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71" r:id="rId5"/>
    <p:sldId id="272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6" r:id="rId15"/>
    <p:sldId id="297" r:id="rId16"/>
    <p:sldId id="311" r:id="rId17"/>
    <p:sldId id="298" r:id="rId18"/>
    <p:sldId id="299" r:id="rId19"/>
    <p:sldId id="300" r:id="rId20"/>
    <p:sldId id="301" r:id="rId21"/>
    <p:sldId id="302" r:id="rId22"/>
    <p:sldId id="262" r:id="rId23"/>
    <p:sldId id="303" r:id="rId24"/>
    <p:sldId id="264" r:id="rId25"/>
    <p:sldId id="304" r:id="rId26"/>
    <p:sldId id="305" r:id="rId27"/>
    <p:sldId id="306" r:id="rId28"/>
    <p:sldId id="308" r:id="rId29"/>
    <p:sldId id="307" r:id="rId30"/>
    <p:sldId id="309" r:id="rId31"/>
    <p:sldId id="313" r:id="rId32"/>
    <p:sldId id="278" r:id="rId33"/>
    <p:sldId id="261" r:id="rId34"/>
    <p:sldId id="285" r:id="rId3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F3D"/>
    <a:srgbClr val="0E2D69"/>
    <a:srgbClr val="029C63"/>
    <a:srgbClr val="96628C"/>
    <a:srgbClr val="11A0D7"/>
    <a:srgbClr val="CD5A5A"/>
    <a:srgbClr val="FFD746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462" y="39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04/24/2026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218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912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345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74506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9753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9595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361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dd42620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cdd42620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949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34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30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461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8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066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25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dd42620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cdd42620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87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dd42620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cdd42620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31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28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04/24/2026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36.sv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21.png"/><Relationship Id="rId17" Type="http://schemas.openxmlformats.org/officeDocument/2006/relationships/image" Target="../media/image36.svg"/><Relationship Id="rId2" Type="http://schemas.openxmlformats.org/officeDocument/2006/relationships/image" Target="../media/image29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1.png"/><Relationship Id="rId18" Type="http://schemas.openxmlformats.org/officeDocument/2006/relationships/image" Target="../media/image36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2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34.svg"/><Relationship Id="rId19" Type="http://schemas.openxmlformats.org/officeDocument/2006/relationships/image" Target="../media/image27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1.png"/><Relationship Id="rId18" Type="http://schemas.openxmlformats.org/officeDocument/2006/relationships/image" Target="../media/image36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2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34.svg"/><Relationship Id="rId19" Type="http://schemas.openxmlformats.org/officeDocument/2006/relationships/image" Target="../media/image27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9.png"/><Relationship Id="rId18" Type="http://schemas.openxmlformats.org/officeDocument/2006/relationships/image" Target="../media/image24.svg"/><Relationship Id="rId3" Type="http://schemas.openxmlformats.org/officeDocument/2006/relationships/image" Target="../media/image1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32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31.png"/><Relationship Id="rId14" Type="http://schemas.openxmlformats.org/officeDocument/2006/relationships/image" Target="../media/image40.svg"/><Relationship Id="rId22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1.png"/><Relationship Id="rId18" Type="http://schemas.openxmlformats.org/officeDocument/2006/relationships/image" Target="../media/image36.svg"/><Relationship Id="rId3" Type="http://schemas.openxmlformats.org/officeDocument/2006/relationships/image" Target="../media/image43.png"/><Relationship Id="rId7" Type="http://schemas.openxmlformats.org/officeDocument/2006/relationships/image" Target="../media/image31.png"/><Relationship Id="rId12" Type="http://schemas.openxmlformats.org/officeDocument/2006/relationships/image" Target="../media/image2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19" Type="http://schemas.openxmlformats.org/officeDocument/2006/relationships/image" Target="../media/image45.svg"/><Relationship Id="rId4" Type="http://schemas.openxmlformats.org/officeDocument/2006/relationships/image" Target="../media/image44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2.svg"/><Relationship Id="rId18" Type="http://schemas.openxmlformats.org/officeDocument/2006/relationships/image" Target="../media/image21.png"/><Relationship Id="rId3" Type="http://schemas.openxmlformats.org/officeDocument/2006/relationships/image" Target="../media/image46.png"/><Relationship Id="rId21" Type="http://schemas.openxmlformats.org/officeDocument/2006/relationships/image" Target="../media/image24.svg"/><Relationship Id="rId7" Type="http://schemas.openxmlformats.org/officeDocument/2006/relationships/image" Target="../media/image48.png"/><Relationship Id="rId12" Type="http://schemas.openxmlformats.org/officeDocument/2006/relationships/image" Target="../media/image31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11" Type="http://schemas.openxmlformats.org/officeDocument/2006/relationships/image" Target="../media/image14.svg"/><Relationship Id="rId24" Type="http://schemas.openxmlformats.org/officeDocument/2006/relationships/image" Target="../media/image45.svg"/><Relationship Id="rId5" Type="http://schemas.openxmlformats.org/officeDocument/2006/relationships/image" Target="../media/image39.png"/><Relationship Id="rId15" Type="http://schemas.openxmlformats.org/officeDocument/2006/relationships/image" Target="../media/image18.svg"/><Relationship Id="rId23" Type="http://schemas.openxmlformats.org/officeDocument/2006/relationships/image" Target="../media/image36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47.svg"/><Relationship Id="rId9" Type="http://schemas.openxmlformats.org/officeDocument/2006/relationships/image" Target="../media/image44.svg"/><Relationship Id="rId14" Type="http://schemas.openxmlformats.org/officeDocument/2006/relationships/image" Target="../media/image17.png"/><Relationship Id="rId2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21.png"/><Relationship Id="rId1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12" Type="http://schemas.openxmlformats.org/officeDocument/2006/relationships/image" Target="../media/image2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50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49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LLM: </a:t>
            </a:r>
            <a:b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опыт Центра геоданных ВШЭ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географии и геоинформационных технологий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Спикер: Рената Зигангирова</a:t>
            </a:r>
          </a:p>
          <a:p>
            <a:r>
              <a:rPr lang="ru-RU" dirty="0"/>
              <a:t>Аналитик центра геоданных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B39A72F-5C4C-4F1A-BDE7-F062B6E20F18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8" name="Text 1">
            <a:extLst>
              <a:ext uri="{FF2B5EF4-FFF2-40B4-BE49-F238E27FC236}">
                <a16:creationId xmlns:a16="http://schemas.microsoft.com/office/drawing/2014/main" id="{C0895088-8171-46DA-8B82-DA0FED17DC5A}"/>
              </a:ext>
            </a:extLst>
          </p:cNvPr>
          <p:cNvSpPr/>
          <p:nvPr/>
        </p:nvSpPr>
        <p:spPr>
          <a:xfrm>
            <a:off x="1402080" y="1032769"/>
            <a:ext cx="101193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Шаг 3: Извлечение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информации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 </a:t>
            </a:r>
            <a:r>
              <a:rPr lang="de-DE" sz="16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LLM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CAF5EC38-3C59-4E84-B94D-AB76F2783A5A}"/>
              </a:ext>
            </a:extLst>
          </p:cNvPr>
          <p:cNvSpPr/>
          <p:nvPr/>
        </p:nvSpPr>
        <p:spPr>
          <a:xfrm>
            <a:off x="731520" y="1764289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 err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Модель</a:t>
            </a:r>
            <a:r>
              <a:rPr lang="en-US" sz="1600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: GPT</a:t>
            </a:r>
            <a:r>
              <a:rPr lang="ru-RU" sz="1600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4</a:t>
            </a:r>
            <a:r>
              <a:rPr lang="de-DE" sz="1600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o</a:t>
            </a:r>
            <a:r>
              <a:rPr lang="en-US" sz="1600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-mini</a:t>
            </a:r>
            <a:r>
              <a:rPr lang="ru-RU" sz="1600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, </a:t>
            </a:r>
            <a:r>
              <a:rPr lang="de-DE" sz="1600" dirty="0" err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Deepseek</a:t>
            </a:r>
            <a:r>
              <a:rPr lang="de-DE" sz="1600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-chat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0" name="Shape 3">
            <a:extLst>
              <a:ext uri="{FF2B5EF4-FFF2-40B4-BE49-F238E27FC236}">
                <a16:creationId xmlns:a16="http://schemas.microsoft.com/office/drawing/2014/main" id="{7E9BF2B9-4D94-4DBD-83F3-B3E3FFEF515F}"/>
              </a:ext>
            </a:extLst>
          </p:cNvPr>
          <p:cNvSpPr/>
          <p:nvPr/>
        </p:nvSpPr>
        <p:spPr>
          <a:xfrm>
            <a:off x="670560" y="23738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81" name="Text 4">
            <a:extLst>
              <a:ext uri="{FF2B5EF4-FFF2-40B4-BE49-F238E27FC236}">
                <a16:creationId xmlns:a16="http://schemas.microsoft.com/office/drawing/2014/main" id="{9181CC1F-5B41-4B60-9453-6CC1391862C0}"/>
              </a:ext>
            </a:extLst>
          </p:cNvPr>
          <p:cNvSpPr/>
          <p:nvPr/>
        </p:nvSpPr>
        <p:spPr>
          <a:xfrm>
            <a:off x="816864" y="23738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Тип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Text 5">
            <a:extLst>
              <a:ext uri="{FF2B5EF4-FFF2-40B4-BE49-F238E27FC236}">
                <a16:creationId xmlns:a16="http://schemas.microsoft.com/office/drawing/2014/main" id="{7B7E595F-A914-4624-BC12-B969B7055CB9}"/>
              </a:ext>
            </a:extLst>
          </p:cNvPr>
          <p:cNvSpPr/>
          <p:nvPr/>
        </p:nvSpPr>
        <p:spPr>
          <a:xfrm>
            <a:off x="2926080" y="23738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Событие /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Прогноз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3" name="Shape 6">
            <a:extLst>
              <a:ext uri="{FF2B5EF4-FFF2-40B4-BE49-F238E27FC236}">
                <a16:creationId xmlns:a16="http://schemas.microsoft.com/office/drawing/2014/main" id="{730DF9A6-CF79-4589-8647-93D744A9D610}"/>
              </a:ext>
            </a:extLst>
          </p:cNvPr>
          <p:cNvSpPr/>
          <p:nvPr/>
        </p:nvSpPr>
        <p:spPr>
          <a:xfrm>
            <a:off x="670560" y="29834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84" name="Text 7">
            <a:extLst>
              <a:ext uri="{FF2B5EF4-FFF2-40B4-BE49-F238E27FC236}">
                <a16:creationId xmlns:a16="http://schemas.microsoft.com/office/drawing/2014/main" id="{93D04671-29A1-42DA-B445-0F55555E8367}"/>
              </a:ext>
            </a:extLst>
          </p:cNvPr>
          <p:cNvSpPr/>
          <p:nvPr/>
        </p:nvSpPr>
        <p:spPr>
          <a:xfrm>
            <a:off x="816864" y="29834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Вид ОПЯ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Text 8">
            <a:extLst>
              <a:ext uri="{FF2B5EF4-FFF2-40B4-BE49-F238E27FC236}">
                <a16:creationId xmlns:a16="http://schemas.microsoft.com/office/drawing/2014/main" id="{0440EE69-0D68-4058-8947-D92A9601EE96}"/>
              </a:ext>
            </a:extLst>
          </p:cNvPr>
          <p:cNvSpPr/>
          <p:nvPr/>
        </p:nvSpPr>
        <p:spPr>
          <a:xfrm>
            <a:off x="2926080" y="2983489"/>
            <a:ext cx="2781331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30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категорий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(19 встречены)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6" name="Shape 9">
            <a:extLst>
              <a:ext uri="{FF2B5EF4-FFF2-40B4-BE49-F238E27FC236}">
                <a16:creationId xmlns:a16="http://schemas.microsoft.com/office/drawing/2014/main" id="{5531B973-2B6C-491D-B314-23BD1365A87C}"/>
              </a:ext>
            </a:extLst>
          </p:cNvPr>
          <p:cNvSpPr/>
          <p:nvPr/>
        </p:nvSpPr>
        <p:spPr>
          <a:xfrm>
            <a:off x="670560" y="35930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87" name="Text 10">
            <a:extLst>
              <a:ext uri="{FF2B5EF4-FFF2-40B4-BE49-F238E27FC236}">
                <a16:creationId xmlns:a16="http://schemas.microsoft.com/office/drawing/2014/main" id="{368E57D7-66ED-4E67-9D12-E62B01F49A70}"/>
              </a:ext>
            </a:extLst>
          </p:cNvPr>
          <p:cNvSpPr/>
          <p:nvPr/>
        </p:nvSpPr>
        <p:spPr>
          <a:xfrm>
            <a:off x="816864" y="35930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Дата начала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8" name="Text 11">
            <a:extLst>
              <a:ext uri="{FF2B5EF4-FFF2-40B4-BE49-F238E27FC236}">
                <a16:creationId xmlns:a16="http://schemas.microsoft.com/office/drawing/2014/main" id="{9596001C-EDE2-467C-BD01-1D4BFBA84A4A}"/>
              </a:ext>
            </a:extLst>
          </p:cNvPr>
          <p:cNvSpPr/>
          <p:nvPr/>
        </p:nvSpPr>
        <p:spPr>
          <a:xfrm>
            <a:off x="2926080" y="35930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Машиночитаемый формат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" name="Shape 12">
            <a:extLst>
              <a:ext uri="{FF2B5EF4-FFF2-40B4-BE49-F238E27FC236}">
                <a16:creationId xmlns:a16="http://schemas.microsoft.com/office/drawing/2014/main" id="{2F6BAF4E-630A-4839-A94C-6F3BCB07CA6B}"/>
              </a:ext>
            </a:extLst>
          </p:cNvPr>
          <p:cNvSpPr/>
          <p:nvPr/>
        </p:nvSpPr>
        <p:spPr>
          <a:xfrm>
            <a:off x="670560" y="42026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90" name="Text 13">
            <a:extLst>
              <a:ext uri="{FF2B5EF4-FFF2-40B4-BE49-F238E27FC236}">
                <a16:creationId xmlns:a16="http://schemas.microsoft.com/office/drawing/2014/main" id="{BC6F97F5-A868-44D4-8909-F757954BDADE}"/>
              </a:ext>
            </a:extLst>
          </p:cNvPr>
          <p:cNvSpPr/>
          <p:nvPr/>
        </p:nvSpPr>
        <p:spPr>
          <a:xfrm>
            <a:off x="816864" y="42026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Дата окончания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1" name="Text 14">
            <a:extLst>
              <a:ext uri="{FF2B5EF4-FFF2-40B4-BE49-F238E27FC236}">
                <a16:creationId xmlns:a16="http://schemas.microsoft.com/office/drawing/2014/main" id="{8F6F86DC-A9B8-44B0-84C2-02C83AAF5274}"/>
              </a:ext>
            </a:extLst>
          </p:cNvPr>
          <p:cNvSpPr/>
          <p:nvPr/>
        </p:nvSpPr>
        <p:spPr>
          <a:xfrm>
            <a:off x="2926080" y="42026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Если указана в тексте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Shape 15">
            <a:extLst>
              <a:ext uri="{FF2B5EF4-FFF2-40B4-BE49-F238E27FC236}">
                <a16:creationId xmlns:a16="http://schemas.microsoft.com/office/drawing/2014/main" id="{27420A2E-6539-40C6-A7AF-64D444888575}"/>
              </a:ext>
            </a:extLst>
          </p:cNvPr>
          <p:cNvSpPr/>
          <p:nvPr/>
        </p:nvSpPr>
        <p:spPr>
          <a:xfrm>
            <a:off x="670560" y="48122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93" name="Text 16">
            <a:extLst>
              <a:ext uri="{FF2B5EF4-FFF2-40B4-BE49-F238E27FC236}">
                <a16:creationId xmlns:a16="http://schemas.microsoft.com/office/drawing/2014/main" id="{4B867BE0-9846-4084-B4A6-C733AF024139}"/>
              </a:ext>
            </a:extLst>
          </p:cNvPr>
          <p:cNvSpPr/>
          <p:nvPr/>
        </p:nvSpPr>
        <p:spPr>
          <a:xfrm>
            <a:off x="816864" y="48122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Регион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Text 17">
            <a:extLst>
              <a:ext uri="{FF2B5EF4-FFF2-40B4-BE49-F238E27FC236}">
                <a16:creationId xmlns:a16="http://schemas.microsoft.com/office/drawing/2014/main" id="{96AC4519-5C51-4C93-8B22-A6899CA8D9AD}"/>
              </a:ext>
            </a:extLst>
          </p:cNvPr>
          <p:cNvSpPr/>
          <p:nvPr/>
        </p:nvSpPr>
        <p:spPr>
          <a:xfrm>
            <a:off x="2926080" y="48122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Субъект РФ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5" name="Shape 18">
            <a:extLst>
              <a:ext uri="{FF2B5EF4-FFF2-40B4-BE49-F238E27FC236}">
                <a16:creationId xmlns:a16="http://schemas.microsoft.com/office/drawing/2014/main" id="{01B79629-5724-4AF3-B0F0-30227E5445FE}"/>
              </a:ext>
            </a:extLst>
          </p:cNvPr>
          <p:cNvSpPr/>
          <p:nvPr/>
        </p:nvSpPr>
        <p:spPr>
          <a:xfrm>
            <a:off x="670560" y="54218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96" name="Text 19">
            <a:extLst>
              <a:ext uri="{FF2B5EF4-FFF2-40B4-BE49-F238E27FC236}">
                <a16:creationId xmlns:a16="http://schemas.microsoft.com/office/drawing/2014/main" id="{DB18A7DE-856E-41FD-A002-8BA3D53D4980}"/>
              </a:ext>
            </a:extLst>
          </p:cNvPr>
          <p:cNvSpPr/>
          <p:nvPr/>
        </p:nvSpPr>
        <p:spPr>
          <a:xfrm>
            <a:off x="816864" y="54218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Район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Text 20">
            <a:extLst>
              <a:ext uri="{FF2B5EF4-FFF2-40B4-BE49-F238E27FC236}">
                <a16:creationId xmlns:a16="http://schemas.microsoft.com/office/drawing/2014/main" id="{D68E677D-8235-42DD-91A9-7C35C58755A3}"/>
              </a:ext>
            </a:extLst>
          </p:cNvPr>
          <p:cNvSpPr/>
          <p:nvPr/>
        </p:nvSpPr>
        <p:spPr>
          <a:xfrm>
            <a:off x="2926080" y="54218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Муниципальный район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Shape 21">
            <a:extLst>
              <a:ext uri="{FF2B5EF4-FFF2-40B4-BE49-F238E27FC236}">
                <a16:creationId xmlns:a16="http://schemas.microsoft.com/office/drawing/2014/main" id="{0A4A8CFB-5850-4064-A741-B6622D648C1A}"/>
              </a:ext>
            </a:extLst>
          </p:cNvPr>
          <p:cNvSpPr/>
          <p:nvPr/>
        </p:nvSpPr>
        <p:spPr>
          <a:xfrm>
            <a:off x="670560" y="60314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99" name="Text 22">
            <a:extLst>
              <a:ext uri="{FF2B5EF4-FFF2-40B4-BE49-F238E27FC236}">
                <a16:creationId xmlns:a16="http://schemas.microsoft.com/office/drawing/2014/main" id="{E395F643-8C65-400A-8499-01941090DCFE}"/>
              </a:ext>
            </a:extLst>
          </p:cNvPr>
          <p:cNvSpPr/>
          <p:nvPr/>
        </p:nvSpPr>
        <p:spPr>
          <a:xfrm>
            <a:off x="816864" y="60314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Населённый пункт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Text 23">
            <a:extLst>
              <a:ext uri="{FF2B5EF4-FFF2-40B4-BE49-F238E27FC236}">
                <a16:creationId xmlns:a16="http://schemas.microsoft.com/office/drawing/2014/main" id="{C7DE6B16-7F55-41A6-9957-D8AE013EE885}"/>
              </a:ext>
            </a:extLst>
          </p:cNvPr>
          <p:cNvSpPr/>
          <p:nvPr/>
        </p:nvSpPr>
        <p:spPr>
          <a:xfrm>
            <a:off x="2926080" y="60314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Город, село,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деревня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1" name="Shape 24">
            <a:extLst>
              <a:ext uri="{FF2B5EF4-FFF2-40B4-BE49-F238E27FC236}">
                <a16:creationId xmlns:a16="http://schemas.microsoft.com/office/drawing/2014/main" id="{8AA76957-A080-4E47-9B56-80FFDC11323A}"/>
              </a:ext>
            </a:extLst>
          </p:cNvPr>
          <p:cNvSpPr/>
          <p:nvPr/>
        </p:nvSpPr>
        <p:spPr>
          <a:xfrm>
            <a:off x="6400800" y="2373889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102" name="Text 25">
            <a:extLst>
              <a:ext uri="{FF2B5EF4-FFF2-40B4-BE49-F238E27FC236}">
                <a16:creationId xmlns:a16="http://schemas.microsoft.com/office/drawing/2014/main" id="{F7881516-D9E0-49B2-A755-57E1C092CA9E}"/>
              </a:ext>
            </a:extLst>
          </p:cNvPr>
          <p:cNvSpPr/>
          <p:nvPr/>
        </p:nvSpPr>
        <p:spPr>
          <a:xfrm>
            <a:off x="6547104" y="2373889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Характеристики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Text 26">
            <a:extLst>
              <a:ext uri="{FF2B5EF4-FFF2-40B4-BE49-F238E27FC236}">
                <a16:creationId xmlns:a16="http://schemas.microsoft.com/office/drawing/2014/main" id="{8AA6EC3E-6461-4A42-B7D6-A08E9059B6A6}"/>
              </a:ext>
            </a:extLst>
          </p:cNvPr>
          <p:cNvSpPr/>
          <p:nvPr/>
        </p:nvSpPr>
        <p:spPr>
          <a:xfrm>
            <a:off x="8656320" y="2373889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Интенсивность, площадь, причина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Shape 30">
            <a:extLst>
              <a:ext uri="{FF2B5EF4-FFF2-40B4-BE49-F238E27FC236}">
                <a16:creationId xmlns:a16="http://schemas.microsoft.com/office/drawing/2014/main" id="{AF70B8DD-20A5-4B91-840C-A4CDB5D44D08}"/>
              </a:ext>
            </a:extLst>
          </p:cNvPr>
          <p:cNvSpPr/>
          <p:nvPr/>
        </p:nvSpPr>
        <p:spPr>
          <a:xfrm>
            <a:off x="6400800" y="2995637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105" name="Text 31">
            <a:extLst>
              <a:ext uri="{FF2B5EF4-FFF2-40B4-BE49-F238E27FC236}">
                <a16:creationId xmlns:a16="http://schemas.microsoft.com/office/drawing/2014/main" id="{F3FFCF02-E8FC-4208-A9FE-EC703E5D11A5}"/>
              </a:ext>
            </a:extLst>
          </p:cNvPr>
          <p:cNvSpPr/>
          <p:nvPr/>
        </p:nvSpPr>
        <p:spPr>
          <a:xfrm>
            <a:off x="6547104" y="2995637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Ущерб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6" name="Text 32">
            <a:extLst>
              <a:ext uri="{FF2B5EF4-FFF2-40B4-BE49-F238E27FC236}">
                <a16:creationId xmlns:a16="http://schemas.microsoft.com/office/drawing/2014/main" id="{AE1E289B-11F3-4B5F-8370-6662740297A1}"/>
              </a:ext>
            </a:extLst>
          </p:cNvPr>
          <p:cNvSpPr/>
          <p:nvPr/>
        </p:nvSpPr>
        <p:spPr>
          <a:xfrm>
            <a:off x="8656320" y="2995637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Денежная оценка в рублях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Shape 33">
            <a:extLst>
              <a:ext uri="{FF2B5EF4-FFF2-40B4-BE49-F238E27FC236}">
                <a16:creationId xmlns:a16="http://schemas.microsoft.com/office/drawing/2014/main" id="{85AF69FF-60C3-4C22-8A7B-BD516870103C}"/>
              </a:ext>
            </a:extLst>
          </p:cNvPr>
          <p:cNvSpPr/>
          <p:nvPr/>
        </p:nvSpPr>
        <p:spPr>
          <a:xfrm>
            <a:off x="6400800" y="3605237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108" name="Text 34">
            <a:extLst>
              <a:ext uri="{FF2B5EF4-FFF2-40B4-BE49-F238E27FC236}">
                <a16:creationId xmlns:a16="http://schemas.microsoft.com/office/drawing/2014/main" id="{3606BA13-02D0-4E06-8D96-2E71835CAE83}"/>
              </a:ext>
            </a:extLst>
          </p:cNvPr>
          <p:cNvSpPr/>
          <p:nvPr/>
        </p:nvSpPr>
        <p:spPr>
          <a:xfrm>
            <a:off x="6547104" y="3605237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Компенсация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Text 35">
            <a:extLst>
              <a:ext uri="{FF2B5EF4-FFF2-40B4-BE49-F238E27FC236}">
                <a16:creationId xmlns:a16="http://schemas.microsoft.com/office/drawing/2014/main" id="{84939566-D559-4069-8195-EB89B5AFFB27}"/>
              </a:ext>
            </a:extLst>
          </p:cNvPr>
          <p:cNvSpPr/>
          <p:nvPr/>
        </p:nvSpPr>
        <p:spPr>
          <a:xfrm>
            <a:off x="8656320" y="3605237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Сумма компенсации (новое)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0" name="Shape 36">
            <a:extLst>
              <a:ext uri="{FF2B5EF4-FFF2-40B4-BE49-F238E27FC236}">
                <a16:creationId xmlns:a16="http://schemas.microsoft.com/office/drawing/2014/main" id="{72FC1541-6438-4875-B1FD-BC6B71B5682F}"/>
              </a:ext>
            </a:extLst>
          </p:cNvPr>
          <p:cNvSpPr/>
          <p:nvPr/>
        </p:nvSpPr>
        <p:spPr>
          <a:xfrm>
            <a:off x="6400800" y="4214837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111" name="Text 37">
            <a:extLst>
              <a:ext uri="{FF2B5EF4-FFF2-40B4-BE49-F238E27FC236}">
                <a16:creationId xmlns:a16="http://schemas.microsoft.com/office/drawing/2014/main" id="{60E240DE-CEBC-49AF-8D07-6EA761B0D524}"/>
              </a:ext>
            </a:extLst>
          </p:cNvPr>
          <p:cNvSpPr/>
          <p:nvPr/>
        </p:nvSpPr>
        <p:spPr>
          <a:xfrm>
            <a:off x="6547104" y="4214837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Пострадавшие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" name="Text 38">
            <a:extLst>
              <a:ext uri="{FF2B5EF4-FFF2-40B4-BE49-F238E27FC236}">
                <a16:creationId xmlns:a16="http://schemas.microsoft.com/office/drawing/2014/main" id="{3B8DCDDF-B957-4F05-9BB7-37CC90525F8A}"/>
              </a:ext>
            </a:extLst>
          </p:cNvPr>
          <p:cNvSpPr/>
          <p:nvPr/>
        </p:nvSpPr>
        <p:spPr>
          <a:xfrm>
            <a:off x="8656320" y="4214837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Все</a:t>
            </a: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люди, затронутые ОПЯ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3" name="Shape 39">
            <a:extLst>
              <a:ext uri="{FF2B5EF4-FFF2-40B4-BE49-F238E27FC236}">
                <a16:creationId xmlns:a16="http://schemas.microsoft.com/office/drawing/2014/main" id="{2D87CB57-1197-4D32-A7D4-A47521F44C35}"/>
              </a:ext>
            </a:extLst>
          </p:cNvPr>
          <p:cNvSpPr/>
          <p:nvPr/>
        </p:nvSpPr>
        <p:spPr>
          <a:xfrm>
            <a:off x="6400800" y="4824437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ru-RU" sz="2400" dirty="0"/>
          </a:p>
        </p:txBody>
      </p:sp>
      <p:sp>
        <p:nvSpPr>
          <p:cNvPr id="114" name="Text 40">
            <a:extLst>
              <a:ext uri="{FF2B5EF4-FFF2-40B4-BE49-F238E27FC236}">
                <a16:creationId xmlns:a16="http://schemas.microsoft.com/office/drawing/2014/main" id="{F0AEC3E1-E60E-4376-97BE-7B97D85EC5EE}"/>
              </a:ext>
            </a:extLst>
          </p:cNvPr>
          <p:cNvSpPr/>
          <p:nvPr/>
        </p:nvSpPr>
        <p:spPr>
          <a:xfrm>
            <a:off x="6547104" y="4824437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Погибшие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5" name="Text 41">
            <a:extLst>
              <a:ext uri="{FF2B5EF4-FFF2-40B4-BE49-F238E27FC236}">
                <a16:creationId xmlns:a16="http://schemas.microsoft.com/office/drawing/2014/main" id="{02A136DF-27E6-4F1E-BB78-4D53FCB1A6C5}"/>
              </a:ext>
            </a:extLst>
          </p:cNvPr>
          <p:cNvSpPr/>
          <p:nvPr/>
        </p:nvSpPr>
        <p:spPr>
          <a:xfrm>
            <a:off x="8656320" y="4824437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6" name="Рисунок 115" descr="Робот со сплошной заливкой">
            <a:extLst>
              <a:ext uri="{FF2B5EF4-FFF2-40B4-BE49-F238E27FC236}">
                <a16:creationId xmlns:a16="http://schemas.microsoft.com/office/drawing/2014/main" id="{8DE3BC28-12A8-4A1C-9F48-624D46FC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81" y="871652"/>
            <a:ext cx="940532" cy="940532"/>
          </a:xfrm>
          <a:prstGeom prst="rect">
            <a:avLst/>
          </a:prstGeom>
        </p:spPr>
      </p:pic>
      <p:sp>
        <p:nvSpPr>
          <p:cNvPr id="117" name="Shape 36">
            <a:extLst>
              <a:ext uri="{FF2B5EF4-FFF2-40B4-BE49-F238E27FC236}">
                <a16:creationId xmlns:a16="http://schemas.microsoft.com/office/drawing/2014/main" id="{1EC7030D-B424-4AE9-9B49-0315FE5ED0B6}"/>
              </a:ext>
            </a:extLst>
          </p:cNvPr>
          <p:cNvSpPr/>
          <p:nvPr/>
        </p:nvSpPr>
        <p:spPr>
          <a:xfrm>
            <a:off x="6392057" y="5445064"/>
            <a:ext cx="5120640" cy="512064"/>
          </a:xfrm>
          <a:prstGeom prst="rect">
            <a:avLst/>
          </a:prstGeom>
          <a:solidFill>
            <a:schemeClr val="bg1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sp>
      <p:sp>
        <p:nvSpPr>
          <p:cNvPr id="118" name="Text 40">
            <a:extLst>
              <a:ext uri="{FF2B5EF4-FFF2-40B4-BE49-F238E27FC236}">
                <a16:creationId xmlns:a16="http://schemas.microsoft.com/office/drawing/2014/main" id="{CB093E4F-5F17-420C-A433-FEBCC555791B}"/>
              </a:ext>
            </a:extLst>
          </p:cNvPr>
          <p:cNvSpPr/>
          <p:nvPr/>
        </p:nvSpPr>
        <p:spPr>
          <a:xfrm>
            <a:off x="6551153" y="5450225"/>
            <a:ext cx="2072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Мероприятия</a:t>
            </a:r>
            <a:endParaRPr lang="en-US" sz="1600" dirty="0">
              <a:solidFill>
                <a:srgbClr val="7DC6B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9" name="Text 41">
            <a:extLst>
              <a:ext uri="{FF2B5EF4-FFF2-40B4-BE49-F238E27FC236}">
                <a16:creationId xmlns:a16="http://schemas.microsoft.com/office/drawing/2014/main" id="{A93B0E40-BD47-49B8-A323-127018B5C068}"/>
              </a:ext>
            </a:extLst>
          </p:cNvPr>
          <p:cNvSpPr/>
          <p:nvPr/>
        </p:nvSpPr>
        <p:spPr>
          <a:xfrm>
            <a:off x="8660369" y="5450225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Ответные и превентивные меры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0" name="Text 38">
            <a:extLst>
              <a:ext uri="{FF2B5EF4-FFF2-40B4-BE49-F238E27FC236}">
                <a16:creationId xmlns:a16="http://schemas.microsoft.com/office/drawing/2014/main" id="{056E694D-A031-426E-A4FC-8B0A09C09AA0}"/>
              </a:ext>
            </a:extLst>
          </p:cNvPr>
          <p:cNvSpPr/>
          <p:nvPr/>
        </p:nvSpPr>
        <p:spPr>
          <a:xfrm>
            <a:off x="8656320" y="4829950"/>
            <a:ext cx="26822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Погибшие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20CE9344-CB0F-419A-87E4-A7BE3DF11E17}"/>
              </a:ext>
            </a:extLst>
          </p:cNvPr>
          <p:cNvGrpSpPr/>
          <p:nvPr/>
        </p:nvGrpSpPr>
        <p:grpSpPr>
          <a:xfrm>
            <a:off x="6223525" y="554502"/>
            <a:ext cx="3990540" cy="532970"/>
            <a:chOff x="5603563" y="224247"/>
            <a:chExt cx="3368409" cy="449879"/>
          </a:xfrm>
        </p:grpSpPr>
        <p:sp>
          <p:nvSpPr>
            <p:cNvPr id="122" name="Text 4">
              <a:extLst>
                <a:ext uri="{FF2B5EF4-FFF2-40B4-BE49-F238E27FC236}">
                  <a16:creationId xmlns:a16="http://schemas.microsoft.com/office/drawing/2014/main" id="{45D37B01-2667-49CC-97BD-CB49B872D11A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3" name="Text 8">
              <a:extLst>
                <a:ext uri="{FF2B5EF4-FFF2-40B4-BE49-F238E27FC236}">
                  <a16:creationId xmlns:a16="http://schemas.microsoft.com/office/drawing/2014/main" id="{C3095676-B07A-4CDC-910A-B9F2F2831F50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4" name="Text 12">
              <a:extLst>
                <a:ext uri="{FF2B5EF4-FFF2-40B4-BE49-F238E27FC236}">
                  <a16:creationId xmlns:a16="http://schemas.microsoft.com/office/drawing/2014/main" id="{B9EBC5A2-1AD6-4612-9A5D-C62EE103A0A2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5" name="Text 16">
              <a:extLst>
                <a:ext uri="{FF2B5EF4-FFF2-40B4-BE49-F238E27FC236}">
                  <a16:creationId xmlns:a16="http://schemas.microsoft.com/office/drawing/2014/main" id="{3265F0C4-6023-48CD-BDF0-13FB28092EAC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6" name="Text 20">
              <a:extLst>
                <a:ext uri="{FF2B5EF4-FFF2-40B4-BE49-F238E27FC236}">
                  <a16:creationId xmlns:a16="http://schemas.microsoft.com/office/drawing/2014/main" id="{4F289956-3828-41C6-BD93-CC1CE9050B69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7" name="Text 24">
              <a:extLst>
                <a:ext uri="{FF2B5EF4-FFF2-40B4-BE49-F238E27FC236}">
                  <a16:creationId xmlns:a16="http://schemas.microsoft.com/office/drawing/2014/main" id="{1820B05B-3371-4423-B222-4B070A78F944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8" name="Text 28">
              <a:extLst>
                <a:ext uri="{FF2B5EF4-FFF2-40B4-BE49-F238E27FC236}">
                  <a16:creationId xmlns:a16="http://schemas.microsoft.com/office/drawing/2014/main" id="{A5E3FFC7-4129-4CCD-8279-025E862E0925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29" name="Рисунок 128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FF20B73C-CE26-4820-A278-A3A7E0B18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130" name="Рисунок 129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02DDE094-4D0A-4C65-84B2-C437D5BB7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131" name="Рисунок 130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9141CE21-B3B4-4583-BB7F-E49774C2A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132" name="Рисунок 131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AE82972B-C99B-4963-993D-2272BBBA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133" name="Рисунок 132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4622B0A8-E9BE-4657-981D-3DC58760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134" name="Рисунок 13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AD5C47B3-5CE3-4699-A048-C18B97E1D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135" name="Рисунок 134" descr="Газета со сплошной заливкой">
              <a:extLst>
                <a:ext uri="{FF2B5EF4-FFF2-40B4-BE49-F238E27FC236}">
                  <a16:creationId xmlns:a16="http://schemas.microsoft.com/office/drawing/2014/main" id="{0B6B2557-2948-4F32-B7D4-D20740FA1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136" name="Рисунок 135" descr="Робот со сплошной заливкой">
              <a:extLst>
                <a:ext uri="{FF2B5EF4-FFF2-40B4-BE49-F238E27FC236}">
                  <a16:creationId xmlns:a16="http://schemas.microsoft.com/office/drawing/2014/main" id="{49C87EF2-AA44-4E2F-B246-2943EDCA3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137" name="Рисунок 136" descr="Маркер со сплошной заливкой">
              <a:extLst>
                <a:ext uri="{FF2B5EF4-FFF2-40B4-BE49-F238E27FC236}">
                  <a16:creationId xmlns:a16="http://schemas.microsoft.com/office/drawing/2014/main" id="{BFAEAA0F-374B-46C1-AB10-3A6DC1AC3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138" name="Рисунок 137" descr="Одна шестеренка со сплошной заливкой">
              <a:extLst>
                <a:ext uri="{FF2B5EF4-FFF2-40B4-BE49-F238E27FC236}">
                  <a16:creationId xmlns:a16="http://schemas.microsoft.com/office/drawing/2014/main" id="{B224157A-3639-456D-B766-E0F97860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139" name="Рисунок 138" descr="Флажок со сплошной заливкой">
              <a:extLst>
                <a:ext uri="{FF2B5EF4-FFF2-40B4-BE49-F238E27FC236}">
                  <a16:creationId xmlns:a16="http://schemas.microsoft.com/office/drawing/2014/main" id="{F11D1F0F-81AE-4569-9C47-5AF3F77C8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5AF65439-78EA-4C8E-88AE-1391F3565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BC71A417-03CF-44D7-820A-3C58FB95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50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9" name="Text 1">
            <a:extLst>
              <a:ext uri="{FF2B5EF4-FFF2-40B4-BE49-F238E27FC236}">
                <a16:creationId xmlns:a16="http://schemas.microsoft.com/office/drawing/2014/main" id="{42292F7A-12A5-4444-8D84-40817B7A8826}"/>
              </a:ext>
            </a:extLst>
          </p:cNvPr>
          <p:cNvSpPr/>
          <p:nvPr/>
        </p:nvSpPr>
        <p:spPr>
          <a:xfrm>
            <a:off x="1706871" y="908417"/>
            <a:ext cx="101193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467" b="1" dirty="0"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Сравнение моделей</a:t>
            </a:r>
            <a:endParaRPr lang="en-US" sz="3467" dirty="0"/>
          </a:p>
        </p:txBody>
      </p:sp>
      <p:pic>
        <p:nvPicPr>
          <p:cNvPr id="70" name="Рисунок 69" descr="Робот со сплошной заливкой">
            <a:extLst>
              <a:ext uri="{FF2B5EF4-FFF2-40B4-BE49-F238E27FC236}">
                <a16:creationId xmlns:a16="http://schemas.microsoft.com/office/drawing/2014/main" id="{179FEAAD-1230-425B-8119-F52B2281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328" y="778118"/>
            <a:ext cx="940532" cy="940532"/>
          </a:xfrm>
          <a:prstGeom prst="rect">
            <a:avLst/>
          </a:prstGeom>
        </p:spPr>
      </p:pic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D214F31A-36F2-4155-8015-5DACF95C5AAA}"/>
              </a:ext>
            </a:extLst>
          </p:cNvPr>
          <p:cNvSpPr/>
          <p:nvPr/>
        </p:nvSpPr>
        <p:spPr>
          <a:xfrm>
            <a:off x="1600200" y="2486025"/>
            <a:ext cx="406400" cy="2847975"/>
          </a:xfrm>
          <a:custGeom>
            <a:avLst/>
            <a:gdLst>
              <a:gd name="connsiteX0" fmla="*/ 276225 w 304800"/>
              <a:gd name="connsiteY0" fmla="*/ 0 h 2135981"/>
              <a:gd name="connsiteX1" fmla="*/ 28575 w 304800"/>
              <a:gd name="connsiteY1" fmla="*/ 0 h 2135981"/>
              <a:gd name="connsiteX2" fmla="*/ 0 w 304800"/>
              <a:gd name="connsiteY2" fmla="*/ 28575 h 2135981"/>
              <a:gd name="connsiteX3" fmla="*/ 0 w 304800"/>
              <a:gd name="connsiteY3" fmla="*/ 2107406 h 2135981"/>
              <a:gd name="connsiteX4" fmla="*/ 28575 w 304800"/>
              <a:gd name="connsiteY4" fmla="*/ 2135981 h 2135981"/>
              <a:gd name="connsiteX5" fmla="*/ 276225 w 304800"/>
              <a:gd name="connsiteY5" fmla="*/ 2135981 h 2135981"/>
              <a:gd name="connsiteX6" fmla="*/ 304800 w 304800"/>
              <a:gd name="connsiteY6" fmla="*/ 2107406 h 2135981"/>
              <a:gd name="connsiteX7" fmla="*/ 304800 w 304800"/>
              <a:gd name="connsiteY7" fmla="*/ 28575 h 2135981"/>
              <a:gd name="connsiteX8" fmla="*/ 276225 w 304800"/>
              <a:gd name="connsiteY8" fmla="*/ 0 h 21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135981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107406"/>
                </a:lnTo>
                <a:cubicBezTo>
                  <a:pt x="0" y="2123189"/>
                  <a:pt x="12792" y="2135981"/>
                  <a:pt x="28575" y="2135981"/>
                </a:cubicBezTo>
                <a:lnTo>
                  <a:pt x="276225" y="2135981"/>
                </a:lnTo>
                <a:cubicBezTo>
                  <a:pt x="292008" y="2135981"/>
                  <a:pt x="304800" y="2123189"/>
                  <a:pt x="304800" y="2107406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8016C4CF-F996-4933-812F-9B67C1A674C6}"/>
              </a:ext>
            </a:extLst>
          </p:cNvPr>
          <p:cNvSpPr/>
          <p:nvPr/>
        </p:nvSpPr>
        <p:spPr>
          <a:xfrm>
            <a:off x="2057400" y="1828800"/>
            <a:ext cx="406400" cy="3505200"/>
          </a:xfrm>
          <a:custGeom>
            <a:avLst/>
            <a:gdLst>
              <a:gd name="connsiteX0" fmla="*/ 276225 w 304800"/>
              <a:gd name="connsiteY0" fmla="*/ 0 h 2628900"/>
              <a:gd name="connsiteX1" fmla="*/ 28575 w 304800"/>
              <a:gd name="connsiteY1" fmla="*/ 0 h 2628900"/>
              <a:gd name="connsiteX2" fmla="*/ 0 w 304800"/>
              <a:gd name="connsiteY2" fmla="*/ 28575 h 2628900"/>
              <a:gd name="connsiteX3" fmla="*/ 0 w 304800"/>
              <a:gd name="connsiteY3" fmla="*/ 2600325 h 2628900"/>
              <a:gd name="connsiteX4" fmla="*/ 28575 w 304800"/>
              <a:gd name="connsiteY4" fmla="*/ 2628900 h 2628900"/>
              <a:gd name="connsiteX5" fmla="*/ 276225 w 304800"/>
              <a:gd name="connsiteY5" fmla="*/ 2628900 h 2628900"/>
              <a:gd name="connsiteX6" fmla="*/ 304800 w 304800"/>
              <a:gd name="connsiteY6" fmla="*/ 2600325 h 2628900"/>
              <a:gd name="connsiteX7" fmla="*/ 304800 w 304800"/>
              <a:gd name="connsiteY7" fmla="*/ 28575 h 2628900"/>
              <a:gd name="connsiteX8" fmla="*/ 276225 w 304800"/>
              <a:gd name="connsiteY8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628900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600325"/>
                </a:lnTo>
                <a:cubicBezTo>
                  <a:pt x="0" y="2616108"/>
                  <a:pt x="12792" y="2628900"/>
                  <a:pt x="28575" y="2628900"/>
                </a:cubicBezTo>
                <a:lnTo>
                  <a:pt x="276225" y="2628900"/>
                </a:lnTo>
                <a:cubicBezTo>
                  <a:pt x="292008" y="2628900"/>
                  <a:pt x="304800" y="2616108"/>
                  <a:pt x="304800" y="2600325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5921787B-B654-4044-8B5A-A654BAE813D6}"/>
              </a:ext>
            </a:extLst>
          </p:cNvPr>
          <p:cNvSpPr/>
          <p:nvPr/>
        </p:nvSpPr>
        <p:spPr>
          <a:xfrm>
            <a:off x="2514600" y="1828800"/>
            <a:ext cx="406400" cy="3505200"/>
          </a:xfrm>
          <a:custGeom>
            <a:avLst/>
            <a:gdLst>
              <a:gd name="connsiteX0" fmla="*/ 276225 w 304800"/>
              <a:gd name="connsiteY0" fmla="*/ 0 h 2628900"/>
              <a:gd name="connsiteX1" fmla="*/ 28575 w 304800"/>
              <a:gd name="connsiteY1" fmla="*/ 0 h 2628900"/>
              <a:gd name="connsiteX2" fmla="*/ 0 w 304800"/>
              <a:gd name="connsiteY2" fmla="*/ 28575 h 2628900"/>
              <a:gd name="connsiteX3" fmla="*/ 0 w 304800"/>
              <a:gd name="connsiteY3" fmla="*/ 2600325 h 2628900"/>
              <a:gd name="connsiteX4" fmla="*/ 28575 w 304800"/>
              <a:gd name="connsiteY4" fmla="*/ 2628900 h 2628900"/>
              <a:gd name="connsiteX5" fmla="*/ 276225 w 304800"/>
              <a:gd name="connsiteY5" fmla="*/ 2628900 h 2628900"/>
              <a:gd name="connsiteX6" fmla="*/ 304800 w 304800"/>
              <a:gd name="connsiteY6" fmla="*/ 2600325 h 2628900"/>
              <a:gd name="connsiteX7" fmla="*/ 304800 w 304800"/>
              <a:gd name="connsiteY7" fmla="*/ 28575 h 2628900"/>
              <a:gd name="connsiteX8" fmla="*/ 276225 w 304800"/>
              <a:gd name="connsiteY8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628900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600325"/>
                </a:lnTo>
                <a:cubicBezTo>
                  <a:pt x="0" y="2616108"/>
                  <a:pt x="12792" y="2628900"/>
                  <a:pt x="28575" y="2628900"/>
                </a:cubicBezTo>
                <a:lnTo>
                  <a:pt x="276225" y="2628900"/>
                </a:lnTo>
                <a:cubicBezTo>
                  <a:pt x="292008" y="2628900"/>
                  <a:pt x="304800" y="2616108"/>
                  <a:pt x="304800" y="2600325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6BD2F5-DEE7-4B01-9987-36C29B58F202}"/>
              </a:ext>
            </a:extLst>
          </p:cNvPr>
          <p:cNvSpPr txBox="1"/>
          <p:nvPr/>
        </p:nvSpPr>
        <p:spPr>
          <a:xfrm>
            <a:off x="1546897" y="22003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65%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3304FAD-9304-431A-AD10-56F57F2BFDD1}"/>
              </a:ext>
            </a:extLst>
          </p:cNvPr>
          <p:cNvSpPr txBox="1"/>
          <p:nvPr/>
        </p:nvSpPr>
        <p:spPr>
          <a:xfrm>
            <a:off x="2004097" y="15399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80%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06B32A-CA29-4871-A246-4D7426346E43}"/>
              </a:ext>
            </a:extLst>
          </p:cNvPr>
          <p:cNvSpPr txBox="1"/>
          <p:nvPr/>
        </p:nvSpPr>
        <p:spPr>
          <a:xfrm>
            <a:off x="2461297" y="15399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80%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33474E-771C-4FD7-A4F3-30E0A3AF5310}"/>
              </a:ext>
            </a:extLst>
          </p:cNvPr>
          <p:cNvSpPr txBox="1"/>
          <p:nvPr/>
        </p:nvSpPr>
        <p:spPr>
          <a:xfrm>
            <a:off x="1775193" y="5412346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Явление</a:t>
            </a:r>
          </a:p>
        </p:txBody>
      </p:sp>
      <p:sp>
        <p:nvSpPr>
          <p:cNvPr id="142" name="Полилиния: фигура 141">
            <a:extLst>
              <a:ext uri="{FF2B5EF4-FFF2-40B4-BE49-F238E27FC236}">
                <a16:creationId xmlns:a16="http://schemas.microsoft.com/office/drawing/2014/main" id="{37440C2E-F5DD-45F7-9058-78CB606E857E}"/>
              </a:ext>
            </a:extLst>
          </p:cNvPr>
          <p:cNvSpPr/>
          <p:nvPr/>
        </p:nvSpPr>
        <p:spPr>
          <a:xfrm>
            <a:off x="3327400" y="3014345"/>
            <a:ext cx="406400" cy="2319655"/>
          </a:xfrm>
          <a:custGeom>
            <a:avLst/>
            <a:gdLst>
              <a:gd name="connsiteX0" fmla="*/ 276225 w 304800"/>
              <a:gd name="connsiteY0" fmla="*/ 0 h 1739741"/>
              <a:gd name="connsiteX1" fmla="*/ 28575 w 304800"/>
              <a:gd name="connsiteY1" fmla="*/ 0 h 1739741"/>
              <a:gd name="connsiteX2" fmla="*/ 0 w 304800"/>
              <a:gd name="connsiteY2" fmla="*/ 28575 h 1739741"/>
              <a:gd name="connsiteX3" fmla="*/ 0 w 304800"/>
              <a:gd name="connsiteY3" fmla="*/ 1711166 h 1739741"/>
              <a:gd name="connsiteX4" fmla="*/ 28575 w 304800"/>
              <a:gd name="connsiteY4" fmla="*/ 1739741 h 1739741"/>
              <a:gd name="connsiteX5" fmla="*/ 276225 w 304800"/>
              <a:gd name="connsiteY5" fmla="*/ 1739741 h 1739741"/>
              <a:gd name="connsiteX6" fmla="*/ 304800 w 304800"/>
              <a:gd name="connsiteY6" fmla="*/ 1711166 h 1739741"/>
              <a:gd name="connsiteX7" fmla="*/ 304800 w 304800"/>
              <a:gd name="connsiteY7" fmla="*/ 28575 h 1739741"/>
              <a:gd name="connsiteX8" fmla="*/ 276225 w 304800"/>
              <a:gd name="connsiteY8" fmla="*/ 0 h 17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1739741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711166"/>
                </a:lnTo>
                <a:cubicBezTo>
                  <a:pt x="0" y="1726940"/>
                  <a:pt x="12792" y="1739741"/>
                  <a:pt x="28575" y="1739741"/>
                </a:cubicBezTo>
                <a:lnTo>
                  <a:pt x="276225" y="1739741"/>
                </a:lnTo>
                <a:cubicBezTo>
                  <a:pt x="292008" y="1739741"/>
                  <a:pt x="304800" y="1726940"/>
                  <a:pt x="304800" y="1711166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3" name="Полилиния: фигура 142">
            <a:extLst>
              <a:ext uri="{FF2B5EF4-FFF2-40B4-BE49-F238E27FC236}">
                <a16:creationId xmlns:a16="http://schemas.microsoft.com/office/drawing/2014/main" id="{91A0EE68-5693-4C84-A2A5-087BBDBB9427}"/>
              </a:ext>
            </a:extLst>
          </p:cNvPr>
          <p:cNvSpPr/>
          <p:nvPr/>
        </p:nvSpPr>
        <p:spPr>
          <a:xfrm>
            <a:off x="3784600" y="2179321"/>
            <a:ext cx="406400" cy="3154679"/>
          </a:xfrm>
          <a:custGeom>
            <a:avLst/>
            <a:gdLst>
              <a:gd name="connsiteX0" fmla="*/ 276225 w 304800"/>
              <a:gd name="connsiteY0" fmla="*/ 0 h 2366009"/>
              <a:gd name="connsiteX1" fmla="*/ 28575 w 304800"/>
              <a:gd name="connsiteY1" fmla="*/ 0 h 2366009"/>
              <a:gd name="connsiteX2" fmla="*/ 0 w 304800"/>
              <a:gd name="connsiteY2" fmla="*/ 28575 h 2366009"/>
              <a:gd name="connsiteX3" fmla="*/ 0 w 304800"/>
              <a:gd name="connsiteY3" fmla="*/ 2337435 h 2366009"/>
              <a:gd name="connsiteX4" fmla="*/ 28575 w 304800"/>
              <a:gd name="connsiteY4" fmla="*/ 2366010 h 2366009"/>
              <a:gd name="connsiteX5" fmla="*/ 276225 w 304800"/>
              <a:gd name="connsiteY5" fmla="*/ 2366010 h 2366009"/>
              <a:gd name="connsiteX6" fmla="*/ 304800 w 304800"/>
              <a:gd name="connsiteY6" fmla="*/ 2337435 h 2366009"/>
              <a:gd name="connsiteX7" fmla="*/ 304800 w 304800"/>
              <a:gd name="connsiteY7" fmla="*/ 28575 h 2366009"/>
              <a:gd name="connsiteX8" fmla="*/ 276225 w 304800"/>
              <a:gd name="connsiteY8" fmla="*/ 0 h 236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366009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337435"/>
                </a:lnTo>
                <a:cubicBezTo>
                  <a:pt x="0" y="2353209"/>
                  <a:pt x="12792" y="2366010"/>
                  <a:pt x="28575" y="2366010"/>
                </a:cubicBezTo>
                <a:lnTo>
                  <a:pt x="276225" y="2366010"/>
                </a:lnTo>
                <a:cubicBezTo>
                  <a:pt x="292008" y="2366010"/>
                  <a:pt x="304800" y="2353209"/>
                  <a:pt x="304800" y="2337435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4" name="Полилиния: фигура 143">
            <a:extLst>
              <a:ext uri="{FF2B5EF4-FFF2-40B4-BE49-F238E27FC236}">
                <a16:creationId xmlns:a16="http://schemas.microsoft.com/office/drawing/2014/main" id="{9F5E3EC2-B2D1-4981-B812-88B18477C849}"/>
              </a:ext>
            </a:extLst>
          </p:cNvPr>
          <p:cNvSpPr/>
          <p:nvPr/>
        </p:nvSpPr>
        <p:spPr>
          <a:xfrm>
            <a:off x="4241800" y="1916430"/>
            <a:ext cx="406400" cy="3417569"/>
          </a:xfrm>
          <a:custGeom>
            <a:avLst/>
            <a:gdLst>
              <a:gd name="connsiteX0" fmla="*/ 276225 w 304800"/>
              <a:gd name="connsiteY0" fmla="*/ 0 h 2563177"/>
              <a:gd name="connsiteX1" fmla="*/ 28575 w 304800"/>
              <a:gd name="connsiteY1" fmla="*/ 0 h 2563177"/>
              <a:gd name="connsiteX2" fmla="*/ 0 w 304800"/>
              <a:gd name="connsiteY2" fmla="*/ 28575 h 2563177"/>
              <a:gd name="connsiteX3" fmla="*/ 0 w 304800"/>
              <a:gd name="connsiteY3" fmla="*/ 2534603 h 2563177"/>
              <a:gd name="connsiteX4" fmla="*/ 28575 w 304800"/>
              <a:gd name="connsiteY4" fmla="*/ 2563178 h 2563177"/>
              <a:gd name="connsiteX5" fmla="*/ 276225 w 304800"/>
              <a:gd name="connsiteY5" fmla="*/ 2563178 h 2563177"/>
              <a:gd name="connsiteX6" fmla="*/ 304800 w 304800"/>
              <a:gd name="connsiteY6" fmla="*/ 2534603 h 2563177"/>
              <a:gd name="connsiteX7" fmla="*/ 304800 w 304800"/>
              <a:gd name="connsiteY7" fmla="*/ 28575 h 2563177"/>
              <a:gd name="connsiteX8" fmla="*/ 276225 w 304800"/>
              <a:gd name="connsiteY8" fmla="*/ 0 h 256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563177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534603"/>
                </a:lnTo>
                <a:cubicBezTo>
                  <a:pt x="0" y="2550386"/>
                  <a:pt x="12792" y="2563178"/>
                  <a:pt x="28575" y="2563178"/>
                </a:cubicBezTo>
                <a:lnTo>
                  <a:pt x="276225" y="2563178"/>
                </a:lnTo>
                <a:cubicBezTo>
                  <a:pt x="292008" y="2563178"/>
                  <a:pt x="304800" y="2550386"/>
                  <a:pt x="304800" y="2534603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0071B4B-D588-41C9-B67C-9D1974372EB3}"/>
              </a:ext>
            </a:extLst>
          </p:cNvPr>
          <p:cNvSpPr txBox="1"/>
          <p:nvPr/>
        </p:nvSpPr>
        <p:spPr>
          <a:xfrm>
            <a:off x="3274097" y="27337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53%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E148D89-CD4D-4072-8F48-5516FF0F5C27}"/>
              </a:ext>
            </a:extLst>
          </p:cNvPr>
          <p:cNvSpPr txBox="1"/>
          <p:nvPr/>
        </p:nvSpPr>
        <p:spPr>
          <a:xfrm>
            <a:off x="3731297" y="18955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72%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09FD5AE-2176-43D1-997D-D2DFBEC05778}"/>
              </a:ext>
            </a:extLst>
          </p:cNvPr>
          <p:cNvSpPr txBox="1"/>
          <p:nvPr/>
        </p:nvSpPr>
        <p:spPr>
          <a:xfrm>
            <a:off x="4188497" y="16288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78%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7B7062C-5000-40E2-94C8-8DB89E32320C}"/>
              </a:ext>
            </a:extLst>
          </p:cNvPr>
          <p:cNvSpPr txBox="1"/>
          <p:nvPr/>
        </p:nvSpPr>
        <p:spPr>
          <a:xfrm>
            <a:off x="3270859" y="541234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Геопозиция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149" name="Полилиния: фигура 148">
            <a:extLst>
              <a:ext uri="{FF2B5EF4-FFF2-40B4-BE49-F238E27FC236}">
                <a16:creationId xmlns:a16="http://schemas.microsoft.com/office/drawing/2014/main" id="{005792F8-06BB-4E58-B79A-0FF9E302D469}"/>
              </a:ext>
            </a:extLst>
          </p:cNvPr>
          <p:cNvSpPr/>
          <p:nvPr/>
        </p:nvSpPr>
        <p:spPr>
          <a:xfrm>
            <a:off x="5054600" y="2135505"/>
            <a:ext cx="406400" cy="3198495"/>
          </a:xfrm>
          <a:custGeom>
            <a:avLst/>
            <a:gdLst>
              <a:gd name="connsiteX0" fmla="*/ 276225 w 304800"/>
              <a:gd name="connsiteY0" fmla="*/ 0 h 2398871"/>
              <a:gd name="connsiteX1" fmla="*/ 28575 w 304800"/>
              <a:gd name="connsiteY1" fmla="*/ 0 h 2398871"/>
              <a:gd name="connsiteX2" fmla="*/ 0 w 304800"/>
              <a:gd name="connsiteY2" fmla="*/ 28575 h 2398871"/>
              <a:gd name="connsiteX3" fmla="*/ 0 w 304800"/>
              <a:gd name="connsiteY3" fmla="*/ 2370296 h 2398871"/>
              <a:gd name="connsiteX4" fmla="*/ 28575 w 304800"/>
              <a:gd name="connsiteY4" fmla="*/ 2398871 h 2398871"/>
              <a:gd name="connsiteX5" fmla="*/ 276225 w 304800"/>
              <a:gd name="connsiteY5" fmla="*/ 2398871 h 2398871"/>
              <a:gd name="connsiteX6" fmla="*/ 304800 w 304800"/>
              <a:gd name="connsiteY6" fmla="*/ 2370296 h 2398871"/>
              <a:gd name="connsiteX7" fmla="*/ 304800 w 304800"/>
              <a:gd name="connsiteY7" fmla="*/ 28575 h 2398871"/>
              <a:gd name="connsiteX8" fmla="*/ 276225 w 304800"/>
              <a:gd name="connsiteY8" fmla="*/ 0 h 23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398871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802"/>
                  <a:pt x="0" y="28575"/>
                </a:cubicBezTo>
                <a:lnTo>
                  <a:pt x="0" y="2370296"/>
                </a:lnTo>
                <a:cubicBezTo>
                  <a:pt x="0" y="2386079"/>
                  <a:pt x="12792" y="2398871"/>
                  <a:pt x="28575" y="2398871"/>
                </a:cubicBezTo>
                <a:lnTo>
                  <a:pt x="276225" y="2398871"/>
                </a:lnTo>
                <a:cubicBezTo>
                  <a:pt x="292008" y="2398871"/>
                  <a:pt x="304800" y="2386079"/>
                  <a:pt x="304800" y="2370296"/>
                </a:cubicBezTo>
                <a:lnTo>
                  <a:pt x="304800" y="28575"/>
                </a:lnTo>
                <a:cubicBezTo>
                  <a:pt x="304800" y="12802"/>
                  <a:pt x="292008" y="0"/>
                  <a:pt x="2762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0" name="Полилиния: фигура 149">
            <a:extLst>
              <a:ext uri="{FF2B5EF4-FFF2-40B4-BE49-F238E27FC236}">
                <a16:creationId xmlns:a16="http://schemas.microsoft.com/office/drawing/2014/main" id="{0CC21404-28AE-4924-900C-9EEA11F042A2}"/>
              </a:ext>
            </a:extLst>
          </p:cNvPr>
          <p:cNvSpPr/>
          <p:nvPr/>
        </p:nvSpPr>
        <p:spPr>
          <a:xfrm>
            <a:off x="5511800" y="1916430"/>
            <a:ext cx="406400" cy="3417569"/>
          </a:xfrm>
          <a:custGeom>
            <a:avLst/>
            <a:gdLst>
              <a:gd name="connsiteX0" fmla="*/ 276225 w 304800"/>
              <a:gd name="connsiteY0" fmla="*/ 0 h 2563177"/>
              <a:gd name="connsiteX1" fmla="*/ 28575 w 304800"/>
              <a:gd name="connsiteY1" fmla="*/ 0 h 2563177"/>
              <a:gd name="connsiteX2" fmla="*/ 0 w 304800"/>
              <a:gd name="connsiteY2" fmla="*/ 28575 h 2563177"/>
              <a:gd name="connsiteX3" fmla="*/ 0 w 304800"/>
              <a:gd name="connsiteY3" fmla="*/ 2534603 h 2563177"/>
              <a:gd name="connsiteX4" fmla="*/ 28575 w 304800"/>
              <a:gd name="connsiteY4" fmla="*/ 2563178 h 2563177"/>
              <a:gd name="connsiteX5" fmla="*/ 276225 w 304800"/>
              <a:gd name="connsiteY5" fmla="*/ 2563178 h 2563177"/>
              <a:gd name="connsiteX6" fmla="*/ 304800 w 304800"/>
              <a:gd name="connsiteY6" fmla="*/ 2534603 h 2563177"/>
              <a:gd name="connsiteX7" fmla="*/ 304800 w 304800"/>
              <a:gd name="connsiteY7" fmla="*/ 28575 h 2563177"/>
              <a:gd name="connsiteX8" fmla="*/ 276225 w 304800"/>
              <a:gd name="connsiteY8" fmla="*/ 0 h 256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563177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534603"/>
                </a:lnTo>
                <a:cubicBezTo>
                  <a:pt x="0" y="2550386"/>
                  <a:pt x="12792" y="2563178"/>
                  <a:pt x="28575" y="2563178"/>
                </a:cubicBezTo>
                <a:lnTo>
                  <a:pt x="276225" y="2563178"/>
                </a:lnTo>
                <a:cubicBezTo>
                  <a:pt x="292008" y="2563178"/>
                  <a:pt x="304800" y="2550386"/>
                  <a:pt x="304800" y="2534603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1" name="Полилиния: фигура 150">
            <a:extLst>
              <a:ext uri="{FF2B5EF4-FFF2-40B4-BE49-F238E27FC236}">
                <a16:creationId xmlns:a16="http://schemas.microsoft.com/office/drawing/2014/main" id="{381D07E0-0CF9-4C4E-914D-0A241B987711}"/>
              </a:ext>
            </a:extLst>
          </p:cNvPr>
          <p:cNvSpPr/>
          <p:nvPr/>
        </p:nvSpPr>
        <p:spPr>
          <a:xfrm>
            <a:off x="5969000" y="1960244"/>
            <a:ext cx="406400" cy="3373755"/>
          </a:xfrm>
          <a:custGeom>
            <a:avLst/>
            <a:gdLst>
              <a:gd name="connsiteX0" fmla="*/ 276225 w 304800"/>
              <a:gd name="connsiteY0" fmla="*/ 0 h 2530316"/>
              <a:gd name="connsiteX1" fmla="*/ 28575 w 304800"/>
              <a:gd name="connsiteY1" fmla="*/ 0 h 2530316"/>
              <a:gd name="connsiteX2" fmla="*/ 0 w 304800"/>
              <a:gd name="connsiteY2" fmla="*/ 28575 h 2530316"/>
              <a:gd name="connsiteX3" fmla="*/ 0 w 304800"/>
              <a:gd name="connsiteY3" fmla="*/ 2501741 h 2530316"/>
              <a:gd name="connsiteX4" fmla="*/ 28575 w 304800"/>
              <a:gd name="connsiteY4" fmla="*/ 2530316 h 2530316"/>
              <a:gd name="connsiteX5" fmla="*/ 276225 w 304800"/>
              <a:gd name="connsiteY5" fmla="*/ 2530316 h 2530316"/>
              <a:gd name="connsiteX6" fmla="*/ 304800 w 304800"/>
              <a:gd name="connsiteY6" fmla="*/ 2501741 h 2530316"/>
              <a:gd name="connsiteX7" fmla="*/ 304800 w 304800"/>
              <a:gd name="connsiteY7" fmla="*/ 28575 h 2530316"/>
              <a:gd name="connsiteX8" fmla="*/ 276225 w 304800"/>
              <a:gd name="connsiteY8" fmla="*/ 0 h 25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530316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501741"/>
                </a:lnTo>
                <a:cubicBezTo>
                  <a:pt x="0" y="2517524"/>
                  <a:pt x="12792" y="2530316"/>
                  <a:pt x="28575" y="2530316"/>
                </a:cubicBezTo>
                <a:lnTo>
                  <a:pt x="276225" y="2530316"/>
                </a:lnTo>
                <a:cubicBezTo>
                  <a:pt x="292008" y="2530316"/>
                  <a:pt x="304800" y="2517524"/>
                  <a:pt x="304800" y="2501741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23CFF23-36B0-4F53-A2B2-4E8CE864A8CF}"/>
              </a:ext>
            </a:extLst>
          </p:cNvPr>
          <p:cNvSpPr txBox="1"/>
          <p:nvPr/>
        </p:nvSpPr>
        <p:spPr>
          <a:xfrm>
            <a:off x="5001297" y="18574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73%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FE0360-8D44-428A-8E7F-902674E8437B}"/>
              </a:ext>
            </a:extLst>
          </p:cNvPr>
          <p:cNvSpPr txBox="1"/>
          <p:nvPr/>
        </p:nvSpPr>
        <p:spPr>
          <a:xfrm>
            <a:off x="5458497" y="16288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78%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6333F21-5879-4F47-9DE8-3AB3918AE2F2}"/>
              </a:ext>
            </a:extLst>
          </p:cNvPr>
          <p:cNvSpPr txBox="1"/>
          <p:nvPr/>
        </p:nvSpPr>
        <p:spPr>
          <a:xfrm>
            <a:off x="5915697" y="16796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77%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C4B6013-B27D-4B70-B1D8-58278469DF69}"/>
              </a:ext>
            </a:extLst>
          </p:cNvPr>
          <p:cNvSpPr txBox="1"/>
          <p:nvPr/>
        </p:nvSpPr>
        <p:spPr>
          <a:xfrm>
            <a:off x="5355247" y="541234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Дата</a:t>
            </a:r>
          </a:p>
        </p:txBody>
      </p:sp>
      <p:sp>
        <p:nvSpPr>
          <p:cNvPr id="156" name="Полилиния: фигура 155">
            <a:extLst>
              <a:ext uri="{FF2B5EF4-FFF2-40B4-BE49-F238E27FC236}">
                <a16:creationId xmlns:a16="http://schemas.microsoft.com/office/drawing/2014/main" id="{2B0BE37F-3637-4DB7-AABD-1AFE081A28D5}"/>
              </a:ext>
            </a:extLst>
          </p:cNvPr>
          <p:cNvSpPr/>
          <p:nvPr/>
        </p:nvSpPr>
        <p:spPr>
          <a:xfrm>
            <a:off x="6781800" y="3188335"/>
            <a:ext cx="406400" cy="2145664"/>
          </a:xfrm>
          <a:custGeom>
            <a:avLst/>
            <a:gdLst>
              <a:gd name="connsiteX0" fmla="*/ 276225 w 304800"/>
              <a:gd name="connsiteY0" fmla="*/ 0 h 1609248"/>
              <a:gd name="connsiteX1" fmla="*/ 28575 w 304800"/>
              <a:gd name="connsiteY1" fmla="*/ 0 h 1609248"/>
              <a:gd name="connsiteX2" fmla="*/ 0 w 304800"/>
              <a:gd name="connsiteY2" fmla="*/ 28575 h 1609248"/>
              <a:gd name="connsiteX3" fmla="*/ 0 w 304800"/>
              <a:gd name="connsiteY3" fmla="*/ 1580674 h 1609248"/>
              <a:gd name="connsiteX4" fmla="*/ 28575 w 304800"/>
              <a:gd name="connsiteY4" fmla="*/ 1609249 h 1609248"/>
              <a:gd name="connsiteX5" fmla="*/ 276225 w 304800"/>
              <a:gd name="connsiteY5" fmla="*/ 1609249 h 1609248"/>
              <a:gd name="connsiteX6" fmla="*/ 304800 w 304800"/>
              <a:gd name="connsiteY6" fmla="*/ 1580674 h 1609248"/>
              <a:gd name="connsiteX7" fmla="*/ 304800 w 304800"/>
              <a:gd name="connsiteY7" fmla="*/ 28575 h 1609248"/>
              <a:gd name="connsiteX8" fmla="*/ 276225 w 304800"/>
              <a:gd name="connsiteY8" fmla="*/ 0 h 1609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1609248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580674"/>
                </a:lnTo>
                <a:cubicBezTo>
                  <a:pt x="0" y="1596457"/>
                  <a:pt x="12792" y="1609249"/>
                  <a:pt x="28575" y="1609249"/>
                </a:cubicBezTo>
                <a:lnTo>
                  <a:pt x="276225" y="1609249"/>
                </a:lnTo>
                <a:cubicBezTo>
                  <a:pt x="292008" y="1609249"/>
                  <a:pt x="304800" y="1596457"/>
                  <a:pt x="304800" y="1580674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7" name="Полилиния: фигура 156">
            <a:extLst>
              <a:ext uri="{FF2B5EF4-FFF2-40B4-BE49-F238E27FC236}">
                <a16:creationId xmlns:a16="http://schemas.microsoft.com/office/drawing/2014/main" id="{B91E2A0A-F660-4EDC-A133-7CEFA72FA34B}"/>
              </a:ext>
            </a:extLst>
          </p:cNvPr>
          <p:cNvSpPr/>
          <p:nvPr/>
        </p:nvSpPr>
        <p:spPr>
          <a:xfrm>
            <a:off x="7239000" y="2223135"/>
            <a:ext cx="406400" cy="3110864"/>
          </a:xfrm>
          <a:custGeom>
            <a:avLst/>
            <a:gdLst>
              <a:gd name="connsiteX0" fmla="*/ 276225 w 304800"/>
              <a:gd name="connsiteY0" fmla="*/ 0 h 2333148"/>
              <a:gd name="connsiteX1" fmla="*/ 28575 w 304800"/>
              <a:gd name="connsiteY1" fmla="*/ 0 h 2333148"/>
              <a:gd name="connsiteX2" fmla="*/ 0 w 304800"/>
              <a:gd name="connsiteY2" fmla="*/ 28575 h 2333148"/>
              <a:gd name="connsiteX3" fmla="*/ 0 w 304800"/>
              <a:gd name="connsiteY3" fmla="*/ 2304574 h 2333148"/>
              <a:gd name="connsiteX4" fmla="*/ 28575 w 304800"/>
              <a:gd name="connsiteY4" fmla="*/ 2333149 h 2333148"/>
              <a:gd name="connsiteX5" fmla="*/ 276225 w 304800"/>
              <a:gd name="connsiteY5" fmla="*/ 2333149 h 2333148"/>
              <a:gd name="connsiteX6" fmla="*/ 304800 w 304800"/>
              <a:gd name="connsiteY6" fmla="*/ 2304574 h 2333148"/>
              <a:gd name="connsiteX7" fmla="*/ 304800 w 304800"/>
              <a:gd name="connsiteY7" fmla="*/ 28575 h 2333148"/>
              <a:gd name="connsiteX8" fmla="*/ 276225 w 304800"/>
              <a:gd name="connsiteY8" fmla="*/ 0 h 233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333148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304574"/>
                </a:lnTo>
                <a:cubicBezTo>
                  <a:pt x="0" y="2320357"/>
                  <a:pt x="12792" y="2333149"/>
                  <a:pt x="28575" y="2333149"/>
                </a:cubicBezTo>
                <a:lnTo>
                  <a:pt x="276225" y="2333149"/>
                </a:lnTo>
                <a:cubicBezTo>
                  <a:pt x="292008" y="2333149"/>
                  <a:pt x="304800" y="2320357"/>
                  <a:pt x="304800" y="2304574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8" name="Полилиния: фигура 157">
            <a:extLst>
              <a:ext uri="{FF2B5EF4-FFF2-40B4-BE49-F238E27FC236}">
                <a16:creationId xmlns:a16="http://schemas.microsoft.com/office/drawing/2014/main" id="{4860F5F6-CE46-4520-88D3-FFCE1E555EC4}"/>
              </a:ext>
            </a:extLst>
          </p:cNvPr>
          <p:cNvSpPr/>
          <p:nvPr/>
        </p:nvSpPr>
        <p:spPr>
          <a:xfrm>
            <a:off x="7696200" y="2179321"/>
            <a:ext cx="406400" cy="3154679"/>
          </a:xfrm>
          <a:custGeom>
            <a:avLst/>
            <a:gdLst>
              <a:gd name="connsiteX0" fmla="*/ 276225 w 304800"/>
              <a:gd name="connsiteY0" fmla="*/ 0 h 2366009"/>
              <a:gd name="connsiteX1" fmla="*/ 28575 w 304800"/>
              <a:gd name="connsiteY1" fmla="*/ 0 h 2366009"/>
              <a:gd name="connsiteX2" fmla="*/ 0 w 304800"/>
              <a:gd name="connsiteY2" fmla="*/ 28575 h 2366009"/>
              <a:gd name="connsiteX3" fmla="*/ 0 w 304800"/>
              <a:gd name="connsiteY3" fmla="*/ 2337435 h 2366009"/>
              <a:gd name="connsiteX4" fmla="*/ 28575 w 304800"/>
              <a:gd name="connsiteY4" fmla="*/ 2366010 h 2366009"/>
              <a:gd name="connsiteX5" fmla="*/ 276225 w 304800"/>
              <a:gd name="connsiteY5" fmla="*/ 2366010 h 2366009"/>
              <a:gd name="connsiteX6" fmla="*/ 304800 w 304800"/>
              <a:gd name="connsiteY6" fmla="*/ 2337435 h 2366009"/>
              <a:gd name="connsiteX7" fmla="*/ 304800 w 304800"/>
              <a:gd name="connsiteY7" fmla="*/ 28575 h 2366009"/>
              <a:gd name="connsiteX8" fmla="*/ 276225 w 304800"/>
              <a:gd name="connsiteY8" fmla="*/ 0 h 236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366009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337435"/>
                </a:lnTo>
                <a:cubicBezTo>
                  <a:pt x="0" y="2353209"/>
                  <a:pt x="12792" y="2366010"/>
                  <a:pt x="28575" y="2366010"/>
                </a:cubicBezTo>
                <a:lnTo>
                  <a:pt x="276225" y="2366010"/>
                </a:lnTo>
                <a:cubicBezTo>
                  <a:pt x="292008" y="2366010"/>
                  <a:pt x="304800" y="2353209"/>
                  <a:pt x="304800" y="2337435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04697B9-BC85-4145-90E6-4728142E28D5}"/>
              </a:ext>
            </a:extLst>
          </p:cNvPr>
          <p:cNvSpPr txBox="1"/>
          <p:nvPr/>
        </p:nvSpPr>
        <p:spPr>
          <a:xfrm>
            <a:off x="6728497" y="29115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49%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34AA3ED-B8F8-46B3-93AA-839F7BDCE5DF}"/>
              </a:ext>
            </a:extLst>
          </p:cNvPr>
          <p:cNvSpPr txBox="1"/>
          <p:nvPr/>
        </p:nvSpPr>
        <p:spPr>
          <a:xfrm>
            <a:off x="7185697" y="19463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71%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28B3642-DB25-4B43-BE19-C15E5F2F1BE9}"/>
              </a:ext>
            </a:extLst>
          </p:cNvPr>
          <p:cNvSpPr txBox="1"/>
          <p:nvPr/>
        </p:nvSpPr>
        <p:spPr>
          <a:xfrm>
            <a:off x="7642897" y="18955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72%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9C55E51-D735-4677-B2BF-F78FA61B994B}"/>
              </a:ext>
            </a:extLst>
          </p:cNvPr>
          <p:cNvSpPr txBox="1"/>
          <p:nvPr/>
        </p:nvSpPr>
        <p:spPr>
          <a:xfrm>
            <a:off x="7015582" y="541234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Ущерб</a:t>
            </a:r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:a16="http://schemas.microsoft.com/office/drawing/2014/main" id="{B36F4784-9F78-4C08-B2A6-746D5933EA93}"/>
              </a:ext>
            </a:extLst>
          </p:cNvPr>
          <p:cNvSpPr/>
          <p:nvPr/>
        </p:nvSpPr>
        <p:spPr>
          <a:xfrm>
            <a:off x="8509000" y="3143250"/>
            <a:ext cx="406400" cy="2190749"/>
          </a:xfrm>
          <a:custGeom>
            <a:avLst/>
            <a:gdLst>
              <a:gd name="connsiteX0" fmla="*/ 276225 w 304800"/>
              <a:gd name="connsiteY0" fmla="*/ 0 h 1643062"/>
              <a:gd name="connsiteX1" fmla="*/ 28575 w 304800"/>
              <a:gd name="connsiteY1" fmla="*/ 0 h 1643062"/>
              <a:gd name="connsiteX2" fmla="*/ 0 w 304800"/>
              <a:gd name="connsiteY2" fmla="*/ 28575 h 1643062"/>
              <a:gd name="connsiteX3" fmla="*/ 0 w 304800"/>
              <a:gd name="connsiteY3" fmla="*/ 1614488 h 1643062"/>
              <a:gd name="connsiteX4" fmla="*/ 28575 w 304800"/>
              <a:gd name="connsiteY4" fmla="*/ 1643063 h 1643062"/>
              <a:gd name="connsiteX5" fmla="*/ 276225 w 304800"/>
              <a:gd name="connsiteY5" fmla="*/ 1643063 h 1643062"/>
              <a:gd name="connsiteX6" fmla="*/ 304800 w 304800"/>
              <a:gd name="connsiteY6" fmla="*/ 1614488 h 1643062"/>
              <a:gd name="connsiteX7" fmla="*/ 304800 w 304800"/>
              <a:gd name="connsiteY7" fmla="*/ 28575 h 1643062"/>
              <a:gd name="connsiteX8" fmla="*/ 276225 w 304800"/>
              <a:gd name="connsiteY8" fmla="*/ 0 h 16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1643062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614488"/>
                </a:lnTo>
                <a:cubicBezTo>
                  <a:pt x="0" y="1630271"/>
                  <a:pt x="12792" y="1643063"/>
                  <a:pt x="28575" y="1643063"/>
                </a:cubicBezTo>
                <a:lnTo>
                  <a:pt x="276225" y="1643063"/>
                </a:lnTo>
                <a:cubicBezTo>
                  <a:pt x="292008" y="1643063"/>
                  <a:pt x="304800" y="1630271"/>
                  <a:pt x="304800" y="1614488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9B603351-8917-4D9A-9458-37E70F68AD89}"/>
              </a:ext>
            </a:extLst>
          </p:cNvPr>
          <p:cNvSpPr/>
          <p:nvPr/>
        </p:nvSpPr>
        <p:spPr>
          <a:xfrm>
            <a:off x="8966200" y="2617484"/>
            <a:ext cx="406400" cy="2716529"/>
          </a:xfrm>
          <a:custGeom>
            <a:avLst/>
            <a:gdLst>
              <a:gd name="connsiteX0" fmla="*/ 276225 w 304800"/>
              <a:gd name="connsiteY0" fmla="*/ 0 h 2037397"/>
              <a:gd name="connsiteX1" fmla="*/ 28575 w 304800"/>
              <a:gd name="connsiteY1" fmla="*/ 0 h 2037397"/>
              <a:gd name="connsiteX2" fmla="*/ 0 w 304800"/>
              <a:gd name="connsiteY2" fmla="*/ 28575 h 2037397"/>
              <a:gd name="connsiteX3" fmla="*/ 0 w 304800"/>
              <a:gd name="connsiteY3" fmla="*/ 2008823 h 2037397"/>
              <a:gd name="connsiteX4" fmla="*/ 28575 w 304800"/>
              <a:gd name="connsiteY4" fmla="*/ 2037398 h 2037397"/>
              <a:gd name="connsiteX5" fmla="*/ 276225 w 304800"/>
              <a:gd name="connsiteY5" fmla="*/ 2037398 h 2037397"/>
              <a:gd name="connsiteX6" fmla="*/ 304800 w 304800"/>
              <a:gd name="connsiteY6" fmla="*/ 2008823 h 2037397"/>
              <a:gd name="connsiteX7" fmla="*/ 304800 w 304800"/>
              <a:gd name="connsiteY7" fmla="*/ 28575 h 2037397"/>
              <a:gd name="connsiteX8" fmla="*/ 276225 w 304800"/>
              <a:gd name="connsiteY8" fmla="*/ 0 h 20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037397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008823"/>
                </a:lnTo>
                <a:cubicBezTo>
                  <a:pt x="0" y="2024596"/>
                  <a:pt x="12792" y="2037398"/>
                  <a:pt x="28575" y="2037398"/>
                </a:cubicBezTo>
                <a:lnTo>
                  <a:pt x="276225" y="2037398"/>
                </a:lnTo>
                <a:cubicBezTo>
                  <a:pt x="292008" y="2037398"/>
                  <a:pt x="304800" y="2024596"/>
                  <a:pt x="304800" y="2008823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5" name="Полилиния: фигура 164">
            <a:extLst>
              <a:ext uri="{FF2B5EF4-FFF2-40B4-BE49-F238E27FC236}">
                <a16:creationId xmlns:a16="http://schemas.microsoft.com/office/drawing/2014/main" id="{872745CE-7861-411B-95BC-FD8C3FE22D91}"/>
              </a:ext>
            </a:extLst>
          </p:cNvPr>
          <p:cNvSpPr/>
          <p:nvPr/>
        </p:nvSpPr>
        <p:spPr>
          <a:xfrm>
            <a:off x="9423400" y="2354579"/>
            <a:ext cx="406400" cy="2979420"/>
          </a:xfrm>
          <a:custGeom>
            <a:avLst/>
            <a:gdLst>
              <a:gd name="connsiteX0" fmla="*/ 276225 w 304800"/>
              <a:gd name="connsiteY0" fmla="*/ 0 h 2234565"/>
              <a:gd name="connsiteX1" fmla="*/ 28575 w 304800"/>
              <a:gd name="connsiteY1" fmla="*/ 0 h 2234565"/>
              <a:gd name="connsiteX2" fmla="*/ 0 w 304800"/>
              <a:gd name="connsiteY2" fmla="*/ 28575 h 2234565"/>
              <a:gd name="connsiteX3" fmla="*/ 0 w 304800"/>
              <a:gd name="connsiteY3" fmla="*/ 2205990 h 2234565"/>
              <a:gd name="connsiteX4" fmla="*/ 28575 w 304800"/>
              <a:gd name="connsiteY4" fmla="*/ 2234565 h 2234565"/>
              <a:gd name="connsiteX5" fmla="*/ 276225 w 304800"/>
              <a:gd name="connsiteY5" fmla="*/ 2234565 h 2234565"/>
              <a:gd name="connsiteX6" fmla="*/ 304800 w 304800"/>
              <a:gd name="connsiteY6" fmla="*/ 2205990 h 2234565"/>
              <a:gd name="connsiteX7" fmla="*/ 304800 w 304800"/>
              <a:gd name="connsiteY7" fmla="*/ 28575 h 2234565"/>
              <a:gd name="connsiteX8" fmla="*/ 276225 w 304800"/>
              <a:gd name="connsiteY8" fmla="*/ 0 h 223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234565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802"/>
                  <a:pt x="0" y="28575"/>
                </a:cubicBezTo>
                <a:lnTo>
                  <a:pt x="0" y="2205990"/>
                </a:lnTo>
                <a:cubicBezTo>
                  <a:pt x="0" y="2221773"/>
                  <a:pt x="12792" y="2234565"/>
                  <a:pt x="28575" y="2234565"/>
                </a:cubicBezTo>
                <a:lnTo>
                  <a:pt x="276225" y="2234565"/>
                </a:lnTo>
                <a:cubicBezTo>
                  <a:pt x="292008" y="2234565"/>
                  <a:pt x="304800" y="2221773"/>
                  <a:pt x="304800" y="2205990"/>
                </a:cubicBezTo>
                <a:lnTo>
                  <a:pt x="304800" y="28575"/>
                </a:lnTo>
                <a:cubicBezTo>
                  <a:pt x="304800" y="12802"/>
                  <a:pt x="292008" y="0"/>
                  <a:pt x="2762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758BD37-FF00-474D-BC69-8EC126775FED}"/>
              </a:ext>
            </a:extLst>
          </p:cNvPr>
          <p:cNvSpPr txBox="1"/>
          <p:nvPr/>
        </p:nvSpPr>
        <p:spPr>
          <a:xfrm>
            <a:off x="8455697" y="28607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50%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463C043-4D8D-4F78-8D76-D0F1464210FD}"/>
              </a:ext>
            </a:extLst>
          </p:cNvPr>
          <p:cNvSpPr txBox="1"/>
          <p:nvPr/>
        </p:nvSpPr>
        <p:spPr>
          <a:xfrm>
            <a:off x="8912897" y="23400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62%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B6F880F-2617-4009-8A5C-5B6921BCF5BA}"/>
              </a:ext>
            </a:extLst>
          </p:cNvPr>
          <p:cNvSpPr txBox="1"/>
          <p:nvPr/>
        </p:nvSpPr>
        <p:spPr>
          <a:xfrm>
            <a:off x="9370097" y="20733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68%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49A369E-6C29-4978-83F9-1226CE6FF338}"/>
              </a:ext>
            </a:extLst>
          </p:cNvPr>
          <p:cNvSpPr txBox="1"/>
          <p:nvPr/>
        </p:nvSpPr>
        <p:spPr>
          <a:xfrm>
            <a:off x="8267202" y="5426138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Адаптационные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770168E-C0F9-4583-8570-25FBE7E72CA0}"/>
              </a:ext>
            </a:extLst>
          </p:cNvPr>
          <p:cNvSpPr txBox="1"/>
          <p:nvPr/>
        </p:nvSpPr>
        <p:spPr>
          <a:xfrm>
            <a:off x="8345371" y="5603938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мероприятия</a:t>
            </a:r>
          </a:p>
        </p:txBody>
      </p:sp>
      <p:sp>
        <p:nvSpPr>
          <p:cNvPr id="171" name="Полилиния: фигура 170">
            <a:extLst>
              <a:ext uri="{FF2B5EF4-FFF2-40B4-BE49-F238E27FC236}">
                <a16:creationId xmlns:a16="http://schemas.microsoft.com/office/drawing/2014/main" id="{B4A4A9BF-AAA3-400B-B74D-92C38ED1C042}"/>
              </a:ext>
            </a:extLst>
          </p:cNvPr>
          <p:cNvSpPr/>
          <p:nvPr/>
        </p:nvSpPr>
        <p:spPr>
          <a:xfrm>
            <a:off x="10236200" y="2795270"/>
            <a:ext cx="406400" cy="2538729"/>
          </a:xfrm>
          <a:custGeom>
            <a:avLst/>
            <a:gdLst>
              <a:gd name="connsiteX0" fmla="*/ 276225 w 304800"/>
              <a:gd name="connsiteY0" fmla="*/ 0 h 1904047"/>
              <a:gd name="connsiteX1" fmla="*/ 28575 w 304800"/>
              <a:gd name="connsiteY1" fmla="*/ 0 h 1904047"/>
              <a:gd name="connsiteX2" fmla="*/ 0 w 304800"/>
              <a:gd name="connsiteY2" fmla="*/ 28575 h 1904047"/>
              <a:gd name="connsiteX3" fmla="*/ 0 w 304800"/>
              <a:gd name="connsiteY3" fmla="*/ 1875473 h 1904047"/>
              <a:gd name="connsiteX4" fmla="*/ 28575 w 304800"/>
              <a:gd name="connsiteY4" fmla="*/ 1904048 h 1904047"/>
              <a:gd name="connsiteX5" fmla="*/ 276225 w 304800"/>
              <a:gd name="connsiteY5" fmla="*/ 1904048 h 1904047"/>
              <a:gd name="connsiteX6" fmla="*/ 304800 w 304800"/>
              <a:gd name="connsiteY6" fmla="*/ 1875473 h 1904047"/>
              <a:gd name="connsiteX7" fmla="*/ 304800 w 304800"/>
              <a:gd name="connsiteY7" fmla="*/ 28575 h 1904047"/>
              <a:gd name="connsiteX8" fmla="*/ 276225 w 304800"/>
              <a:gd name="connsiteY8" fmla="*/ 0 h 190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1904047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875473"/>
                </a:lnTo>
                <a:cubicBezTo>
                  <a:pt x="0" y="1891246"/>
                  <a:pt x="12792" y="1904048"/>
                  <a:pt x="28575" y="1904048"/>
                </a:cubicBezTo>
                <a:lnTo>
                  <a:pt x="276225" y="1904048"/>
                </a:lnTo>
                <a:cubicBezTo>
                  <a:pt x="292008" y="1904048"/>
                  <a:pt x="304800" y="1891246"/>
                  <a:pt x="304800" y="1875473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2" name="Полилиния: фигура 171">
            <a:extLst>
              <a:ext uri="{FF2B5EF4-FFF2-40B4-BE49-F238E27FC236}">
                <a16:creationId xmlns:a16="http://schemas.microsoft.com/office/drawing/2014/main" id="{2BBF9DC6-3ED1-440C-A926-F0FD669B630C}"/>
              </a:ext>
            </a:extLst>
          </p:cNvPr>
          <p:cNvSpPr/>
          <p:nvPr/>
        </p:nvSpPr>
        <p:spPr>
          <a:xfrm>
            <a:off x="10693400" y="2179321"/>
            <a:ext cx="406400" cy="3154679"/>
          </a:xfrm>
          <a:custGeom>
            <a:avLst/>
            <a:gdLst>
              <a:gd name="connsiteX0" fmla="*/ 276225 w 304800"/>
              <a:gd name="connsiteY0" fmla="*/ 0 h 2366009"/>
              <a:gd name="connsiteX1" fmla="*/ 28575 w 304800"/>
              <a:gd name="connsiteY1" fmla="*/ 0 h 2366009"/>
              <a:gd name="connsiteX2" fmla="*/ 0 w 304800"/>
              <a:gd name="connsiteY2" fmla="*/ 28575 h 2366009"/>
              <a:gd name="connsiteX3" fmla="*/ 0 w 304800"/>
              <a:gd name="connsiteY3" fmla="*/ 2337435 h 2366009"/>
              <a:gd name="connsiteX4" fmla="*/ 28575 w 304800"/>
              <a:gd name="connsiteY4" fmla="*/ 2366010 h 2366009"/>
              <a:gd name="connsiteX5" fmla="*/ 276225 w 304800"/>
              <a:gd name="connsiteY5" fmla="*/ 2366010 h 2366009"/>
              <a:gd name="connsiteX6" fmla="*/ 304800 w 304800"/>
              <a:gd name="connsiteY6" fmla="*/ 2337435 h 2366009"/>
              <a:gd name="connsiteX7" fmla="*/ 304800 w 304800"/>
              <a:gd name="connsiteY7" fmla="*/ 28575 h 2366009"/>
              <a:gd name="connsiteX8" fmla="*/ 276225 w 304800"/>
              <a:gd name="connsiteY8" fmla="*/ 0 h 236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366009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337435"/>
                </a:lnTo>
                <a:cubicBezTo>
                  <a:pt x="0" y="2353209"/>
                  <a:pt x="12792" y="2366010"/>
                  <a:pt x="28575" y="2366010"/>
                </a:cubicBezTo>
                <a:lnTo>
                  <a:pt x="276225" y="2366010"/>
                </a:lnTo>
                <a:cubicBezTo>
                  <a:pt x="292008" y="2366010"/>
                  <a:pt x="304800" y="2353209"/>
                  <a:pt x="304800" y="2337435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3" name="Полилиния: фигура 172">
            <a:extLst>
              <a:ext uri="{FF2B5EF4-FFF2-40B4-BE49-F238E27FC236}">
                <a16:creationId xmlns:a16="http://schemas.microsoft.com/office/drawing/2014/main" id="{8835A33E-F6CB-49B8-A9D8-37FDC787B558}"/>
              </a:ext>
            </a:extLst>
          </p:cNvPr>
          <p:cNvSpPr/>
          <p:nvPr/>
        </p:nvSpPr>
        <p:spPr>
          <a:xfrm>
            <a:off x="11150600" y="2047875"/>
            <a:ext cx="406400" cy="3286124"/>
          </a:xfrm>
          <a:custGeom>
            <a:avLst/>
            <a:gdLst>
              <a:gd name="connsiteX0" fmla="*/ 276225 w 304800"/>
              <a:gd name="connsiteY0" fmla="*/ 0 h 2464593"/>
              <a:gd name="connsiteX1" fmla="*/ 28575 w 304800"/>
              <a:gd name="connsiteY1" fmla="*/ 0 h 2464593"/>
              <a:gd name="connsiteX2" fmla="*/ 0 w 304800"/>
              <a:gd name="connsiteY2" fmla="*/ 28575 h 2464593"/>
              <a:gd name="connsiteX3" fmla="*/ 0 w 304800"/>
              <a:gd name="connsiteY3" fmla="*/ 2436019 h 2464593"/>
              <a:gd name="connsiteX4" fmla="*/ 28575 w 304800"/>
              <a:gd name="connsiteY4" fmla="*/ 2464594 h 2464593"/>
              <a:gd name="connsiteX5" fmla="*/ 276225 w 304800"/>
              <a:gd name="connsiteY5" fmla="*/ 2464594 h 2464593"/>
              <a:gd name="connsiteX6" fmla="*/ 304800 w 304800"/>
              <a:gd name="connsiteY6" fmla="*/ 2436019 h 2464593"/>
              <a:gd name="connsiteX7" fmla="*/ 304800 w 304800"/>
              <a:gd name="connsiteY7" fmla="*/ 28575 h 2464593"/>
              <a:gd name="connsiteX8" fmla="*/ 276225 w 304800"/>
              <a:gd name="connsiteY8" fmla="*/ 0 h 246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464593">
                <a:moveTo>
                  <a:pt x="2762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2436019"/>
                </a:lnTo>
                <a:cubicBezTo>
                  <a:pt x="0" y="2451802"/>
                  <a:pt x="12792" y="2464594"/>
                  <a:pt x="28575" y="2464594"/>
                </a:cubicBezTo>
                <a:lnTo>
                  <a:pt x="276225" y="2464594"/>
                </a:lnTo>
                <a:cubicBezTo>
                  <a:pt x="292008" y="2464594"/>
                  <a:pt x="304800" y="2451802"/>
                  <a:pt x="304800" y="2436019"/>
                </a:cubicBezTo>
                <a:lnTo>
                  <a:pt x="304800" y="28575"/>
                </a:lnTo>
                <a:cubicBezTo>
                  <a:pt x="304800" y="12792"/>
                  <a:pt x="292008" y="0"/>
                  <a:pt x="2762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FF83640-19FB-43C5-B1DA-1FC4875170CE}"/>
              </a:ext>
            </a:extLst>
          </p:cNvPr>
          <p:cNvSpPr txBox="1"/>
          <p:nvPr/>
        </p:nvSpPr>
        <p:spPr>
          <a:xfrm>
            <a:off x="10182897" y="25178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58%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032FE50-2544-4B0E-8D9C-45B88209A8D8}"/>
              </a:ext>
            </a:extLst>
          </p:cNvPr>
          <p:cNvSpPr txBox="1"/>
          <p:nvPr/>
        </p:nvSpPr>
        <p:spPr>
          <a:xfrm>
            <a:off x="10640097" y="18955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72%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4E0A5DA-9FC6-4501-94B4-486B4D3B7516}"/>
              </a:ext>
            </a:extLst>
          </p:cNvPr>
          <p:cNvSpPr txBox="1"/>
          <p:nvPr/>
        </p:nvSpPr>
        <p:spPr>
          <a:xfrm>
            <a:off x="11097297" y="176853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75%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48C2AAE-98D7-4F54-88AA-045A2AEFAE6D}"/>
              </a:ext>
            </a:extLst>
          </p:cNvPr>
          <p:cNvSpPr txBox="1"/>
          <p:nvPr/>
        </p:nvSpPr>
        <p:spPr>
          <a:xfrm>
            <a:off x="10435183" y="5426138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Средняя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59D8C07B-506E-4148-AFF6-5CCB6CD22032}"/>
              </a:ext>
            </a:extLst>
          </p:cNvPr>
          <p:cNvSpPr txBox="1"/>
          <p:nvPr/>
        </p:nvSpPr>
        <p:spPr>
          <a:xfrm>
            <a:off x="10412057" y="5603938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точность</a:t>
            </a:r>
          </a:p>
        </p:txBody>
      </p:sp>
      <p:sp>
        <p:nvSpPr>
          <p:cNvPr id="179" name="Полилиния: фигура 178">
            <a:extLst>
              <a:ext uri="{FF2B5EF4-FFF2-40B4-BE49-F238E27FC236}">
                <a16:creationId xmlns:a16="http://schemas.microsoft.com/office/drawing/2014/main" id="{8FB1EB8D-373C-493C-9867-279B7D536C47}"/>
              </a:ext>
            </a:extLst>
          </p:cNvPr>
          <p:cNvSpPr/>
          <p:nvPr/>
        </p:nvSpPr>
        <p:spPr>
          <a:xfrm>
            <a:off x="10160000" y="889001"/>
            <a:ext cx="1524000" cy="5016500"/>
          </a:xfrm>
          <a:custGeom>
            <a:avLst/>
            <a:gdLst>
              <a:gd name="connsiteX0" fmla="*/ 1085850 w 1143000"/>
              <a:gd name="connsiteY0" fmla="*/ 0 h 3762375"/>
              <a:gd name="connsiteX1" fmla="*/ 57150 w 1143000"/>
              <a:gd name="connsiteY1" fmla="*/ 0 h 3762375"/>
              <a:gd name="connsiteX2" fmla="*/ 0 w 1143000"/>
              <a:gd name="connsiteY2" fmla="*/ 57150 h 3762375"/>
              <a:gd name="connsiteX3" fmla="*/ 0 w 1143000"/>
              <a:gd name="connsiteY3" fmla="*/ 3705225 h 3762375"/>
              <a:gd name="connsiteX4" fmla="*/ 57150 w 1143000"/>
              <a:gd name="connsiteY4" fmla="*/ 3762375 h 3762375"/>
              <a:gd name="connsiteX5" fmla="*/ 1085850 w 1143000"/>
              <a:gd name="connsiteY5" fmla="*/ 3762375 h 3762375"/>
              <a:gd name="connsiteX6" fmla="*/ 1143000 w 1143000"/>
              <a:gd name="connsiteY6" fmla="*/ 3705225 h 3762375"/>
              <a:gd name="connsiteX7" fmla="*/ 1143000 w 1143000"/>
              <a:gd name="connsiteY7" fmla="*/ 57150 h 3762375"/>
              <a:gd name="connsiteX8" fmla="*/ 1085850 w 1143000"/>
              <a:gd name="connsiteY8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0" h="3762375">
                <a:moveTo>
                  <a:pt x="1085850" y="0"/>
                </a:moveTo>
                <a:lnTo>
                  <a:pt x="57150" y="0"/>
                </a:lnTo>
                <a:cubicBezTo>
                  <a:pt x="25584" y="0"/>
                  <a:pt x="0" y="25587"/>
                  <a:pt x="0" y="57150"/>
                </a:cubicBezTo>
                <a:lnTo>
                  <a:pt x="0" y="3705225"/>
                </a:lnTo>
                <a:cubicBezTo>
                  <a:pt x="0" y="3736791"/>
                  <a:pt x="25584" y="3762375"/>
                  <a:pt x="57150" y="3762375"/>
                </a:cubicBezTo>
                <a:lnTo>
                  <a:pt x="1085850" y="3762375"/>
                </a:lnTo>
                <a:cubicBezTo>
                  <a:pt x="1117416" y="3762375"/>
                  <a:pt x="1143000" y="3736791"/>
                  <a:pt x="1143000" y="3705225"/>
                </a:cubicBezTo>
                <a:lnTo>
                  <a:pt x="1143000" y="57150"/>
                </a:lnTo>
                <a:cubicBezTo>
                  <a:pt x="1143000" y="25587"/>
                  <a:pt x="1117416" y="0"/>
                  <a:pt x="1085850" y="0"/>
                </a:cubicBezTo>
                <a:close/>
              </a:path>
            </a:pathLst>
          </a:custGeom>
          <a:noFill/>
          <a:ln w="28575" cap="flat">
            <a:solidFill>
              <a:srgbClr val="F7C900">
                <a:alpha val="40000"/>
              </a:srgbClr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2400"/>
          </a:p>
        </p:txBody>
      </p:sp>
      <p:sp>
        <p:nvSpPr>
          <p:cNvPr id="180" name="Полилиния: фигура 179">
            <a:extLst>
              <a:ext uri="{FF2B5EF4-FFF2-40B4-BE49-F238E27FC236}">
                <a16:creationId xmlns:a16="http://schemas.microsoft.com/office/drawing/2014/main" id="{243072D4-39E9-4B38-B8F0-88D6705CC457}"/>
              </a:ext>
            </a:extLst>
          </p:cNvPr>
          <p:cNvSpPr/>
          <p:nvPr/>
        </p:nvSpPr>
        <p:spPr>
          <a:xfrm>
            <a:off x="2286000" y="6223000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D493239-893A-4227-9942-061FEF067C74}"/>
              </a:ext>
            </a:extLst>
          </p:cNvPr>
          <p:cNvSpPr txBox="1"/>
          <p:nvPr/>
        </p:nvSpPr>
        <p:spPr>
          <a:xfrm>
            <a:off x="2443481" y="6174346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GigaChat (Сбербанк, Россия)</a:t>
            </a:r>
          </a:p>
        </p:txBody>
      </p:sp>
      <p:sp>
        <p:nvSpPr>
          <p:cNvPr id="182" name="Полилиния: фигура 181">
            <a:extLst>
              <a:ext uri="{FF2B5EF4-FFF2-40B4-BE49-F238E27FC236}">
                <a16:creationId xmlns:a16="http://schemas.microsoft.com/office/drawing/2014/main" id="{919476F7-85F1-4B94-89FC-32F6BE6C7E35}"/>
              </a:ext>
            </a:extLst>
          </p:cNvPr>
          <p:cNvSpPr/>
          <p:nvPr/>
        </p:nvSpPr>
        <p:spPr>
          <a:xfrm>
            <a:off x="5842000" y="6223000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7A13619-645F-4B7A-9EAD-AA88E6A6C0DA}"/>
              </a:ext>
            </a:extLst>
          </p:cNvPr>
          <p:cNvSpPr txBox="1"/>
          <p:nvPr/>
        </p:nvSpPr>
        <p:spPr>
          <a:xfrm>
            <a:off x="5999481" y="6174346"/>
            <a:ext cx="3028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ChatGPT 4 mini (OpenAI, США)</a:t>
            </a:r>
          </a:p>
        </p:txBody>
      </p:sp>
      <p:sp>
        <p:nvSpPr>
          <p:cNvPr id="184" name="Полилиния: фигура 183">
            <a:extLst>
              <a:ext uri="{FF2B5EF4-FFF2-40B4-BE49-F238E27FC236}">
                <a16:creationId xmlns:a16="http://schemas.microsoft.com/office/drawing/2014/main" id="{51D3539F-D9A7-4863-8F32-9349CDFA4E1B}"/>
              </a:ext>
            </a:extLst>
          </p:cNvPr>
          <p:cNvSpPr/>
          <p:nvPr/>
        </p:nvSpPr>
        <p:spPr>
          <a:xfrm>
            <a:off x="9398000" y="6223000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solidFill>
              <a:srgbClr val="BCBDCA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666BA19-F817-4065-8B3C-A800E61B492E}"/>
              </a:ext>
            </a:extLst>
          </p:cNvPr>
          <p:cNvSpPr txBox="1"/>
          <p:nvPr/>
        </p:nvSpPr>
        <p:spPr>
          <a:xfrm>
            <a:off x="9555481" y="6174346"/>
            <a:ext cx="1285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ChatGPT 4o</a:t>
            </a:r>
          </a:p>
        </p:txBody>
      </p: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0583DC99-AC14-4CE9-B2D1-6F2981C561AF}"/>
              </a:ext>
            </a:extLst>
          </p:cNvPr>
          <p:cNvGrpSpPr/>
          <p:nvPr/>
        </p:nvGrpSpPr>
        <p:grpSpPr>
          <a:xfrm>
            <a:off x="6295579" y="462841"/>
            <a:ext cx="3920673" cy="523639"/>
            <a:chOff x="5603563" y="224247"/>
            <a:chExt cx="3368409" cy="449879"/>
          </a:xfrm>
        </p:grpSpPr>
        <p:sp>
          <p:nvSpPr>
            <p:cNvPr id="187" name="Text 4">
              <a:extLst>
                <a:ext uri="{FF2B5EF4-FFF2-40B4-BE49-F238E27FC236}">
                  <a16:creationId xmlns:a16="http://schemas.microsoft.com/office/drawing/2014/main" id="{B5D790A3-DC13-47A5-B2ED-E2B61F438829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8" name="Text 8">
              <a:extLst>
                <a:ext uri="{FF2B5EF4-FFF2-40B4-BE49-F238E27FC236}">
                  <a16:creationId xmlns:a16="http://schemas.microsoft.com/office/drawing/2014/main" id="{E0C52F95-8A16-4626-8DD3-0F0802FF231A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9" name="Text 12">
              <a:extLst>
                <a:ext uri="{FF2B5EF4-FFF2-40B4-BE49-F238E27FC236}">
                  <a16:creationId xmlns:a16="http://schemas.microsoft.com/office/drawing/2014/main" id="{8D9C457B-919A-4C2F-8D0E-B948C45AACF0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0" name="Text 16">
              <a:extLst>
                <a:ext uri="{FF2B5EF4-FFF2-40B4-BE49-F238E27FC236}">
                  <a16:creationId xmlns:a16="http://schemas.microsoft.com/office/drawing/2014/main" id="{1E5CB671-E364-4675-A185-DD6D095DB287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1" name="Text 20">
              <a:extLst>
                <a:ext uri="{FF2B5EF4-FFF2-40B4-BE49-F238E27FC236}">
                  <a16:creationId xmlns:a16="http://schemas.microsoft.com/office/drawing/2014/main" id="{E71F6BCF-B285-48D5-A31E-4273E30927E0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2" name="Text 24">
              <a:extLst>
                <a:ext uri="{FF2B5EF4-FFF2-40B4-BE49-F238E27FC236}">
                  <a16:creationId xmlns:a16="http://schemas.microsoft.com/office/drawing/2014/main" id="{2C0E906F-9249-44DE-8862-652717C4A4D2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3" name="Text 28">
              <a:extLst>
                <a:ext uri="{FF2B5EF4-FFF2-40B4-BE49-F238E27FC236}">
                  <a16:creationId xmlns:a16="http://schemas.microsoft.com/office/drawing/2014/main" id="{723C4F8D-EF35-40E5-A918-224B8C40D087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94" name="Рисунок 19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4AE3532D-3B4E-4344-B92A-CEE8DE1F5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195" name="Рисунок 19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61B89CD5-9F89-431D-A6D4-7D0C53F85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196" name="Рисунок 19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9423F9CE-448D-4845-8242-1117EF59D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197" name="Рисунок 196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A0F6F34D-458C-4304-8A19-5164BD39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198" name="Рисунок 197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70EA266D-3E00-4085-ABBE-6F308F1A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199" name="Рисунок 198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1F5EFEC7-24E3-4663-A079-B1A45E29A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200" name="Рисунок 199" descr="Газета со сплошной заливкой">
              <a:extLst>
                <a:ext uri="{FF2B5EF4-FFF2-40B4-BE49-F238E27FC236}">
                  <a16:creationId xmlns:a16="http://schemas.microsoft.com/office/drawing/2014/main" id="{CB7D3152-F6CE-439F-B67A-AA2E572F3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201" name="Рисунок 200" descr="Робот со сплошной заливкой">
              <a:extLst>
                <a:ext uri="{FF2B5EF4-FFF2-40B4-BE49-F238E27FC236}">
                  <a16:creationId xmlns:a16="http://schemas.microsoft.com/office/drawing/2014/main" id="{B376413B-30F3-40F3-80CA-6C67DFFB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202" name="Рисунок 201" descr="Маркер со сплошной заливкой">
              <a:extLst>
                <a:ext uri="{FF2B5EF4-FFF2-40B4-BE49-F238E27FC236}">
                  <a16:creationId xmlns:a16="http://schemas.microsoft.com/office/drawing/2014/main" id="{A10761E5-5A15-427A-9525-FE02145F0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203" name="Рисунок 202" descr="Одна шестеренка со сплошной заливкой">
              <a:extLst>
                <a:ext uri="{FF2B5EF4-FFF2-40B4-BE49-F238E27FC236}">
                  <a16:creationId xmlns:a16="http://schemas.microsoft.com/office/drawing/2014/main" id="{42DA0CBF-99EA-433D-8B1E-9B4BAC915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204" name="Рисунок 203" descr="Флажок со сплошной заливкой">
              <a:extLst>
                <a:ext uri="{FF2B5EF4-FFF2-40B4-BE49-F238E27FC236}">
                  <a16:creationId xmlns:a16="http://schemas.microsoft.com/office/drawing/2014/main" id="{BEE7A2F6-B3C5-4B41-9D96-481BD98C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205" name="Рисунок 204">
              <a:extLst>
                <a:ext uri="{FF2B5EF4-FFF2-40B4-BE49-F238E27FC236}">
                  <a16:creationId xmlns:a16="http://schemas.microsoft.com/office/drawing/2014/main" id="{35A89DC5-28BA-4825-8488-D31C4F021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id="{2ECE9C0C-7160-475A-B2BC-A9AC9FA56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5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" name="Рисунок 69" descr="Робот со сплошной заливкой">
            <a:extLst>
              <a:ext uri="{FF2B5EF4-FFF2-40B4-BE49-F238E27FC236}">
                <a16:creationId xmlns:a16="http://schemas.microsoft.com/office/drawing/2014/main" id="{94B50EF9-EC03-4FF4-B25F-8D0F54B34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2831" y="853072"/>
            <a:ext cx="940532" cy="940532"/>
          </a:xfrm>
          <a:prstGeom prst="rect">
            <a:avLst/>
          </a:prstGeom>
        </p:spPr>
      </p:pic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A3B25644-BEC5-47ED-B575-8E60E825A2BF}"/>
              </a:ext>
            </a:extLst>
          </p:cNvPr>
          <p:cNvSpPr/>
          <p:nvPr/>
        </p:nvSpPr>
        <p:spPr>
          <a:xfrm>
            <a:off x="2058854" y="6458138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07A198-5027-457A-84A2-00FFA170DAD5}"/>
              </a:ext>
            </a:extLst>
          </p:cNvPr>
          <p:cNvSpPr txBox="1"/>
          <p:nvPr/>
        </p:nvSpPr>
        <p:spPr>
          <a:xfrm>
            <a:off x="2216335" y="6360501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MiniMax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7CD0789A-20AE-45D3-A9F1-3D95DECB6616}"/>
              </a:ext>
            </a:extLst>
          </p:cNvPr>
          <p:cNvSpPr/>
          <p:nvPr/>
        </p:nvSpPr>
        <p:spPr>
          <a:xfrm>
            <a:off x="3331907" y="6443566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B0D623-39E6-4552-97F1-8DEE8264D33F}"/>
              </a:ext>
            </a:extLst>
          </p:cNvPr>
          <p:cNvSpPr txBox="1"/>
          <p:nvPr/>
        </p:nvSpPr>
        <p:spPr>
          <a:xfrm>
            <a:off x="3489388" y="6360501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DeepSeek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96F133B0-4CF6-4102-8E18-931EB8A4DD09}"/>
              </a:ext>
            </a:extLst>
          </p:cNvPr>
          <p:cNvSpPr/>
          <p:nvPr/>
        </p:nvSpPr>
        <p:spPr>
          <a:xfrm>
            <a:off x="4734721" y="6458138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solidFill>
              <a:srgbClr val="BCBDCA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BFBFD97-DD3D-4CA6-97E6-10C100879F1A}"/>
              </a:ext>
            </a:extLst>
          </p:cNvPr>
          <p:cNvSpPr txBox="1"/>
          <p:nvPr/>
        </p:nvSpPr>
        <p:spPr>
          <a:xfrm>
            <a:off x="4890681" y="6360501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ChatGPT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 4o-</a:t>
            </a: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mini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91000E2-E172-4640-8690-63651D23394C}"/>
              </a:ext>
            </a:extLst>
          </p:cNvPr>
          <p:cNvGrpSpPr/>
          <p:nvPr/>
        </p:nvGrpSpPr>
        <p:grpSpPr>
          <a:xfrm>
            <a:off x="7244272" y="492542"/>
            <a:ext cx="4491212" cy="599839"/>
            <a:chOff x="5603563" y="224247"/>
            <a:chExt cx="3368409" cy="449879"/>
          </a:xfrm>
        </p:grpSpPr>
        <p:sp>
          <p:nvSpPr>
            <p:cNvPr id="142" name="Text 4">
              <a:extLst>
                <a:ext uri="{FF2B5EF4-FFF2-40B4-BE49-F238E27FC236}">
                  <a16:creationId xmlns:a16="http://schemas.microsoft.com/office/drawing/2014/main" id="{76A987AC-FDAC-4202-A8E9-1D4A1A3520B9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3" name="Text 8">
              <a:extLst>
                <a:ext uri="{FF2B5EF4-FFF2-40B4-BE49-F238E27FC236}">
                  <a16:creationId xmlns:a16="http://schemas.microsoft.com/office/drawing/2014/main" id="{EE70A74C-D15E-40AD-842E-70B970AF663D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4" name="Text 12">
              <a:extLst>
                <a:ext uri="{FF2B5EF4-FFF2-40B4-BE49-F238E27FC236}">
                  <a16:creationId xmlns:a16="http://schemas.microsoft.com/office/drawing/2014/main" id="{3EF0C6DE-884B-49BD-8F38-F14612D46519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5" name="Text 16">
              <a:extLst>
                <a:ext uri="{FF2B5EF4-FFF2-40B4-BE49-F238E27FC236}">
                  <a16:creationId xmlns:a16="http://schemas.microsoft.com/office/drawing/2014/main" id="{8CABE92D-4EC8-45F3-BC11-5F64E02C9778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6" name="Text 20">
              <a:extLst>
                <a:ext uri="{FF2B5EF4-FFF2-40B4-BE49-F238E27FC236}">
                  <a16:creationId xmlns:a16="http://schemas.microsoft.com/office/drawing/2014/main" id="{2E97EF55-34A4-40BD-91A2-F66FA647456F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7" name="Text 24">
              <a:extLst>
                <a:ext uri="{FF2B5EF4-FFF2-40B4-BE49-F238E27FC236}">
                  <a16:creationId xmlns:a16="http://schemas.microsoft.com/office/drawing/2014/main" id="{1CD5DFF1-8C59-4FF7-9C39-549A2729183E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8" name="Text 28">
              <a:extLst>
                <a:ext uri="{FF2B5EF4-FFF2-40B4-BE49-F238E27FC236}">
                  <a16:creationId xmlns:a16="http://schemas.microsoft.com/office/drawing/2014/main" id="{A366F4E5-13A3-42AC-8B48-3246FB74C144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49" name="Рисунок 148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8C731C4A-4383-43FD-89F2-0E55165D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150" name="Рисунок 149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70B99238-DE49-4DD9-AD21-7A9E0DA91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151" name="Рисунок 150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CDF50B8-38D5-433F-BF94-38F185D0F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152" name="Рисунок 151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6E0A4A02-376F-4DCF-81C7-6CDFC7711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153" name="Рисунок 152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9F46C201-CB87-4256-802A-603D67649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154" name="Рисунок 15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9132D856-E388-4526-91DF-9A675CFDC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155" name="Рисунок 154" descr="Газета со сплошной заливкой">
              <a:extLst>
                <a:ext uri="{FF2B5EF4-FFF2-40B4-BE49-F238E27FC236}">
                  <a16:creationId xmlns:a16="http://schemas.microsoft.com/office/drawing/2014/main" id="{DCA35079-B124-4AE8-9637-4789645EC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156" name="Рисунок 155" descr="Робот со сплошной заливкой">
              <a:extLst>
                <a:ext uri="{FF2B5EF4-FFF2-40B4-BE49-F238E27FC236}">
                  <a16:creationId xmlns:a16="http://schemas.microsoft.com/office/drawing/2014/main" id="{3A3D364D-BF3D-4CA1-834F-4BED8967E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157" name="Рисунок 156" descr="Маркер со сплошной заливкой">
              <a:extLst>
                <a:ext uri="{FF2B5EF4-FFF2-40B4-BE49-F238E27FC236}">
                  <a16:creationId xmlns:a16="http://schemas.microsoft.com/office/drawing/2014/main" id="{1C663EAA-7DDD-476A-8E67-BF89553B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158" name="Рисунок 157" descr="Одна шестеренка со сплошной заливкой">
              <a:extLst>
                <a:ext uri="{FF2B5EF4-FFF2-40B4-BE49-F238E27FC236}">
                  <a16:creationId xmlns:a16="http://schemas.microsoft.com/office/drawing/2014/main" id="{BABFA3AD-1785-43C1-9270-D42E9398D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159" name="Рисунок 158" descr="Флажок со сплошной заливкой">
              <a:extLst>
                <a:ext uri="{FF2B5EF4-FFF2-40B4-BE49-F238E27FC236}">
                  <a16:creationId xmlns:a16="http://schemas.microsoft.com/office/drawing/2014/main" id="{B34BCFA9-3423-44CC-9543-BFDBF36BE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id="{B6D22937-CDC1-4C56-88CA-4E74BBBF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79E3ECDC-957E-4CDE-B9CA-1816EE626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DC7DF94F-0316-4794-A41B-DFD981CAE21F}"/>
              </a:ext>
            </a:extLst>
          </p:cNvPr>
          <p:cNvSpPr txBox="1"/>
          <p:nvPr/>
        </p:nvSpPr>
        <p:spPr>
          <a:xfrm>
            <a:off x="2242940" y="1201509"/>
            <a:ext cx="836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Сравнение моделей 2026: Precision / </a:t>
            </a:r>
            <a:r>
              <a:rPr lang="ru-RU" sz="2400" b="1" dirty="0" err="1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Recall</a:t>
            </a:r>
            <a:r>
              <a:rPr lang="ru-RU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 (среднее), %</a:t>
            </a:r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8B30399C-32B4-452C-A3F8-E3A4FC60F17D}"/>
              </a:ext>
            </a:extLst>
          </p:cNvPr>
          <p:cNvSpPr/>
          <p:nvPr/>
        </p:nvSpPr>
        <p:spPr>
          <a:xfrm>
            <a:off x="574793" y="2078501"/>
            <a:ext cx="255432" cy="3358723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30B2ACD-D695-4C91-881D-7D7188A78514}"/>
              </a:ext>
            </a:extLst>
          </p:cNvPr>
          <p:cNvSpPr txBox="1"/>
          <p:nvPr/>
        </p:nvSpPr>
        <p:spPr>
          <a:xfrm>
            <a:off x="445707" y="1753572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89</a:t>
            </a:r>
          </a:p>
        </p:txBody>
      </p:sp>
      <p:sp>
        <p:nvSpPr>
          <p:cNvPr id="165" name="Прямоугольник: скругленные углы 164">
            <a:extLst>
              <a:ext uri="{FF2B5EF4-FFF2-40B4-BE49-F238E27FC236}">
                <a16:creationId xmlns:a16="http://schemas.microsoft.com/office/drawing/2014/main" id="{4A806780-FB8E-4D3D-853D-5B42E15F0821}"/>
              </a:ext>
            </a:extLst>
          </p:cNvPr>
          <p:cNvSpPr/>
          <p:nvPr/>
        </p:nvSpPr>
        <p:spPr>
          <a:xfrm>
            <a:off x="866658" y="2078501"/>
            <a:ext cx="255432" cy="3358723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A5F0D3A-0AA5-4290-A877-5439B3C3A22B}"/>
              </a:ext>
            </a:extLst>
          </p:cNvPr>
          <p:cNvSpPr txBox="1"/>
          <p:nvPr/>
        </p:nvSpPr>
        <p:spPr>
          <a:xfrm>
            <a:off x="744611" y="1747627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89</a:t>
            </a:r>
          </a:p>
        </p:txBody>
      </p:sp>
      <p:sp>
        <p:nvSpPr>
          <p:cNvPr id="167" name="Прямоугольник: скругленные углы 166">
            <a:extLst>
              <a:ext uri="{FF2B5EF4-FFF2-40B4-BE49-F238E27FC236}">
                <a16:creationId xmlns:a16="http://schemas.microsoft.com/office/drawing/2014/main" id="{ED7697D4-02AA-44ED-8F1A-C8C98A35A187}"/>
              </a:ext>
            </a:extLst>
          </p:cNvPr>
          <p:cNvSpPr/>
          <p:nvPr/>
        </p:nvSpPr>
        <p:spPr>
          <a:xfrm>
            <a:off x="1156494" y="2364992"/>
            <a:ext cx="255432" cy="3072232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0A9ACDB-2764-43A7-AB73-925C22F5B045}"/>
              </a:ext>
            </a:extLst>
          </p:cNvPr>
          <p:cNvSpPr txBox="1"/>
          <p:nvPr/>
        </p:nvSpPr>
        <p:spPr>
          <a:xfrm>
            <a:off x="1025879" y="2051735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82</a:t>
            </a:r>
          </a:p>
        </p:txBody>
      </p:sp>
      <p:sp>
        <p:nvSpPr>
          <p:cNvPr id="169" name="Прямоугольник: скругленные углы 168">
            <a:extLst>
              <a:ext uri="{FF2B5EF4-FFF2-40B4-BE49-F238E27FC236}">
                <a16:creationId xmlns:a16="http://schemas.microsoft.com/office/drawing/2014/main" id="{C929573C-6E9A-4C4D-8EEA-451BB5840B24}"/>
              </a:ext>
            </a:extLst>
          </p:cNvPr>
          <p:cNvSpPr/>
          <p:nvPr/>
        </p:nvSpPr>
        <p:spPr>
          <a:xfrm>
            <a:off x="1450503" y="2323525"/>
            <a:ext cx="255432" cy="3113699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C751C26-3CA8-48F9-A777-5C3B0023C284}"/>
              </a:ext>
            </a:extLst>
          </p:cNvPr>
          <p:cNvSpPr txBox="1"/>
          <p:nvPr/>
        </p:nvSpPr>
        <p:spPr>
          <a:xfrm>
            <a:off x="1321355" y="2015550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83</a:t>
            </a:r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A15C108C-2056-46DE-B4E5-91EDE052FD12}"/>
              </a:ext>
            </a:extLst>
          </p:cNvPr>
          <p:cNvSpPr/>
          <p:nvPr/>
        </p:nvSpPr>
        <p:spPr>
          <a:xfrm>
            <a:off x="1742253" y="2240595"/>
            <a:ext cx="255432" cy="3196629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6931068-6113-49CB-A8A2-1460D0A09711}"/>
              </a:ext>
            </a:extLst>
          </p:cNvPr>
          <p:cNvSpPr txBox="1"/>
          <p:nvPr/>
        </p:nvSpPr>
        <p:spPr>
          <a:xfrm>
            <a:off x="1613219" y="1927723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85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1BFABF9-AAB2-49D4-92E3-4A3C140AD1BA}"/>
              </a:ext>
            </a:extLst>
          </p:cNvPr>
          <p:cNvSpPr txBox="1"/>
          <p:nvPr/>
        </p:nvSpPr>
        <p:spPr>
          <a:xfrm>
            <a:off x="549230" y="5446008"/>
            <a:ext cx="14474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Тип</a:t>
            </a: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новости</a:t>
            </a:r>
          </a:p>
        </p:txBody>
      </p:sp>
      <p:sp>
        <p:nvSpPr>
          <p:cNvPr id="174" name="Прямоугольник: скругленные углы 173">
            <a:extLst>
              <a:ext uri="{FF2B5EF4-FFF2-40B4-BE49-F238E27FC236}">
                <a16:creationId xmlns:a16="http://schemas.microsoft.com/office/drawing/2014/main" id="{26E9E1F9-E10A-480C-B38F-8E5559031084}"/>
              </a:ext>
            </a:extLst>
          </p:cNvPr>
          <p:cNvSpPr/>
          <p:nvPr/>
        </p:nvSpPr>
        <p:spPr>
          <a:xfrm>
            <a:off x="2482586" y="2800059"/>
            <a:ext cx="251915" cy="2638727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DDE7F62-5FF1-4A03-9056-D753CC21577B}"/>
              </a:ext>
            </a:extLst>
          </p:cNvPr>
          <p:cNvSpPr txBox="1"/>
          <p:nvPr/>
        </p:nvSpPr>
        <p:spPr>
          <a:xfrm>
            <a:off x="2330720" y="2466754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70</a:t>
            </a:r>
          </a:p>
        </p:txBody>
      </p:sp>
      <p:sp>
        <p:nvSpPr>
          <p:cNvPr id="176" name="Прямоугольник: скругленные углы 175">
            <a:extLst>
              <a:ext uri="{FF2B5EF4-FFF2-40B4-BE49-F238E27FC236}">
                <a16:creationId xmlns:a16="http://schemas.microsoft.com/office/drawing/2014/main" id="{C5902B68-F96E-4DB5-8C81-D1CB3AA08E25}"/>
              </a:ext>
            </a:extLst>
          </p:cNvPr>
          <p:cNvSpPr/>
          <p:nvPr/>
        </p:nvSpPr>
        <p:spPr>
          <a:xfrm>
            <a:off x="2769635" y="2321770"/>
            <a:ext cx="251915" cy="3106159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86170D-A139-4B0D-9D43-9C397BC772DE}"/>
              </a:ext>
            </a:extLst>
          </p:cNvPr>
          <p:cNvSpPr txBox="1"/>
          <p:nvPr/>
        </p:nvSpPr>
        <p:spPr>
          <a:xfrm>
            <a:off x="2618047" y="2007358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82</a:t>
            </a:r>
          </a:p>
        </p:txBody>
      </p:sp>
      <p:sp>
        <p:nvSpPr>
          <p:cNvPr id="178" name="Прямоугольник: скругленные углы 177">
            <a:extLst>
              <a:ext uri="{FF2B5EF4-FFF2-40B4-BE49-F238E27FC236}">
                <a16:creationId xmlns:a16="http://schemas.microsoft.com/office/drawing/2014/main" id="{2CE2263A-6117-409C-95B3-299C6F429920}"/>
              </a:ext>
            </a:extLst>
          </p:cNvPr>
          <p:cNvSpPr/>
          <p:nvPr/>
        </p:nvSpPr>
        <p:spPr>
          <a:xfrm>
            <a:off x="3054654" y="2428074"/>
            <a:ext cx="251915" cy="3015688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6B7CD2A-3910-4123-BCE9-4542F3421349}"/>
              </a:ext>
            </a:extLst>
          </p:cNvPr>
          <p:cNvSpPr txBox="1"/>
          <p:nvPr/>
        </p:nvSpPr>
        <p:spPr>
          <a:xfrm>
            <a:off x="2915830" y="2091982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80</a:t>
            </a:r>
          </a:p>
        </p:txBody>
      </p:sp>
      <p:sp>
        <p:nvSpPr>
          <p:cNvPr id="180" name="Прямоугольник: скругленные углы 179">
            <a:extLst>
              <a:ext uri="{FF2B5EF4-FFF2-40B4-BE49-F238E27FC236}">
                <a16:creationId xmlns:a16="http://schemas.microsoft.com/office/drawing/2014/main" id="{47C26BA5-D4C4-4704-AE43-4A63C4108847}"/>
              </a:ext>
            </a:extLst>
          </p:cNvPr>
          <p:cNvSpPr/>
          <p:nvPr/>
        </p:nvSpPr>
        <p:spPr>
          <a:xfrm>
            <a:off x="3343847" y="2303880"/>
            <a:ext cx="251915" cy="3136316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0976C1B-658F-4919-BCBA-9CD202976ECB}"/>
              </a:ext>
            </a:extLst>
          </p:cNvPr>
          <p:cNvSpPr txBox="1"/>
          <p:nvPr/>
        </p:nvSpPr>
        <p:spPr>
          <a:xfrm>
            <a:off x="3213972" y="1977248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83</a:t>
            </a:r>
          </a:p>
        </p:txBody>
      </p:sp>
      <p:sp>
        <p:nvSpPr>
          <p:cNvPr id="182" name="Прямоугольник: скругленные углы 181">
            <a:extLst>
              <a:ext uri="{FF2B5EF4-FFF2-40B4-BE49-F238E27FC236}">
                <a16:creationId xmlns:a16="http://schemas.microsoft.com/office/drawing/2014/main" id="{03805056-D24B-4C4B-9081-D00822C33A8A}"/>
              </a:ext>
            </a:extLst>
          </p:cNvPr>
          <p:cNvSpPr/>
          <p:nvPr/>
        </p:nvSpPr>
        <p:spPr>
          <a:xfrm>
            <a:off x="3630783" y="2641734"/>
            <a:ext cx="251915" cy="2797051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FDD40CD7-0D9D-4A9F-8DEF-81756E757016}"/>
              </a:ext>
            </a:extLst>
          </p:cNvPr>
          <p:cNvSpPr txBox="1"/>
          <p:nvPr/>
        </p:nvSpPr>
        <p:spPr>
          <a:xfrm>
            <a:off x="3513562" y="2332674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74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414A3DB-90B3-406B-8D25-C905E9DB561E}"/>
              </a:ext>
            </a:extLst>
          </p:cNvPr>
          <p:cNvSpPr txBox="1"/>
          <p:nvPr/>
        </p:nvSpPr>
        <p:spPr>
          <a:xfrm>
            <a:off x="2647973" y="5446008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Явления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AC857F8-B97E-4605-81C5-1A2B2441E441}"/>
              </a:ext>
            </a:extLst>
          </p:cNvPr>
          <p:cNvSpPr txBox="1"/>
          <p:nvPr/>
        </p:nvSpPr>
        <p:spPr>
          <a:xfrm>
            <a:off x="4362913" y="5446008"/>
            <a:ext cx="1524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Геопозиция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sym typeface="Trebuchet MS"/>
              <a:rtl val="0"/>
            </a:endParaRPr>
          </a:p>
        </p:txBody>
      </p:sp>
      <p:sp>
        <p:nvSpPr>
          <p:cNvPr id="186" name="Прямоугольник: скругленные углы 185">
            <a:extLst>
              <a:ext uri="{FF2B5EF4-FFF2-40B4-BE49-F238E27FC236}">
                <a16:creationId xmlns:a16="http://schemas.microsoft.com/office/drawing/2014/main" id="{E9975BEB-1BE6-44C6-A268-A2D97FDDD1F8}"/>
              </a:ext>
            </a:extLst>
          </p:cNvPr>
          <p:cNvSpPr/>
          <p:nvPr/>
        </p:nvSpPr>
        <p:spPr>
          <a:xfrm>
            <a:off x="6238440" y="2078501"/>
            <a:ext cx="252869" cy="3358723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1C26FC0-3BEF-48D1-B946-A27064231EC5}"/>
              </a:ext>
            </a:extLst>
          </p:cNvPr>
          <p:cNvSpPr txBox="1"/>
          <p:nvPr/>
        </p:nvSpPr>
        <p:spPr>
          <a:xfrm>
            <a:off x="6102200" y="1779150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89</a:t>
            </a:r>
          </a:p>
        </p:txBody>
      </p:sp>
      <p:sp>
        <p:nvSpPr>
          <p:cNvPr id="188" name="Прямоугольник: скругленные углы 187">
            <a:extLst>
              <a:ext uri="{FF2B5EF4-FFF2-40B4-BE49-F238E27FC236}">
                <a16:creationId xmlns:a16="http://schemas.microsoft.com/office/drawing/2014/main" id="{F371F89B-A560-48F5-AE2B-1ED60993B69E}"/>
              </a:ext>
            </a:extLst>
          </p:cNvPr>
          <p:cNvSpPr/>
          <p:nvPr/>
        </p:nvSpPr>
        <p:spPr>
          <a:xfrm>
            <a:off x="6529050" y="1874796"/>
            <a:ext cx="252869" cy="3566052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8D3417E-6C0B-4FB3-B2B0-629C91FBE67A}"/>
              </a:ext>
            </a:extLst>
          </p:cNvPr>
          <p:cNvSpPr txBox="1"/>
          <p:nvPr/>
        </p:nvSpPr>
        <p:spPr>
          <a:xfrm>
            <a:off x="6414837" y="1567797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95</a:t>
            </a:r>
          </a:p>
        </p:txBody>
      </p:sp>
      <p:sp>
        <p:nvSpPr>
          <p:cNvPr id="190" name="Прямоугольник: скругленные углы 189">
            <a:extLst>
              <a:ext uri="{FF2B5EF4-FFF2-40B4-BE49-F238E27FC236}">
                <a16:creationId xmlns:a16="http://schemas.microsoft.com/office/drawing/2014/main" id="{3A0A73B5-F09A-436B-B57D-73A879FD492E}"/>
              </a:ext>
            </a:extLst>
          </p:cNvPr>
          <p:cNvSpPr/>
          <p:nvPr/>
        </p:nvSpPr>
        <p:spPr>
          <a:xfrm>
            <a:off x="6817845" y="2406458"/>
            <a:ext cx="252869" cy="3030767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C007484-DA28-455E-B469-559A6C74A9ED}"/>
              </a:ext>
            </a:extLst>
          </p:cNvPr>
          <p:cNvSpPr txBox="1"/>
          <p:nvPr/>
        </p:nvSpPr>
        <p:spPr>
          <a:xfrm>
            <a:off x="6693908" y="2074498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80</a:t>
            </a:r>
          </a:p>
        </p:txBody>
      </p:sp>
      <p:sp>
        <p:nvSpPr>
          <p:cNvPr id="192" name="Прямоугольник: скругленные углы 191">
            <a:extLst>
              <a:ext uri="{FF2B5EF4-FFF2-40B4-BE49-F238E27FC236}">
                <a16:creationId xmlns:a16="http://schemas.microsoft.com/office/drawing/2014/main" id="{4D9D9431-F13A-4C33-9CF5-33F37572CC98}"/>
              </a:ext>
            </a:extLst>
          </p:cNvPr>
          <p:cNvSpPr/>
          <p:nvPr/>
        </p:nvSpPr>
        <p:spPr>
          <a:xfrm>
            <a:off x="7110593" y="2078501"/>
            <a:ext cx="252869" cy="3358723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4AD24DEB-3935-4E7D-86A3-CB3054C5E953}"/>
              </a:ext>
            </a:extLst>
          </p:cNvPr>
          <p:cNvSpPr txBox="1"/>
          <p:nvPr/>
        </p:nvSpPr>
        <p:spPr>
          <a:xfrm>
            <a:off x="6998722" y="1744487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89</a:t>
            </a:r>
          </a:p>
        </p:txBody>
      </p:sp>
      <p:sp>
        <p:nvSpPr>
          <p:cNvPr id="194" name="Прямоугольник: скругленные углы 193">
            <a:extLst>
              <a:ext uri="{FF2B5EF4-FFF2-40B4-BE49-F238E27FC236}">
                <a16:creationId xmlns:a16="http://schemas.microsoft.com/office/drawing/2014/main" id="{6A9708BE-9E7A-48C8-A615-1A2384B57AD1}"/>
              </a:ext>
            </a:extLst>
          </p:cNvPr>
          <p:cNvSpPr/>
          <p:nvPr/>
        </p:nvSpPr>
        <p:spPr>
          <a:xfrm>
            <a:off x="7401309" y="1995570"/>
            <a:ext cx="252869" cy="3441655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16AB71B-1DA0-4361-B9A6-1C2A7D5E6D61}"/>
              </a:ext>
            </a:extLst>
          </p:cNvPr>
          <p:cNvSpPr txBox="1"/>
          <p:nvPr/>
        </p:nvSpPr>
        <p:spPr>
          <a:xfrm>
            <a:off x="7273018" y="1665679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91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594F4B8-F581-4AF3-89CF-AE3FDC96B06E}"/>
              </a:ext>
            </a:extLst>
          </p:cNvPr>
          <p:cNvSpPr txBox="1"/>
          <p:nvPr/>
        </p:nvSpPr>
        <p:spPr>
          <a:xfrm>
            <a:off x="6232604" y="5446008"/>
            <a:ext cx="1703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Дата начала</a:t>
            </a:r>
          </a:p>
        </p:txBody>
      </p:sp>
      <p:sp>
        <p:nvSpPr>
          <p:cNvPr id="197" name="Прямоугольник: скругленные углы 196">
            <a:extLst>
              <a:ext uri="{FF2B5EF4-FFF2-40B4-BE49-F238E27FC236}">
                <a16:creationId xmlns:a16="http://schemas.microsoft.com/office/drawing/2014/main" id="{88A79ED7-7460-4A97-A238-A7F037351D80}"/>
              </a:ext>
            </a:extLst>
          </p:cNvPr>
          <p:cNvSpPr/>
          <p:nvPr/>
        </p:nvSpPr>
        <p:spPr>
          <a:xfrm>
            <a:off x="8125265" y="2157517"/>
            <a:ext cx="254831" cy="3283331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C6F5C23-B5A2-42E2-B0F5-1FC599717DBA}"/>
              </a:ext>
            </a:extLst>
          </p:cNvPr>
          <p:cNvSpPr txBox="1"/>
          <p:nvPr/>
        </p:nvSpPr>
        <p:spPr>
          <a:xfrm>
            <a:off x="7993226" y="1834815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87</a:t>
            </a:r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id="{3926478C-1553-4694-9738-A59907E92C69}"/>
              </a:ext>
            </a:extLst>
          </p:cNvPr>
          <p:cNvSpPr/>
          <p:nvPr/>
        </p:nvSpPr>
        <p:spPr>
          <a:xfrm>
            <a:off x="8416541" y="2240450"/>
            <a:ext cx="254831" cy="3200399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AC4EEFA5-3C43-4B6C-A424-097CCF604090}"/>
              </a:ext>
            </a:extLst>
          </p:cNvPr>
          <p:cNvSpPr txBox="1"/>
          <p:nvPr/>
        </p:nvSpPr>
        <p:spPr>
          <a:xfrm>
            <a:off x="8282675" y="1928682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85</a:t>
            </a:r>
          </a:p>
        </p:txBody>
      </p:sp>
      <p:sp>
        <p:nvSpPr>
          <p:cNvPr id="201" name="Прямоугольник: скругленные углы 200">
            <a:extLst>
              <a:ext uri="{FF2B5EF4-FFF2-40B4-BE49-F238E27FC236}">
                <a16:creationId xmlns:a16="http://schemas.microsoft.com/office/drawing/2014/main" id="{3AC864B3-10CA-49F1-AC42-662F99C8217E}"/>
              </a:ext>
            </a:extLst>
          </p:cNvPr>
          <p:cNvSpPr/>
          <p:nvPr/>
        </p:nvSpPr>
        <p:spPr>
          <a:xfrm>
            <a:off x="8705789" y="2232909"/>
            <a:ext cx="254831" cy="3207939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C0E0840-3924-4502-8549-0753F3459467}"/>
              </a:ext>
            </a:extLst>
          </p:cNvPr>
          <p:cNvSpPr txBox="1"/>
          <p:nvPr/>
        </p:nvSpPr>
        <p:spPr>
          <a:xfrm>
            <a:off x="8574899" y="1923140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85</a:t>
            </a:r>
          </a:p>
        </p:txBody>
      </p:sp>
      <p:sp>
        <p:nvSpPr>
          <p:cNvPr id="203" name="Прямоугольник: скругленные углы 202">
            <a:extLst>
              <a:ext uri="{FF2B5EF4-FFF2-40B4-BE49-F238E27FC236}">
                <a16:creationId xmlns:a16="http://schemas.microsoft.com/office/drawing/2014/main" id="{8A5BD884-6783-4B08-8155-DDCBD5CBBABA}"/>
              </a:ext>
            </a:extLst>
          </p:cNvPr>
          <p:cNvSpPr/>
          <p:nvPr/>
        </p:nvSpPr>
        <p:spPr>
          <a:xfrm>
            <a:off x="8999096" y="2172596"/>
            <a:ext cx="254831" cy="3268252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08F7A88-0804-4B0D-88A4-B928BBCDCEA6}"/>
              </a:ext>
            </a:extLst>
          </p:cNvPr>
          <p:cNvSpPr txBox="1"/>
          <p:nvPr/>
        </p:nvSpPr>
        <p:spPr>
          <a:xfrm>
            <a:off x="8855754" y="1857971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87</a:t>
            </a:r>
          </a:p>
        </p:txBody>
      </p:sp>
      <p:sp>
        <p:nvSpPr>
          <p:cNvPr id="205" name="Прямоугольник: скругленные углы 204">
            <a:extLst>
              <a:ext uri="{FF2B5EF4-FFF2-40B4-BE49-F238E27FC236}">
                <a16:creationId xmlns:a16="http://schemas.microsoft.com/office/drawing/2014/main" id="{82D4B86D-E63A-48C7-AF74-3D150DA4A6A5}"/>
              </a:ext>
            </a:extLst>
          </p:cNvPr>
          <p:cNvSpPr/>
          <p:nvPr/>
        </p:nvSpPr>
        <p:spPr>
          <a:xfrm>
            <a:off x="9290373" y="2225371"/>
            <a:ext cx="254831" cy="3215477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2E16A4D-9493-4F93-A9C8-9517338765C8}"/>
              </a:ext>
            </a:extLst>
          </p:cNvPr>
          <p:cNvSpPr txBox="1"/>
          <p:nvPr/>
        </p:nvSpPr>
        <p:spPr>
          <a:xfrm>
            <a:off x="9171744" y="1928682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85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F361547-1C94-45A4-84FE-313C60F84139}"/>
              </a:ext>
            </a:extLst>
          </p:cNvPr>
          <p:cNvSpPr txBox="1"/>
          <p:nvPr/>
        </p:nvSpPr>
        <p:spPr>
          <a:xfrm>
            <a:off x="7971686" y="5446008"/>
            <a:ext cx="166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Описание явления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801EF57-1948-4C33-A78F-1C71E437A1B7}"/>
              </a:ext>
            </a:extLst>
          </p:cNvPr>
          <p:cNvSpPr txBox="1"/>
          <p:nvPr/>
        </p:nvSpPr>
        <p:spPr>
          <a:xfrm>
            <a:off x="9876067" y="1931000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85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1ED4174-79DC-43C4-8EF4-F99B355BCF20}"/>
              </a:ext>
            </a:extLst>
          </p:cNvPr>
          <p:cNvSpPr txBox="1"/>
          <p:nvPr/>
        </p:nvSpPr>
        <p:spPr>
          <a:xfrm>
            <a:off x="10153655" y="1855208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87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AC6EF3B8-EF97-415A-85FC-CF595E37774B}"/>
              </a:ext>
            </a:extLst>
          </p:cNvPr>
          <p:cNvSpPr txBox="1"/>
          <p:nvPr/>
        </p:nvSpPr>
        <p:spPr>
          <a:xfrm>
            <a:off x="10462718" y="2004983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83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2C6A844-0BF1-42BE-9D2D-702A08B137F6}"/>
              </a:ext>
            </a:extLst>
          </p:cNvPr>
          <p:cNvSpPr txBox="1"/>
          <p:nvPr/>
        </p:nvSpPr>
        <p:spPr>
          <a:xfrm>
            <a:off x="10746244" y="1977248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84</a:t>
            </a:r>
          </a:p>
        </p:txBody>
      </p:sp>
      <p:sp>
        <p:nvSpPr>
          <p:cNvPr id="212" name="Прямоугольник: скругленные углы 211">
            <a:extLst>
              <a:ext uri="{FF2B5EF4-FFF2-40B4-BE49-F238E27FC236}">
                <a16:creationId xmlns:a16="http://schemas.microsoft.com/office/drawing/2014/main" id="{1B559227-4108-4F58-9259-7B6410C77127}"/>
              </a:ext>
            </a:extLst>
          </p:cNvPr>
          <p:cNvSpPr/>
          <p:nvPr/>
        </p:nvSpPr>
        <p:spPr>
          <a:xfrm>
            <a:off x="10002372" y="2239811"/>
            <a:ext cx="257105" cy="3200399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3" name="Прямоугольник: скругленные углы 212">
            <a:extLst>
              <a:ext uri="{FF2B5EF4-FFF2-40B4-BE49-F238E27FC236}">
                <a16:creationId xmlns:a16="http://schemas.microsoft.com/office/drawing/2014/main" id="{35DF62D9-7008-46E6-B95D-73D91C7342A5}"/>
              </a:ext>
            </a:extLst>
          </p:cNvPr>
          <p:cNvSpPr/>
          <p:nvPr/>
        </p:nvSpPr>
        <p:spPr>
          <a:xfrm>
            <a:off x="10294876" y="2153110"/>
            <a:ext cx="257105" cy="3287100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4" name="Прямоугольник: скругленные углы 213">
            <a:extLst>
              <a:ext uri="{FF2B5EF4-FFF2-40B4-BE49-F238E27FC236}">
                <a16:creationId xmlns:a16="http://schemas.microsoft.com/office/drawing/2014/main" id="{0838BD98-AF6A-45E9-BE13-930B95B4E49B}"/>
              </a:ext>
            </a:extLst>
          </p:cNvPr>
          <p:cNvSpPr/>
          <p:nvPr/>
        </p:nvSpPr>
        <p:spPr>
          <a:xfrm>
            <a:off x="10587380" y="2303894"/>
            <a:ext cx="257105" cy="3136316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5" name="Прямоугольник: скругленные углы 214">
            <a:extLst>
              <a:ext uri="{FF2B5EF4-FFF2-40B4-BE49-F238E27FC236}">
                <a16:creationId xmlns:a16="http://schemas.microsoft.com/office/drawing/2014/main" id="{9FF16061-6338-4268-9B2F-37FBC74CEE50}"/>
              </a:ext>
            </a:extLst>
          </p:cNvPr>
          <p:cNvSpPr/>
          <p:nvPr/>
        </p:nvSpPr>
        <p:spPr>
          <a:xfrm>
            <a:off x="10879883" y="2285046"/>
            <a:ext cx="257105" cy="3155164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6" name="Прямоугольник: скругленные углы 215">
            <a:extLst>
              <a:ext uri="{FF2B5EF4-FFF2-40B4-BE49-F238E27FC236}">
                <a16:creationId xmlns:a16="http://schemas.microsoft.com/office/drawing/2014/main" id="{68DDBA97-B060-4966-BFEB-8828D9EF7AAF}"/>
              </a:ext>
            </a:extLst>
          </p:cNvPr>
          <p:cNvSpPr/>
          <p:nvPr/>
        </p:nvSpPr>
        <p:spPr>
          <a:xfrm>
            <a:off x="11172387" y="2262428"/>
            <a:ext cx="257105" cy="3177781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4AD2D975-D0B5-4717-8BE9-0AD1B854D563}"/>
              </a:ext>
            </a:extLst>
          </p:cNvPr>
          <p:cNvSpPr txBox="1"/>
          <p:nvPr/>
        </p:nvSpPr>
        <p:spPr>
          <a:xfrm>
            <a:off x="11052619" y="1930999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84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2AC5D225-8469-4DCF-A5C6-0B83B59B0CAE}"/>
              </a:ext>
            </a:extLst>
          </p:cNvPr>
          <p:cNvSpPr txBox="1"/>
          <p:nvPr/>
        </p:nvSpPr>
        <p:spPr>
          <a:xfrm>
            <a:off x="10011328" y="5446008"/>
            <a:ext cx="142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Средняя точность</a:t>
            </a:r>
          </a:p>
        </p:txBody>
      </p:sp>
      <p:sp>
        <p:nvSpPr>
          <p:cNvPr id="219" name="Полилиния: фигура 218">
            <a:extLst>
              <a:ext uri="{FF2B5EF4-FFF2-40B4-BE49-F238E27FC236}">
                <a16:creationId xmlns:a16="http://schemas.microsoft.com/office/drawing/2014/main" id="{563F5D12-36EB-4796-AAD2-53953AB11CA6}"/>
              </a:ext>
            </a:extLst>
          </p:cNvPr>
          <p:cNvSpPr/>
          <p:nvPr/>
        </p:nvSpPr>
        <p:spPr>
          <a:xfrm>
            <a:off x="6745323" y="6458138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6697B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89A368C8-AA11-414F-BD07-3AC8D459A93F}"/>
              </a:ext>
            </a:extLst>
          </p:cNvPr>
          <p:cNvSpPr txBox="1"/>
          <p:nvPr/>
        </p:nvSpPr>
        <p:spPr>
          <a:xfrm>
            <a:off x="6902804" y="6360501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ChatGPT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 </a:t>
            </a: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5.4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-</a:t>
            </a:r>
            <a:r>
              <a:rPr lang="de-DE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nano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221" name="Полилиния: фигура 220">
            <a:extLst>
              <a:ext uri="{FF2B5EF4-FFF2-40B4-BE49-F238E27FC236}">
                <a16:creationId xmlns:a16="http://schemas.microsoft.com/office/drawing/2014/main" id="{7E63E57F-3923-4E87-9453-4D2358ABF812}"/>
              </a:ext>
            </a:extLst>
          </p:cNvPr>
          <p:cNvSpPr/>
          <p:nvPr/>
        </p:nvSpPr>
        <p:spPr>
          <a:xfrm>
            <a:off x="8892006" y="6472710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8793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4B19A1E-95ED-4573-94D2-2303FA81F147}"/>
              </a:ext>
            </a:extLst>
          </p:cNvPr>
          <p:cNvSpPr txBox="1"/>
          <p:nvPr/>
        </p:nvSpPr>
        <p:spPr>
          <a:xfrm>
            <a:off x="9049486" y="6360501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Mimo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 v2 Flash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41255DD-A2C4-40D5-9328-549026E92C32}"/>
              </a:ext>
            </a:extLst>
          </p:cNvPr>
          <p:cNvSpPr txBox="1"/>
          <p:nvPr/>
        </p:nvSpPr>
        <p:spPr>
          <a:xfrm>
            <a:off x="5325487" y="2171853"/>
            <a:ext cx="547129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79</a:t>
            </a:r>
          </a:p>
        </p:txBody>
      </p:sp>
      <p:sp>
        <p:nvSpPr>
          <p:cNvPr id="224" name="Прямоугольник: скругленные углы 223">
            <a:extLst>
              <a:ext uri="{FF2B5EF4-FFF2-40B4-BE49-F238E27FC236}">
                <a16:creationId xmlns:a16="http://schemas.microsoft.com/office/drawing/2014/main" id="{CA7D4774-8B2A-48AF-8855-EEF2DA058330}"/>
              </a:ext>
            </a:extLst>
          </p:cNvPr>
          <p:cNvSpPr/>
          <p:nvPr/>
        </p:nvSpPr>
        <p:spPr>
          <a:xfrm>
            <a:off x="4390047" y="2338459"/>
            <a:ext cx="238744" cy="3102389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0716607D-F2AB-4893-9E57-EAFD1788BA4A}"/>
              </a:ext>
            </a:extLst>
          </p:cNvPr>
          <p:cNvSpPr txBox="1"/>
          <p:nvPr/>
        </p:nvSpPr>
        <p:spPr>
          <a:xfrm>
            <a:off x="4261490" y="1978459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1B11265-896C-461A-818D-0E653B40446B}"/>
              </a:ext>
            </a:extLst>
          </p:cNvPr>
          <p:cNvSpPr txBox="1"/>
          <p:nvPr/>
        </p:nvSpPr>
        <p:spPr>
          <a:xfrm>
            <a:off x="4519440" y="1978458"/>
            <a:ext cx="529637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82</a:t>
            </a:r>
          </a:p>
        </p:txBody>
      </p:sp>
      <p:sp>
        <p:nvSpPr>
          <p:cNvPr id="227" name="Прямоугольник: скругленные углы 226">
            <a:extLst>
              <a:ext uri="{FF2B5EF4-FFF2-40B4-BE49-F238E27FC236}">
                <a16:creationId xmlns:a16="http://schemas.microsoft.com/office/drawing/2014/main" id="{2E1207EE-4D9D-4CE9-A36E-73518EB2A8A3}"/>
              </a:ext>
            </a:extLst>
          </p:cNvPr>
          <p:cNvSpPr/>
          <p:nvPr/>
        </p:nvSpPr>
        <p:spPr>
          <a:xfrm>
            <a:off x="5208766" y="2573059"/>
            <a:ext cx="238744" cy="2867789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21CC76B-397B-4A70-91C5-9C70CD56CDD9}"/>
              </a:ext>
            </a:extLst>
          </p:cNvPr>
          <p:cNvSpPr txBox="1"/>
          <p:nvPr/>
        </p:nvSpPr>
        <p:spPr>
          <a:xfrm>
            <a:off x="5046361" y="2248100"/>
            <a:ext cx="539419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77</a:t>
            </a:r>
          </a:p>
        </p:txBody>
      </p:sp>
      <p:sp>
        <p:nvSpPr>
          <p:cNvPr id="229" name="Прямоугольник: скругленные углы 228">
            <a:extLst>
              <a:ext uri="{FF2B5EF4-FFF2-40B4-BE49-F238E27FC236}">
                <a16:creationId xmlns:a16="http://schemas.microsoft.com/office/drawing/2014/main" id="{73C5602F-4C98-4B68-8D95-E7562996316B}"/>
              </a:ext>
            </a:extLst>
          </p:cNvPr>
          <p:cNvSpPr/>
          <p:nvPr/>
        </p:nvSpPr>
        <p:spPr>
          <a:xfrm>
            <a:off x="4662954" y="2338459"/>
            <a:ext cx="238744" cy="3102389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0" name="Прямоугольник: скругленные углы 229">
            <a:extLst>
              <a:ext uri="{FF2B5EF4-FFF2-40B4-BE49-F238E27FC236}">
                <a16:creationId xmlns:a16="http://schemas.microsoft.com/office/drawing/2014/main" id="{79758DBC-BD28-43F7-AD7D-270E51F3F441}"/>
              </a:ext>
            </a:extLst>
          </p:cNvPr>
          <p:cNvSpPr/>
          <p:nvPr/>
        </p:nvSpPr>
        <p:spPr>
          <a:xfrm>
            <a:off x="4933830" y="2477935"/>
            <a:ext cx="238744" cy="2962913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BE2A4578-9176-4C27-ACB5-EB7F96626D92}"/>
              </a:ext>
            </a:extLst>
          </p:cNvPr>
          <p:cNvSpPr txBox="1"/>
          <p:nvPr/>
        </p:nvSpPr>
        <p:spPr>
          <a:xfrm>
            <a:off x="4773308" y="2127985"/>
            <a:ext cx="559289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79</a:t>
            </a:r>
          </a:p>
        </p:txBody>
      </p:sp>
      <p:sp>
        <p:nvSpPr>
          <p:cNvPr id="232" name="Прямоугольник: скругленные углы 231">
            <a:extLst>
              <a:ext uri="{FF2B5EF4-FFF2-40B4-BE49-F238E27FC236}">
                <a16:creationId xmlns:a16="http://schemas.microsoft.com/office/drawing/2014/main" id="{29358B41-5F09-4910-8C83-C1981C9333CF}"/>
              </a:ext>
            </a:extLst>
          </p:cNvPr>
          <p:cNvSpPr/>
          <p:nvPr/>
        </p:nvSpPr>
        <p:spPr>
          <a:xfrm>
            <a:off x="5481671" y="2477935"/>
            <a:ext cx="238744" cy="2962913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3" name="Полилиния: фигура 232">
            <a:extLst>
              <a:ext uri="{FF2B5EF4-FFF2-40B4-BE49-F238E27FC236}">
                <a16:creationId xmlns:a16="http://schemas.microsoft.com/office/drawing/2014/main" id="{B2DA6E40-D9BC-42D3-9D23-E3D3BE8FD1E3}"/>
              </a:ext>
            </a:extLst>
          </p:cNvPr>
          <p:cNvSpPr/>
          <p:nvPr/>
        </p:nvSpPr>
        <p:spPr>
          <a:xfrm>
            <a:off x="9941066" y="1092380"/>
            <a:ext cx="1550481" cy="5016500"/>
          </a:xfrm>
          <a:custGeom>
            <a:avLst/>
            <a:gdLst>
              <a:gd name="connsiteX0" fmla="*/ 1085850 w 1143000"/>
              <a:gd name="connsiteY0" fmla="*/ 0 h 3762375"/>
              <a:gd name="connsiteX1" fmla="*/ 57150 w 1143000"/>
              <a:gd name="connsiteY1" fmla="*/ 0 h 3762375"/>
              <a:gd name="connsiteX2" fmla="*/ 0 w 1143000"/>
              <a:gd name="connsiteY2" fmla="*/ 57150 h 3762375"/>
              <a:gd name="connsiteX3" fmla="*/ 0 w 1143000"/>
              <a:gd name="connsiteY3" fmla="*/ 3705225 h 3762375"/>
              <a:gd name="connsiteX4" fmla="*/ 57150 w 1143000"/>
              <a:gd name="connsiteY4" fmla="*/ 3762375 h 3762375"/>
              <a:gd name="connsiteX5" fmla="*/ 1085850 w 1143000"/>
              <a:gd name="connsiteY5" fmla="*/ 3762375 h 3762375"/>
              <a:gd name="connsiteX6" fmla="*/ 1143000 w 1143000"/>
              <a:gd name="connsiteY6" fmla="*/ 3705225 h 3762375"/>
              <a:gd name="connsiteX7" fmla="*/ 1143000 w 1143000"/>
              <a:gd name="connsiteY7" fmla="*/ 57150 h 3762375"/>
              <a:gd name="connsiteX8" fmla="*/ 1085850 w 1143000"/>
              <a:gd name="connsiteY8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0" h="3762375">
                <a:moveTo>
                  <a:pt x="1085850" y="0"/>
                </a:moveTo>
                <a:lnTo>
                  <a:pt x="57150" y="0"/>
                </a:lnTo>
                <a:cubicBezTo>
                  <a:pt x="25584" y="0"/>
                  <a:pt x="0" y="25587"/>
                  <a:pt x="0" y="57150"/>
                </a:cubicBezTo>
                <a:lnTo>
                  <a:pt x="0" y="3705225"/>
                </a:lnTo>
                <a:cubicBezTo>
                  <a:pt x="0" y="3736791"/>
                  <a:pt x="25584" y="3762375"/>
                  <a:pt x="57150" y="3762375"/>
                </a:cubicBezTo>
                <a:lnTo>
                  <a:pt x="1085850" y="3762375"/>
                </a:lnTo>
                <a:cubicBezTo>
                  <a:pt x="1117416" y="3762375"/>
                  <a:pt x="1143000" y="3736791"/>
                  <a:pt x="1143000" y="3705225"/>
                </a:cubicBezTo>
                <a:lnTo>
                  <a:pt x="1143000" y="57150"/>
                </a:lnTo>
                <a:cubicBezTo>
                  <a:pt x="1143000" y="25587"/>
                  <a:pt x="1117416" y="0"/>
                  <a:pt x="1085850" y="0"/>
                </a:cubicBezTo>
                <a:close/>
              </a:path>
            </a:pathLst>
          </a:custGeom>
          <a:noFill/>
          <a:ln w="28575" cap="flat">
            <a:solidFill>
              <a:srgbClr val="F7C900">
                <a:alpha val="40000"/>
              </a:srgbClr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7984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1">
            <a:extLst>
              <a:ext uri="{FF2B5EF4-FFF2-40B4-BE49-F238E27FC236}">
                <a16:creationId xmlns:a16="http://schemas.microsoft.com/office/drawing/2014/main" id="{4BD82725-AECE-46A9-A377-6981C1F26CF2}"/>
              </a:ext>
            </a:extLst>
          </p:cNvPr>
          <p:cNvSpPr/>
          <p:nvPr/>
        </p:nvSpPr>
        <p:spPr>
          <a:xfrm>
            <a:off x="1400069" y="287889"/>
            <a:ext cx="101193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3467" b="1" dirty="0">
                <a:latin typeface="Roboto" panose="02000000000000000000" pitchFamily="2" charset="0"/>
                <a:ea typeface="Roboto" panose="02000000000000000000" pitchFamily="2" charset="0"/>
              </a:rPr>
              <a:t>Почему именно эти модели?</a:t>
            </a:r>
            <a:endParaRPr lang="en-US" sz="3467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Рисунок 5" descr="Робот со сплошной заливкой">
            <a:extLst>
              <a:ext uri="{FF2B5EF4-FFF2-40B4-BE49-F238E27FC236}">
                <a16:creationId xmlns:a16="http://schemas.microsoft.com/office/drawing/2014/main" id="{D639E29B-94CE-43B7-8E7C-858CB2B28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9" y="110146"/>
            <a:ext cx="940532" cy="940532"/>
          </a:xfrm>
          <a:prstGeom prst="rect">
            <a:avLst/>
          </a:prstGeom>
        </p:spPr>
      </p:pic>
      <p:sp>
        <p:nvSpPr>
          <p:cNvPr id="143" name="Полилиния: фигура 142">
            <a:extLst>
              <a:ext uri="{FF2B5EF4-FFF2-40B4-BE49-F238E27FC236}">
                <a16:creationId xmlns:a16="http://schemas.microsoft.com/office/drawing/2014/main" id="{CB8A2777-DE33-4DD1-8869-7988D9EE637F}"/>
              </a:ext>
            </a:extLst>
          </p:cNvPr>
          <p:cNvSpPr/>
          <p:nvPr/>
        </p:nvSpPr>
        <p:spPr>
          <a:xfrm>
            <a:off x="1142995" y="2666255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7DC6B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B0B3C18-7A4B-4ADE-A4F9-D1FF5ACA0AD0}"/>
              </a:ext>
            </a:extLst>
          </p:cNvPr>
          <p:cNvSpPr txBox="1"/>
          <p:nvPr/>
        </p:nvSpPr>
        <p:spPr>
          <a:xfrm>
            <a:off x="1300475" y="255404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MiniMax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145" name="Полилиния: фигура 144">
            <a:extLst>
              <a:ext uri="{FF2B5EF4-FFF2-40B4-BE49-F238E27FC236}">
                <a16:creationId xmlns:a16="http://schemas.microsoft.com/office/drawing/2014/main" id="{499451BC-6AED-48A2-949D-AB85DBC5BF6F}"/>
              </a:ext>
            </a:extLst>
          </p:cNvPr>
          <p:cNvSpPr/>
          <p:nvPr/>
        </p:nvSpPr>
        <p:spPr>
          <a:xfrm>
            <a:off x="1142995" y="3141697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F7C9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9AFDF2C-E2BD-4B34-B84C-7EB12D6884FC}"/>
              </a:ext>
            </a:extLst>
          </p:cNvPr>
          <p:cNvSpPr txBox="1"/>
          <p:nvPr/>
        </p:nvSpPr>
        <p:spPr>
          <a:xfrm>
            <a:off x="1300475" y="3029488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DeepSeek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147" name="Полилиния: фигура 146">
            <a:extLst>
              <a:ext uri="{FF2B5EF4-FFF2-40B4-BE49-F238E27FC236}">
                <a16:creationId xmlns:a16="http://schemas.microsoft.com/office/drawing/2014/main" id="{4E4B560B-CA8F-4817-AFDA-6789507CC2BD}"/>
              </a:ext>
            </a:extLst>
          </p:cNvPr>
          <p:cNvSpPr/>
          <p:nvPr/>
        </p:nvSpPr>
        <p:spPr>
          <a:xfrm>
            <a:off x="1144515" y="3617140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BCBDCA"/>
          </a:solidFill>
          <a:ln w="9525" cap="flat">
            <a:solidFill>
              <a:srgbClr val="BCBDCA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62BBE83-5212-431E-86A4-5037316C852E}"/>
              </a:ext>
            </a:extLst>
          </p:cNvPr>
          <p:cNvSpPr txBox="1"/>
          <p:nvPr/>
        </p:nvSpPr>
        <p:spPr>
          <a:xfrm>
            <a:off x="1300475" y="3504931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ChatGPT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 4o-</a:t>
            </a: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mini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7B1A415-CF27-42FC-9225-67166A700D4A}"/>
              </a:ext>
            </a:extLst>
          </p:cNvPr>
          <p:cNvGrpSpPr/>
          <p:nvPr/>
        </p:nvGrpSpPr>
        <p:grpSpPr>
          <a:xfrm>
            <a:off x="7471418" y="288837"/>
            <a:ext cx="4491212" cy="599839"/>
            <a:chOff x="5603563" y="224247"/>
            <a:chExt cx="3368409" cy="449879"/>
          </a:xfrm>
        </p:grpSpPr>
        <p:sp>
          <p:nvSpPr>
            <p:cNvPr id="57" name="Text 4">
              <a:extLst>
                <a:ext uri="{FF2B5EF4-FFF2-40B4-BE49-F238E27FC236}">
                  <a16:creationId xmlns:a16="http://schemas.microsoft.com/office/drawing/2014/main" id="{0393AEA1-BF2A-454E-A901-6F5A00BA8A6E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8" name="Text 8">
              <a:extLst>
                <a:ext uri="{FF2B5EF4-FFF2-40B4-BE49-F238E27FC236}">
                  <a16:creationId xmlns:a16="http://schemas.microsoft.com/office/drawing/2014/main" id="{E351F35D-2B8B-4563-92C6-4CF4456C97AA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9" name="Text 12">
              <a:extLst>
                <a:ext uri="{FF2B5EF4-FFF2-40B4-BE49-F238E27FC236}">
                  <a16:creationId xmlns:a16="http://schemas.microsoft.com/office/drawing/2014/main" id="{B868315F-5D68-40A0-914B-F8761D319520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0" name="Text 16">
              <a:extLst>
                <a:ext uri="{FF2B5EF4-FFF2-40B4-BE49-F238E27FC236}">
                  <a16:creationId xmlns:a16="http://schemas.microsoft.com/office/drawing/2014/main" id="{F4A37DD5-0E10-4A5D-AEB5-B1867EB2F785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1" name="Text 20">
              <a:extLst>
                <a:ext uri="{FF2B5EF4-FFF2-40B4-BE49-F238E27FC236}">
                  <a16:creationId xmlns:a16="http://schemas.microsoft.com/office/drawing/2014/main" id="{C58AB832-42FA-4E6B-A1D1-BA5341E3DFF5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2" name="Text 24">
              <a:extLst>
                <a:ext uri="{FF2B5EF4-FFF2-40B4-BE49-F238E27FC236}">
                  <a16:creationId xmlns:a16="http://schemas.microsoft.com/office/drawing/2014/main" id="{8DA5C277-AB40-4F8F-B500-59FAAEDE2047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" name="Text 28">
              <a:extLst>
                <a:ext uri="{FF2B5EF4-FFF2-40B4-BE49-F238E27FC236}">
                  <a16:creationId xmlns:a16="http://schemas.microsoft.com/office/drawing/2014/main" id="{3FB41A12-1891-4376-B326-7F1912C797E3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64" name="Рисунок 6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6FAFD14-D1BF-4846-A65F-2C48BF1C5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65" name="Рисунок 6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976A2024-7669-4051-89F6-23B1EE2A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66" name="Рисунок 6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D2FC4DA6-1751-41E1-AFAF-F5D7ABE84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67" name="Рисунок 66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0FE7E123-708D-416B-9B46-F5630D0A7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68" name="Рисунок 67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D7FAAF0D-193B-43F7-A002-F2798E5E5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69" name="Рисунок 68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FED1A180-5BCD-479F-BE42-44FD937B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70" name="Рисунок 69" descr="Газета со сплошной заливкой">
              <a:extLst>
                <a:ext uri="{FF2B5EF4-FFF2-40B4-BE49-F238E27FC236}">
                  <a16:creationId xmlns:a16="http://schemas.microsoft.com/office/drawing/2014/main" id="{E18C1AFB-4358-402E-B750-59FC73472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71" name="Рисунок 70" descr="Робот со сплошной заливкой">
              <a:extLst>
                <a:ext uri="{FF2B5EF4-FFF2-40B4-BE49-F238E27FC236}">
                  <a16:creationId xmlns:a16="http://schemas.microsoft.com/office/drawing/2014/main" id="{1815CDCE-8480-4086-874B-1ABCF0ED9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72" name="Рисунок 71" descr="Маркер со сплошной заливкой">
              <a:extLst>
                <a:ext uri="{FF2B5EF4-FFF2-40B4-BE49-F238E27FC236}">
                  <a16:creationId xmlns:a16="http://schemas.microsoft.com/office/drawing/2014/main" id="{A617D082-C81C-417F-8B75-4B37A75F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73" name="Рисунок 72" descr="Одна шестеренка со сплошной заливкой">
              <a:extLst>
                <a:ext uri="{FF2B5EF4-FFF2-40B4-BE49-F238E27FC236}">
                  <a16:creationId xmlns:a16="http://schemas.microsoft.com/office/drawing/2014/main" id="{6947EE43-3140-4923-9C05-7FF01982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2FF3BC1D-9024-4C07-A875-146A00EB0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90DC039C-D27A-4C6E-A1D0-EC7382A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8C20ACC-43CB-48E7-995B-7E3EDE273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6CF3C4B-01FD-4C35-8789-A11BC101DB2D}"/>
              </a:ext>
            </a:extLst>
          </p:cNvPr>
          <p:cNvSpPr txBox="1"/>
          <p:nvPr/>
        </p:nvSpPr>
        <p:spPr>
          <a:xfrm>
            <a:off x="983570" y="2000845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92 записи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042A5179-22DC-4A26-94AA-6756EB087735}"/>
              </a:ext>
            </a:extLst>
          </p:cNvPr>
          <p:cNvSpPr txBox="1"/>
          <p:nvPr/>
        </p:nvSpPr>
        <p:spPr>
          <a:xfrm>
            <a:off x="10103213" y="1727295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85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F6F24CE-B854-4E06-8317-1F998C6A077E}"/>
              </a:ext>
            </a:extLst>
          </p:cNvPr>
          <p:cNvSpPr txBox="1"/>
          <p:nvPr/>
        </p:nvSpPr>
        <p:spPr>
          <a:xfrm>
            <a:off x="10380801" y="1651503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87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91A1981-D92D-4887-8007-A1E5FBC2A5BC}"/>
              </a:ext>
            </a:extLst>
          </p:cNvPr>
          <p:cNvSpPr txBox="1"/>
          <p:nvPr/>
        </p:nvSpPr>
        <p:spPr>
          <a:xfrm>
            <a:off x="10689864" y="1801278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83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B87DC2C4-3D94-4EA5-9B6B-700F1F8D4E15}"/>
              </a:ext>
            </a:extLst>
          </p:cNvPr>
          <p:cNvSpPr txBox="1"/>
          <p:nvPr/>
        </p:nvSpPr>
        <p:spPr>
          <a:xfrm>
            <a:off x="10973390" y="1773543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84</a:t>
            </a:r>
          </a:p>
        </p:txBody>
      </p: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id="{D02D21EA-2352-40BA-BCD3-3B51D10B19DB}"/>
              </a:ext>
            </a:extLst>
          </p:cNvPr>
          <p:cNvSpPr/>
          <p:nvPr/>
        </p:nvSpPr>
        <p:spPr>
          <a:xfrm>
            <a:off x="10229518" y="2036106"/>
            <a:ext cx="257105" cy="3200399"/>
          </a:xfrm>
          <a:prstGeom prst="roundRect">
            <a:avLst/>
          </a:prstGeom>
          <a:solidFill>
            <a:srgbClr val="7DC6B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1" name="Прямоугольник: скругленные углы 200">
            <a:extLst>
              <a:ext uri="{FF2B5EF4-FFF2-40B4-BE49-F238E27FC236}">
                <a16:creationId xmlns:a16="http://schemas.microsoft.com/office/drawing/2014/main" id="{D4156C16-0C63-44A3-8D85-A9895EF6750E}"/>
              </a:ext>
            </a:extLst>
          </p:cNvPr>
          <p:cNvSpPr/>
          <p:nvPr/>
        </p:nvSpPr>
        <p:spPr>
          <a:xfrm>
            <a:off x="10522022" y="1949405"/>
            <a:ext cx="257105" cy="3287100"/>
          </a:xfrm>
          <a:prstGeom prst="roundRect">
            <a:avLst/>
          </a:prstGeom>
          <a:solidFill>
            <a:srgbClr val="F7C900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3" name="Прямоугольник: скругленные углы 202">
            <a:extLst>
              <a:ext uri="{FF2B5EF4-FFF2-40B4-BE49-F238E27FC236}">
                <a16:creationId xmlns:a16="http://schemas.microsoft.com/office/drawing/2014/main" id="{0C20822C-88F2-4EC0-9732-F48BCF82E92D}"/>
              </a:ext>
            </a:extLst>
          </p:cNvPr>
          <p:cNvSpPr/>
          <p:nvPr/>
        </p:nvSpPr>
        <p:spPr>
          <a:xfrm>
            <a:off x="10814526" y="2100189"/>
            <a:ext cx="257105" cy="3136316"/>
          </a:xfrm>
          <a:prstGeom prst="roundRect">
            <a:avLst/>
          </a:prstGeom>
          <a:solidFill>
            <a:srgbClr val="BCBDCA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5" name="Прямоугольник: скругленные углы 204">
            <a:extLst>
              <a:ext uri="{FF2B5EF4-FFF2-40B4-BE49-F238E27FC236}">
                <a16:creationId xmlns:a16="http://schemas.microsoft.com/office/drawing/2014/main" id="{99B54D90-D789-409D-A805-1505577B436E}"/>
              </a:ext>
            </a:extLst>
          </p:cNvPr>
          <p:cNvSpPr/>
          <p:nvPr/>
        </p:nvSpPr>
        <p:spPr>
          <a:xfrm>
            <a:off x="11107029" y="2081341"/>
            <a:ext cx="257105" cy="3155164"/>
          </a:xfrm>
          <a:prstGeom prst="roundRect">
            <a:avLst/>
          </a:prstGeom>
          <a:solidFill>
            <a:srgbClr val="6697BC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7" name="Прямоугольник: скругленные углы 206">
            <a:extLst>
              <a:ext uri="{FF2B5EF4-FFF2-40B4-BE49-F238E27FC236}">
                <a16:creationId xmlns:a16="http://schemas.microsoft.com/office/drawing/2014/main" id="{713D2C41-92FA-4BC9-B7A2-8D5FEB5EE5ED}"/>
              </a:ext>
            </a:extLst>
          </p:cNvPr>
          <p:cNvSpPr/>
          <p:nvPr/>
        </p:nvSpPr>
        <p:spPr>
          <a:xfrm>
            <a:off x="11399533" y="2058723"/>
            <a:ext cx="257105" cy="3177781"/>
          </a:xfrm>
          <a:prstGeom prst="roundRect">
            <a:avLst/>
          </a:prstGeom>
          <a:solidFill>
            <a:srgbClr val="8793AD"/>
          </a:solidFill>
          <a:ln w="807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2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C4854D3-7D3A-4314-B604-13A21AE0F6D4}"/>
              </a:ext>
            </a:extLst>
          </p:cNvPr>
          <p:cNvSpPr txBox="1"/>
          <p:nvPr/>
        </p:nvSpPr>
        <p:spPr>
          <a:xfrm>
            <a:off x="11279765" y="1727294"/>
            <a:ext cx="451099" cy="374571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84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5D0D7C1-3E4A-4A7B-90FF-D8AEE2288A25}"/>
              </a:ext>
            </a:extLst>
          </p:cNvPr>
          <p:cNvSpPr txBox="1"/>
          <p:nvPr/>
        </p:nvSpPr>
        <p:spPr>
          <a:xfrm>
            <a:off x="10238474" y="5242303"/>
            <a:ext cx="142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Средняя точность</a:t>
            </a:r>
          </a:p>
        </p:txBody>
      </p:sp>
      <p:sp>
        <p:nvSpPr>
          <p:cNvPr id="221" name="Полилиния: фигура 220">
            <a:extLst>
              <a:ext uri="{FF2B5EF4-FFF2-40B4-BE49-F238E27FC236}">
                <a16:creationId xmlns:a16="http://schemas.microsoft.com/office/drawing/2014/main" id="{0C19A161-0E37-4467-96A0-A6A7F3465762}"/>
              </a:ext>
            </a:extLst>
          </p:cNvPr>
          <p:cNvSpPr/>
          <p:nvPr/>
        </p:nvSpPr>
        <p:spPr>
          <a:xfrm>
            <a:off x="1142995" y="4092583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6697B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30CABF5-0457-42EE-B475-C89CA828F774}"/>
              </a:ext>
            </a:extLst>
          </p:cNvPr>
          <p:cNvSpPr txBox="1"/>
          <p:nvPr/>
        </p:nvSpPr>
        <p:spPr>
          <a:xfrm>
            <a:off x="1300475" y="3980374"/>
            <a:ext cx="1851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ChatGPT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 </a:t>
            </a:r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5.4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-</a:t>
            </a:r>
            <a:r>
              <a:rPr lang="de-DE" sz="1600" dirty="0" err="1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nano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225" name="Полилиния: фигура 224">
            <a:extLst>
              <a:ext uri="{FF2B5EF4-FFF2-40B4-BE49-F238E27FC236}">
                <a16:creationId xmlns:a16="http://schemas.microsoft.com/office/drawing/2014/main" id="{827EC8D8-F35F-41F0-A234-36296F0F965D}"/>
              </a:ext>
            </a:extLst>
          </p:cNvPr>
          <p:cNvSpPr/>
          <p:nvPr/>
        </p:nvSpPr>
        <p:spPr>
          <a:xfrm>
            <a:off x="1142995" y="4568024"/>
            <a:ext cx="203200" cy="203200"/>
          </a:xfrm>
          <a:custGeom>
            <a:avLst/>
            <a:gdLst>
              <a:gd name="connsiteX0" fmla="*/ 123825 w 152400"/>
              <a:gd name="connsiteY0" fmla="*/ 0 h 152400"/>
              <a:gd name="connsiteX1" fmla="*/ 28575 w 152400"/>
              <a:gd name="connsiteY1" fmla="*/ 0 h 152400"/>
              <a:gd name="connsiteX2" fmla="*/ 0 w 152400"/>
              <a:gd name="connsiteY2" fmla="*/ 28575 h 152400"/>
              <a:gd name="connsiteX3" fmla="*/ 0 w 152400"/>
              <a:gd name="connsiteY3" fmla="*/ 123825 h 152400"/>
              <a:gd name="connsiteX4" fmla="*/ 28575 w 152400"/>
              <a:gd name="connsiteY4" fmla="*/ 152400 h 152400"/>
              <a:gd name="connsiteX5" fmla="*/ 123825 w 152400"/>
              <a:gd name="connsiteY5" fmla="*/ 152400 h 152400"/>
              <a:gd name="connsiteX6" fmla="*/ 152400 w 152400"/>
              <a:gd name="connsiteY6" fmla="*/ 123825 h 152400"/>
              <a:gd name="connsiteX7" fmla="*/ 152400 w 152400"/>
              <a:gd name="connsiteY7" fmla="*/ 28575 h 152400"/>
              <a:gd name="connsiteX8" fmla="*/ 123825 w 15240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00" h="152400">
                <a:moveTo>
                  <a:pt x="123825" y="0"/>
                </a:moveTo>
                <a:lnTo>
                  <a:pt x="28575" y="0"/>
                </a:lnTo>
                <a:cubicBezTo>
                  <a:pt x="12792" y="0"/>
                  <a:pt x="0" y="12792"/>
                  <a:pt x="0" y="28575"/>
                </a:cubicBezTo>
                <a:lnTo>
                  <a:pt x="0" y="123825"/>
                </a:lnTo>
                <a:cubicBezTo>
                  <a:pt x="0" y="139608"/>
                  <a:pt x="12792" y="152400"/>
                  <a:pt x="28575" y="152400"/>
                </a:cubicBezTo>
                <a:lnTo>
                  <a:pt x="123825" y="152400"/>
                </a:lnTo>
                <a:cubicBezTo>
                  <a:pt x="139608" y="152400"/>
                  <a:pt x="152400" y="139608"/>
                  <a:pt x="152400" y="123825"/>
                </a:cubicBezTo>
                <a:lnTo>
                  <a:pt x="152400" y="28575"/>
                </a:lnTo>
                <a:cubicBezTo>
                  <a:pt x="152400" y="12792"/>
                  <a:pt x="139608" y="0"/>
                  <a:pt x="123825" y="0"/>
                </a:cubicBezTo>
                <a:close/>
              </a:path>
            </a:pathLst>
          </a:custGeom>
          <a:solidFill>
            <a:srgbClr val="8793A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D9B6EE2-840A-4389-8B49-1A0F78C3C897}"/>
              </a:ext>
            </a:extLst>
          </p:cNvPr>
          <p:cNvSpPr txBox="1"/>
          <p:nvPr/>
        </p:nvSpPr>
        <p:spPr>
          <a:xfrm>
            <a:off x="1300475" y="4455815"/>
            <a:ext cx="1523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Mimo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sym typeface="Trebuchet MS"/>
                <a:rtl val="0"/>
              </a:rPr>
              <a:t> v2 Flash</a:t>
            </a:r>
          </a:p>
        </p:txBody>
      </p:sp>
      <p:sp>
        <p:nvSpPr>
          <p:cNvPr id="246" name="Полилиния: фигура 245">
            <a:extLst>
              <a:ext uri="{FF2B5EF4-FFF2-40B4-BE49-F238E27FC236}">
                <a16:creationId xmlns:a16="http://schemas.microsoft.com/office/drawing/2014/main" id="{40D74022-2E45-4CC6-AF5D-3D0EF430D15E}"/>
              </a:ext>
            </a:extLst>
          </p:cNvPr>
          <p:cNvSpPr/>
          <p:nvPr/>
        </p:nvSpPr>
        <p:spPr>
          <a:xfrm>
            <a:off x="10168212" y="888675"/>
            <a:ext cx="1550481" cy="5016500"/>
          </a:xfrm>
          <a:custGeom>
            <a:avLst/>
            <a:gdLst>
              <a:gd name="connsiteX0" fmla="*/ 1085850 w 1143000"/>
              <a:gd name="connsiteY0" fmla="*/ 0 h 3762375"/>
              <a:gd name="connsiteX1" fmla="*/ 57150 w 1143000"/>
              <a:gd name="connsiteY1" fmla="*/ 0 h 3762375"/>
              <a:gd name="connsiteX2" fmla="*/ 0 w 1143000"/>
              <a:gd name="connsiteY2" fmla="*/ 57150 h 3762375"/>
              <a:gd name="connsiteX3" fmla="*/ 0 w 1143000"/>
              <a:gd name="connsiteY3" fmla="*/ 3705225 h 3762375"/>
              <a:gd name="connsiteX4" fmla="*/ 57150 w 1143000"/>
              <a:gd name="connsiteY4" fmla="*/ 3762375 h 3762375"/>
              <a:gd name="connsiteX5" fmla="*/ 1085850 w 1143000"/>
              <a:gd name="connsiteY5" fmla="*/ 3762375 h 3762375"/>
              <a:gd name="connsiteX6" fmla="*/ 1143000 w 1143000"/>
              <a:gd name="connsiteY6" fmla="*/ 3705225 h 3762375"/>
              <a:gd name="connsiteX7" fmla="*/ 1143000 w 1143000"/>
              <a:gd name="connsiteY7" fmla="*/ 57150 h 3762375"/>
              <a:gd name="connsiteX8" fmla="*/ 1085850 w 1143000"/>
              <a:gd name="connsiteY8" fmla="*/ 0 h 37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0" h="3762375">
                <a:moveTo>
                  <a:pt x="1085850" y="0"/>
                </a:moveTo>
                <a:lnTo>
                  <a:pt x="57150" y="0"/>
                </a:lnTo>
                <a:cubicBezTo>
                  <a:pt x="25584" y="0"/>
                  <a:pt x="0" y="25587"/>
                  <a:pt x="0" y="57150"/>
                </a:cubicBezTo>
                <a:lnTo>
                  <a:pt x="0" y="3705225"/>
                </a:lnTo>
                <a:cubicBezTo>
                  <a:pt x="0" y="3736791"/>
                  <a:pt x="25584" y="3762375"/>
                  <a:pt x="57150" y="3762375"/>
                </a:cubicBezTo>
                <a:lnTo>
                  <a:pt x="1085850" y="3762375"/>
                </a:lnTo>
                <a:cubicBezTo>
                  <a:pt x="1117416" y="3762375"/>
                  <a:pt x="1143000" y="3736791"/>
                  <a:pt x="1143000" y="3705225"/>
                </a:cubicBezTo>
                <a:lnTo>
                  <a:pt x="1143000" y="57150"/>
                </a:lnTo>
                <a:cubicBezTo>
                  <a:pt x="1143000" y="25587"/>
                  <a:pt x="1117416" y="0"/>
                  <a:pt x="1085850" y="0"/>
                </a:cubicBezTo>
                <a:close/>
              </a:path>
            </a:pathLst>
          </a:custGeom>
          <a:noFill/>
          <a:ln w="28575" cap="flat">
            <a:solidFill>
              <a:srgbClr val="F7C900">
                <a:alpha val="40000"/>
              </a:srgbClr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6F9436-48DD-4AA7-B90D-854CD2F2C238}"/>
              </a:ext>
            </a:extLst>
          </p:cNvPr>
          <p:cNvSpPr txBox="1"/>
          <p:nvPr/>
        </p:nvSpPr>
        <p:spPr>
          <a:xfrm>
            <a:off x="2710413" y="250640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17</a:t>
            </a:r>
            <a:r>
              <a:rPr lang="en-US" sz="2400" dirty="0"/>
              <a:t> </a:t>
            </a:r>
            <a:r>
              <a:rPr lang="ru-RU" sz="2400" dirty="0" err="1"/>
              <a:t>руб</a:t>
            </a:r>
            <a:r>
              <a:rPr lang="ru-RU" sz="2400" dirty="0"/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709F3A3-DFDF-4515-AF6B-2205F75CD5CB}"/>
              </a:ext>
            </a:extLst>
          </p:cNvPr>
          <p:cNvSpPr txBox="1"/>
          <p:nvPr/>
        </p:nvSpPr>
        <p:spPr>
          <a:xfrm>
            <a:off x="2971901" y="299524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6</a:t>
            </a:r>
            <a:r>
              <a:rPr lang="en-US" sz="2400" dirty="0"/>
              <a:t> </a:t>
            </a:r>
            <a:r>
              <a:rPr lang="ru-RU" sz="2400" dirty="0" err="1"/>
              <a:t>руб</a:t>
            </a:r>
            <a:r>
              <a:rPr lang="ru-RU" sz="2400" dirty="0"/>
              <a:t>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413F2DA-F9F9-4D92-A27D-7BCD994CF369}"/>
              </a:ext>
            </a:extLst>
          </p:cNvPr>
          <p:cNvSpPr txBox="1"/>
          <p:nvPr/>
        </p:nvSpPr>
        <p:spPr>
          <a:xfrm>
            <a:off x="3233389" y="348409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5</a:t>
            </a:r>
            <a:r>
              <a:rPr lang="en-US" sz="2400" dirty="0"/>
              <a:t> </a:t>
            </a:r>
            <a:r>
              <a:rPr lang="ru-RU" sz="2400" dirty="0" err="1"/>
              <a:t>руб</a:t>
            </a:r>
            <a:endParaRPr lang="ru-RU" sz="2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71DE77A-781B-477E-8E78-CCDC7EFAB6E2}"/>
              </a:ext>
            </a:extLst>
          </p:cNvPr>
          <p:cNvSpPr txBox="1"/>
          <p:nvPr/>
        </p:nvSpPr>
        <p:spPr>
          <a:xfrm>
            <a:off x="3494877" y="397294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8 </a:t>
            </a:r>
            <a:r>
              <a:rPr lang="ru-RU" sz="2400" dirty="0" err="1"/>
              <a:t>руб</a:t>
            </a:r>
            <a:endParaRPr lang="ru-RU" sz="2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673426D-4386-43CC-8EB9-18165D702ADD}"/>
              </a:ext>
            </a:extLst>
          </p:cNvPr>
          <p:cNvSpPr txBox="1"/>
          <p:nvPr/>
        </p:nvSpPr>
        <p:spPr>
          <a:xfrm>
            <a:off x="3233389" y="441477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</a:t>
            </a:r>
            <a:r>
              <a:rPr lang="ru-RU" sz="2400" dirty="0" err="1"/>
              <a:t>руб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573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5">
            <a:extLst>
              <a:ext uri="{FF2B5EF4-FFF2-40B4-BE49-F238E27FC236}">
                <a16:creationId xmlns:a16="http://schemas.microsoft.com/office/drawing/2014/main" id="{C2774B7E-DB28-4DC3-A244-9B6EB1DAE4AB}"/>
              </a:ext>
            </a:extLst>
          </p:cNvPr>
          <p:cNvSpPr/>
          <p:nvPr/>
        </p:nvSpPr>
        <p:spPr>
          <a:xfrm>
            <a:off x="609600" y="426720"/>
            <a:ext cx="1097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933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</a:t>
            </a:r>
            <a:r>
              <a:rPr lang="en-US" sz="2933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933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</a:t>
            </a:r>
            <a:r>
              <a:rPr lang="ru-RU" sz="2933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 в 2026</a:t>
            </a:r>
            <a:r>
              <a:rPr lang="en-US" sz="2933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даётся легко, а что — </a:t>
            </a:r>
            <a:r>
              <a:rPr lang="ru-RU" sz="2933" b="1" dirty="0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ещё </a:t>
            </a:r>
            <a:r>
              <a:rPr lang="en-US" sz="2933" b="1" dirty="0" err="1">
                <a:solidFill>
                  <a:srgbClr val="0020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</a:t>
            </a:r>
            <a:endParaRPr lang="en-US" sz="2933" dirty="0"/>
          </a:p>
        </p:txBody>
      </p:sp>
      <p:sp>
        <p:nvSpPr>
          <p:cNvPr id="54" name="Shape 6">
            <a:extLst>
              <a:ext uri="{FF2B5EF4-FFF2-40B4-BE49-F238E27FC236}">
                <a16:creationId xmlns:a16="http://schemas.microsoft.com/office/drawing/2014/main" id="{5E96BF81-93CA-45E0-83BD-E6D36F1D6779}"/>
              </a:ext>
            </a:extLst>
          </p:cNvPr>
          <p:cNvSpPr/>
          <p:nvPr/>
        </p:nvSpPr>
        <p:spPr>
          <a:xfrm>
            <a:off x="609600" y="1487978"/>
            <a:ext cx="5242560" cy="3657600"/>
          </a:xfrm>
          <a:prstGeom prst="rect">
            <a:avLst/>
          </a:prstGeom>
          <a:solidFill>
            <a:srgbClr val="E8F5E9"/>
          </a:solidFill>
          <a:ln/>
        </p:spPr>
      </p:sp>
      <p:sp>
        <p:nvSpPr>
          <p:cNvPr id="55" name="Text 7">
            <a:extLst>
              <a:ext uri="{FF2B5EF4-FFF2-40B4-BE49-F238E27FC236}">
                <a16:creationId xmlns:a16="http://schemas.microsoft.com/office/drawing/2014/main" id="{35C2133F-9F88-4563-8C4B-FAC52010B770}"/>
              </a:ext>
            </a:extLst>
          </p:cNvPr>
          <p:cNvSpPr/>
          <p:nvPr/>
        </p:nvSpPr>
        <p:spPr>
          <a:xfrm>
            <a:off x="853440" y="1609898"/>
            <a:ext cx="47548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Легко</a:t>
            </a:r>
            <a:endParaRPr lang="en-US" sz="2800" dirty="0"/>
          </a:p>
        </p:txBody>
      </p:sp>
      <p:sp>
        <p:nvSpPr>
          <p:cNvPr id="77" name="Text 8">
            <a:extLst>
              <a:ext uri="{FF2B5EF4-FFF2-40B4-BE49-F238E27FC236}">
                <a16:creationId xmlns:a16="http://schemas.microsoft.com/office/drawing/2014/main" id="{79C8EA98-1F17-4641-BC98-B4F5EF0AD77E}"/>
              </a:ext>
            </a:extLst>
          </p:cNvPr>
          <p:cNvSpPr/>
          <p:nvPr/>
        </p:nvSpPr>
        <p:spPr>
          <a:xfrm>
            <a:off x="853440" y="2097578"/>
            <a:ext cx="4754880" cy="2804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 новости 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(событие vs прогноз) —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однозначные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маркёры</a:t>
            </a:r>
            <a:endParaRPr lang="en-US" dirty="0">
              <a:solidFill>
                <a:srgbClr val="4A4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r>
              <a:rPr lang="en-US" b="1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Время</a:t>
            </a:r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события</a:t>
            </a:r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</a:t>
            </a:r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легко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выводится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контекста</a:t>
            </a:r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даже </a:t>
            </a:r>
            <a:r>
              <a:rPr lang="ru-RU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недумающими</a:t>
            </a:r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моделями моделями</a:t>
            </a:r>
            <a:endParaRPr lang="en-US" dirty="0"/>
          </a:p>
          <a:p>
            <a:r>
              <a:rPr lang="en-US" b="1" dirty="0" err="1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Галлюцинаций</a:t>
            </a:r>
            <a:r>
              <a:rPr lang="en-US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не выявлено</a:t>
            </a:r>
            <a:endParaRPr lang="en-US" dirty="0"/>
          </a:p>
        </p:txBody>
      </p:sp>
      <p:sp>
        <p:nvSpPr>
          <p:cNvPr id="78" name="Shape 9">
            <a:extLst>
              <a:ext uri="{FF2B5EF4-FFF2-40B4-BE49-F238E27FC236}">
                <a16:creationId xmlns:a16="http://schemas.microsoft.com/office/drawing/2014/main" id="{F0E284F0-B9FF-4E53-BB55-313A0BDB9E2D}"/>
              </a:ext>
            </a:extLst>
          </p:cNvPr>
          <p:cNvSpPr/>
          <p:nvPr/>
        </p:nvSpPr>
        <p:spPr>
          <a:xfrm>
            <a:off x="6339840" y="1427018"/>
            <a:ext cx="5242560" cy="4874029"/>
          </a:xfrm>
          <a:prstGeom prst="rect">
            <a:avLst/>
          </a:prstGeom>
          <a:solidFill>
            <a:srgbClr val="FFF3E0"/>
          </a:solidFill>
          <a:ln/>
        </p:spPr>
      </p:sp>
      <p:sp>
        <p:nvSpPr>
          <p:cNvPr id="79" name="Text 10">
            <a:extLst>
              <a:ext uri="{FF2B5EF4-FFF2-40B4-BE49-F238E27FC236}">
                <a16:creationId xmlns:a16="http://schemas.microsoft.com/office/drawing/2014/main" id="{D6A1C7D8-BDAF-41DF-86CC-29A8037D026D}"/>
              </a:ext>
            </a:extLst>
          </p:cNvPr>
          <p:cNvSpPr/>
          <p:nvPr/>
        </p:nvSpPr>
        <p:spPr>
          <a:xfrm>
            <a:off x="6583680" y="1487978"/>
            <a:ext cx="4754880" cy="3657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 err="1">
                <a:solidFill>
                  <a:srgbClr val="E651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Сложно</a:t>
            </a:r>
            <a:endParaRPr lang="ru-RU" sz="2800" b="1" dirty="0">
              <a:solidFill>
                <a:srgbClr val="E6510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80" name="Text 11">
            <a:extLst>
              <a:ext uri="{FF2B5EF4-FFF2-40B4-BE49-F238E27FC236}">
                <a16:creationId xmlns:a16="http://schemas.microsoft.com/office/drawing/2014/main" id="{C112E87A-9E08-4F08-ACAD-85B0ECA5DFBF}"/>
              </a:ext>
            </a:extLst>
          </p:cNvPr>
          <p:cNvSpPr/>
          <p:nvPr/>
        </p:nvSpPr>
        <p:spPr>
          <a:xfrm>
            <a:off x="6583680" y="2158537"/>
            <a:ext cx="4754880" cy="39998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«Пострадавшие» </a:t>
            </a:r>
            <a:endParaRPr lang="ru-RU" b="1" dirty="0">
              <a:solidFill>
                <a:srgbClr val="4A4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Часто в новостях указаны несколько чисел пострадавших вместо «всего»</a:t>
            </a:r>
          </a:p>
          <a:p>
            <a:r>
              <a:rPr lang="ru-RU" dirty="0"/>
              <a:t>Постоянно в пострадавших записывают домашний скот.</a:t>
            </a:r>
            <a:endParaRPr lang="en-US" dirty="0"/>
          </a:p>
          <a:p>
            <a:endParaRPr lang="en-US" b="1" dirty="0">
              <a:solidFill>
                <a:srgbClr val="4A4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b="1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Вид</a:t>
            </a:r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явления</a:t>
            </a:r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Если много явлений, тяжело собрать их все</a:t>
            </a:r>
          </a:p>
          <a:p>
            <a:r>
              <a:rPr lang="en-US" b="1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Геопозиция</a:t>
            </a:r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en-US" b="1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регион</a:t>
            </a:r>
            <a:r>
              <a:rPr lang="en-US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</a:t>
            </a:r>
            <a:endParaRPr lang="ru-RU" b="1" dirty="0"/>
          </a:p>
          <a:p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названия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субъектов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обычно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указаны</a:t>
            </a:r>
            <a:r>
              <a:rPr lang="en-US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явно</a:t>
            </a:r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а вот дальше уже гораздо сложнее. </a:t>
            </a:r>
          </a:p>
          <a:p>
            <a:endParaRPr lang="ru-RU" dirty="0">
              <a:solidFill>
                <a:srgbClr val="4A4A4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ru-RU" b="1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Ущерб или компенсация</a:t>
            </a:r>
          </a:p>
          <a:p>
            <a:r>
              <a:rPr lang="ru-RU" dirty="0">
                <a:solidFill>
                  <a:srgbClr val="4A4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не одно и то же, мы пытались научить его это разделять, но это очень сложно.</a:t>
            </a:r>
            <a:endParaRPr lang="en-US" dirty="0"/>
          </a:p>
          <a:p>
            <a:pPr>
              <a:spcAft>
                <a:spcPts val="800"/>
              </a:spcAft>
            </a:pPr>
            <a:endParaRPr lang="en-US" dirty="0"/>
          </a:p>
        </p:txBody>
      </p:sp>
      <p:sp>
        <p:nvSpPr>
          <p:cNvPr id="81" name="Text 12">
            <a:extLst>
              <a:ext uri="{FF2B5EF4-FFF2-40B4-BE49-F238E27FC236}">
                <a16:creationId xmlns:a16="http://schemas.microsoft.com/office/drawing/2014/main" id="{E29B9449-CC70-4817-87EF-66B12B133164}"/>
              </a:ext>
            </a:extLst>
          </p:cNvPr>
          <p:cNvSpPr/>
          <p:nvPr/>
        </p:nvSpPr>
        <p:spPr>
          <a:xfrm>
            <a:off x="609600" y="5328458"/>
            <a:ext cx="10972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Главная проблема – все ещё в источнике.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3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1">
            <a:extLst>
              <a:ext uri="{FF2B5EF4-FFF2-40B4-BE49-F238E27FC236}">
                <a16:creationId xmlns:a16="http://schemas.microsoft.com/office/drawing/2014/main" id="{66D71CDD-48A5-4B33-BF72-D127753D3AF9}"/>
              </a:ext>
            </a:extLst>
          </p:cNvPr>
          <p:cNvSpPr/>
          <p:nvPr/>
        </p:nvSpPr>
        <p:spPr>
          <a:xfrm>
            <a:off x="1402080" y="304800"/>
            <a:ext cx="101193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Шаг 4–5: Геокодирование и постобработка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" name="Shape 2">
            <a:extLst>
              <a:ext uri="{FF2B5EF4-FFF2-40B4-BE49-F238E27FC236}">
                <a16:creationId xmlns:a16="http://schemas.microsoft.com/office/drawing/2014/main" id="{F46FECAE-15CF-4D06-B9FF-D6A66094DC92}"/>
              </a:ext>
            </a:extLst>
          </p:cNvPr>
          <p:cNvSpPr/>
          <p:nvPr/>
        </p:nvSpPr>
        <p:spPr>
          <a:xfrm>
            <a:off x="6266797" y="1332073"/>
            <a:ext cx="5242560" cy="3779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61" name="Shape 3">
            <a:extLst>
              <a:ext uri="{FF2B5EF4-FFF2-40B4-BE49-F238E27FC236}">
                <a16:creationId xmlns:a16="http://schemas.microsoft.com/office/drawing/2014/main" id="{59611B3C-972B-43DF-AAC8-E684B34EC2B2}"/>
              </a:ext>
            </a:extLst>
          </p:cNvPr>
          <p:cNvSpPr/>
          <p:nvPr/>
        </p:nvSpPr>
        <p:spPr>
          <a:xfrm>
            <a:off x="6266797" y="1332073"/>
            <a:ext cx="85344" cy="3779520"/>
          </a:xfrm>
          <a:prstGeom prst="rect">
            <a:avLst/>
          </a:prstGeom>
          <a:solidFill>
            <a:srgbClr val="8793AD"/>
          </a:solidFill>
          <a:ln/>
        </p:spPr>
      </p:sp>
      <p:sp>
        <p:nvSpPr>
          <p:cNvPr id="62" name="Text 4">
            <a:extLst>
              <a:ext uri="{FF2B5EF4-FFF2-40B4-BE49-F238E27FC236}">
                <a16:creationId xmlns:a16="http://schemas.microsoft.com/office/drawing/2014/main" id="{4D855C9C-9AE5-4C9C-B2AA-36A48328B099}"/>
              </a:ext>
            </a:extLst>
          </p:cNvPr>
          <p:cNvSpPr/>
          <p:nvPr/>
        </p:nvSpPr>
        <p:spPr>
          <a:xfrm>
            <a:off x="7113437" y="1453993"/>
            <a:ext cx="3969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Геокодирование</a:t>
            </a:r>
            <a:endParaRPr lang="en-US" sz="2133" dirty="0">
              <a:solidFill>
                <a:srgbClr val="8793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Text 5">
            <a:extLst>
              <a:ext uri="{FF2B5EF4-FFF2-40B4-BE49-F238E27FC236}">
                <a16:creationId xmlns:a16="http://schemas.microsoft.com/office/drawing/2014/main" id="{6E1B8A85-0CEF-4126-9DF7-384F1CD04636}"/>
              </a:ext>
            </a:extLst>
          </p:cNvPr>
          <p:cNvSpPr/>
          <p:nvPr/>
        </p:nvSpPr>
        <p:spPr>
          <a:xfrm>
            <a:off x="6693517" y="2002633"/>
            <a:ext cx="4511040" cy="2804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Сервис </a:t>
            </a:r>
            <a:r>
              <a:rPr lang="en-US" sz="24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Nominatim</a:t>
            </a: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(OpenStreetMap)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Текстовые локации → координаты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43 726 записей геокодировано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6 621— неуспешно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Shape 6">
            <a:extLst>
              <a:ext uri="{FF2B5EF4-FFF2-40B4-BE49-F238E27FC236}">
                <a16:creationId xmlns:a16="http://schemas.microsoft.com/office/drawing/2014/main" id="{F0EDDB6B-D7C1-4080-9ACB-05DEAA509B4C}"/>
              </a:ext>
            </a:extLst>
          </p:cNvPr>
          <p:cNvSpPr/>
          <p:nvPr/>
        </p:nvSpPr>
        <p:spPr>
          <a:xfrm>
            <a:off x="631844" y="1332073"/>
            <a:ext cx="5242560" cy="3779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65" name="Shape 7">
            <a:extLst>
              <a:ext uri="{FF2B5EF4-FFF2-40B4-BE49-F238E27FC236}">
                <a16:creationId xmlns:a16="http://schemas.microsoft.com/office/drawing/2014/main" id="{BE9D511A-4F2A-4382-83C1-C098E33F4CE9}"/>
              </a:ext>
            </a:extLst>
          </p:cNvPr>
          <p:cNvSpPr/>
          <p:nvPr/>
        </p:nvSpPr>
        <p:spPr>
          <a:xfrm>
            <a:off x="631844" y="1332073"/>
            <a:ext cx="85344" cy="3779520"/>
          </a:xfrm>
          <a:prstGeom prst="rect">
            <a:avLst/>
          </a:prstGeom>
          <a:solidFill>
            <a:srgbClr val="6697BC"/>
          </a:solidFill>
          <a:ln/>
        </p:spPr>
      </p:sp>
      <p:sp>
        <p:nvSpPr>
          <p:cNvPr id="66" name="Text 8">
            <a:extLst>
              <a:ext uri="{FF2B5EF4-FFF2-40B4-BE49-F238E27FC236}">
                <a16:creationId xmlns:a16="http://schemas.microsoft.com/office/drawing/2014/main" id="{4E69493E-F9B2-4610-84B8-A0B618EBC777}"/>
              </a:ext>
            </a:extLst>
          </p:cNvPr>
          <p:cNvSpPr/>
          <p:nvPr/>
        </p:nvSpPr>
        <p:spPr>
          <a:xfrm>
            <a:off x="1403194" y="1453993"/>
            <a:ext cx="4044489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Постобработка</a:t>
            </a:r>
            <a:endParaRPr lang="en-US" sz="2133" dirty="0">
              <a:solidFill>
                <a:srgbClr val="6697B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Text 9">
            <a:extLst>
              <a:ext uri="{FF2B5EF4-FFF2-40B4-BE49-F238E27FC236}">
                <a16:creationId xmlns:a16="http://schemas.microsoft.com/office/drawing/2014/main" id="{1CEE917E-144E-41B6-867D-56D4A6565C85}"/>
              </a:ext>
            </a:extLst>
          </p:cNvPr>
          <p:cNvSpPr/>
          <p:nvPr/>
        </p:nvSpPr>
        <p:spPr>
          <a:xfrm>
            <a:off x="1058564" y="2002633"/>
            <a:ext cx="4511040" cy="2804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Нормализация видов ОПЯ </a:t>
            </a:r>
            <a:r>
              <a:rPr lang="ru-RU" sz="2400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геопозиций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Унификация дат в единый формат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Ручная проверка </a:t>
            </a:r>
            <a:r>
              <a:rPr lang="en-US" sz="2400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численных</a:t>
            </a: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полей</a:t>
            </a: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(ущерб, </a:t>
            </a:r>
            <a:r>
              <a:rPr lang="en-US" sz="2400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пострадавшие</a:t>
            </a:r>
            <a:r>
              <a:rPr lang="en-US" sz="2400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)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Рисунок 14" descr="Маркер со сплошной заливкой">
            <a:extLst>
              <a:ext uri="{FF2B5EF4-FFF2-40B4-BE49-F238E27FC236}">
                <a16:creationId xmlns:a16="http://schemas.microsoft.com/office/drawing/2014/main" id="{690FD2F3-62D3-4200-BE78-AC5E1A26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0503" y="1371779"/>
            <a:ext cx="664488" cy="630855"/>
          </a:xfrm>
          <a:prstGeom prst="rect">
            <a:avLst/>
          </a:prstGeom>
        </p:spPr>
      </p:pic>
      <p:pic>
        <p:nvPicPr>
          <p:cNvPr id="16" name="Рисунок 15" descr="Одна шестеренка со сплошной заливкой">
            <a:extLst>
              <a:ext uri="{FF2B5EF4-FFF2-40B4-BE49-F238E27FC236}">
                <a16:creationId xmlns:a16="http://schemas.microsoft.com/office/drawing/2014/main" id="{23CB197A-2052-4E2C-9B6A-8F8D92A1F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739" y="1378606"/>
            <a:ext cx="638455" cy="63845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85B66D0-4DBF-4700-A47B-C6DA75AE6B5B}"/>
              </a:ext>
            </a:extLst>
          </p:cNvPr>
          <p:cNvGrpSpPr/>
          <p:nvPr/>
        </p:nvGrpSpPr>
        <p:grpSpPr>
          <a:xfrm>
            <a:off x="7390138" y="6140997"/>
            <a:ext cx="4491212" cy="599839"/>
            <a:chOff x="5603563" y="224247"/>
            <a:chExt cx="3368409" cy="449879"/>
          </a:xfrm>
        </p:grpSpPr>
        <p:sp>
          <p:nvSpPr>
            <p:cNvPr id="14" name="Text 4">
              <a:extLst>
                <a:ext uri="{FF2B5EF4-FFF2-40B4-BE49-F238E27FC236}">
                  <a16:creationId xmlns:a16="http://schemas.microsoft.com/office/drawing/2014/main" id="{76839111-FC92-41D8-A17C-82F49032F836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 8">
              <a:extLst>
                <a:ext uri="{FF2B5EF4-FFF2-40B4-BE49-F238E27FC236}">
                  <a16:creationId xmlns:a16="http://schemas.microsoft.com/office/drawing/2014/main" id="{C538B5C8-0106-4E5E-BFCA-EE98C0291F3C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Text 12">
              <a:extLst>
                <a:ext uri="{FF2B5EF4-FFF2-40B4-BE49-F238E27FC236}">
                  <a16:creationId xmlns:a16="http://schemas.microsoft.com/office/drawing/2014/main" id="{5049DE4D-EC9B-46DC-8A28-30E707AB7A68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Text 16">
              <a:extLst>
                <a:ext uri="{FF2B5EF4-FFF2-40B4-BE49-F238E27FC236}">
                  <a16:creationId xmlns:a16="http://schemas.microsoft.com/office/drawing/2014/main" id="{5B20882A-1563-4A68-9A05-4D83DC52BCA2}"/>
                </a:ext>
              </a:extLst>
            </p:cNvPr>
            <p:cNvSpPr/>
            <p:nvPr/>
          </p:nvSpPr>
          <p:spPr>
            <a:xfrm>
              <a:off x="7610227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Text 20">
              <a:extLst>
                <a:ext uri="{FF2B5EF4-FFF2-40B4-BE49-F238E27FC236}">
                  <a16:creationId xmlns:a16="http://schemas.microsoft.com/office/drawing/2014/main" id="{8F8AB129-29A1-4B75-8BC6-C90F2E4F798B}"/>
                </a:ext>
              </a:extLst>
            </p:cNvPr>
            <p:cNvSpPr/>
            <p:nvPr/>
          </p:nvSpPr>
          <p:spPr>
            <a:xfrm>
              <a:off x="7108643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 24">
              <a:extLst>
                <a:ext uri="{FF2B5EF4-FFF2-40B4-BE49-F238E27FC236}">
                  <a16:creationId xmlns:a16="http://schemas.microsoft.com/office/drawing/2014/main" id="{D60036EA-6CB9-4D36-A10A-99B439F3ED85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2" name="Text 28">
              <a:extLst>
                <a:ext uri="{FF2B5EF4-FFF2-40B4-BE49-F238E27FC236}">
                  <a16:creationId xmlns:a16="http://schemas.microsoft.com/office/drawing/2014/main" id="{23E2FC05-5A68-4581-8A4F-26A8502A8845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3" name="Рисунок 22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D2B897A0-C57B-4B68-88C2-8AD1C2DCB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24" name="Рисунок 2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44AE0C3-404F-4853-9084-63CC083C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25" name="Рисунок 2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C093AED3-8C22-46B1-B11A-CCD52905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26" name="Рисунок 2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0D812F80-404D-4210-A9C6-1ED6B04CB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27" name="Рисунок 26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AC436067-5BDE-402F-ADC7-CD1F2DD1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28" name="Рисунок 27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8B1C9B6B-7C84-4A98-8F7C-778C438E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29" name="Рисунок 28" descr="Газета со сплошной заливкой">
              <a:extLst>
                <a:ext uri="{FF2B5EF4-FFF2-40B4-BE49-F238E27FC236}">
                  <a16:creationId xmlns:a16="http://schemas.microsoft.com/office/drawing/2014/main" id="{3BB9C2E7-094D-4680-8A5B-C9FA8926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30" name="Рисунок 29" descr="Робот со сплошной заливкой">
              <a:extLst>
                <a:ext uri="{FF2B5EF4-FFF2-40B4-BE49-F238E27FC236}">
                  <a16:creationId xmlns:a16="http://schemas.microsoft.com/office/drawing/2014/main" id="{1FA7D321-313A-4947-AB44-239176514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31" name="Рисунок 30" descr="Маркер со сплошной заливкой">
              <a:extLst>
                <a:ext uri="{FF2B5EF4-FFF2-40B4-BE49-F238E27FC236}">
                  <a16:creationId xmlns:a16="http://schemas.microsoft.com/office/drawing/2014/main" id="{59281BCE-5A40-4386-BF88-F2F341388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32" name="Рисунок 31" descr="Одна шестеренка со сплошной заливкой">
              <a:extLst>
                <a:ext uri="{FF2B5EF4-FFF2-40B4-BE49-F238E27FC236}">
                  <a16:creationId xmlns:a16="http://schemas.microsoft.com/office/drawing/2014/main" id="{EE9846E6-0FDA-4E7E-AE7D-9CF43A7E8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33" name="Рисунок 32" descr="Флажок со сплошной заливкой">
              <a:extLst>
                <a:ext uri="{FF2B5EF4-FFF2-40B4-BE49-F238E27FC236}">
                  <a16:creationId xmlns:a16="http://schemas.microsoft.com/office/drawing/2014/main" id="{0BAF25F0-A411-4091-84A3-96BBEAB9A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9E3E349-291F-4B42-8F86-0A4F4DAE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A00D2715-F23E-4AFD-B69F-C273362CB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460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>
            <a:extLst>
              <a:ext uri="{FF2B5EF4-FFF2-40B4-BE49-F238E27FC236}">
                <a16:creationId xmlns:a16="http://schemas.microsoft.com/office/drawing/2014/main" id="{63FC3506-D59D-4E7E-B647-7E9A6743A9F4}"/>
              </a:ext>
            </a:extLst>
          </p:cNvPr>
          <p:cNvSpPr/>
          <p:nvPr/>
        </p:nvSpPr>
        <p:spPr>
          <a:xfrm>
            <a:off x="1402080" y="304800"/>
            <a:ext cx="101193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67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Шаг 6: Группировка событий (Event_ID)</a:t>
            </a:r>
            <a:endParaRPr lang="en-US" sz="3467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58508454-343A-4A4D-8954-4FB2B8938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349" y="146350"/>
            <a:ext cx="1109732" cy="110973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4388947C-4225-4610-BDBA-576929BEDF48}"/>
              </a:ext>
            </a:extLst>
          </p:cNvPr>
          <p:cNvGrpSpPr/>
          <p:nvPr/>
        </p:nvGrpSpPr>
        <p:grpSpPr>
          <a:xfrm>
            <a:off x="7405378" y="6197185"/>
            <a:ext cx="4491212" cy="599839"/>
            <a:chOff x="5603563" y="224247"/>
            <a:chExt cx="3368409" cy="449879"/>
          </a:xfrm>
        </p:grpSpPr>
        <p:sp>
          <p:nvSpPr>
            <p:cNvPr id="44" name="Text 4">
              <a:extLst>
                <a:ext uri="{FF2B5EF4-FFF2-40B4-BE49-F238E27FC236}">
                  <a16:creationId xmlns:a16="http://schemas.microsoft.com/office/drawing/2014/main" id="{C19B2570-1BF2-4968-B838-BD700CE856BF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 8">
              <a:extLst>
                <a:ext uri="{FF2B5EF4-FFF2-40B4-BE49-F238E27FC236}">
                  <a16:creationId xmlns:a16="http://schemas.microsoft.com/office/drawing/2014/main" id="{F464C804-19FC-4994-971C-32A69A4E4A08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 12">
              <a:extLst>
                <a:ext uri="{FF2B5EF4-FFF2-40B4-BE49-F238E27FC236}">
                  <a16:creationId xmlns:a16="http://schemas.microsoft.com/office/drawing/2014/main" id="{4BD108B4-41D9-480C-882C-D8E27AA12D99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Text 16">
              <a:extLst>
                <a:ext uri="{FF2B5EF4-FFF2-40B4-BE49-F238E27FC236}">
                  <a16:creationId xmlns:a16="http://schemas.microsoft.com/office/drawing/2014/main" id="{7CA2712D-911D-4797-9D01-141EA017DD74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 20">
              <a:extLst>
                <a:ext uri="{FF2B5EF4-FFF2-40B4-BE49-F238E27FC236}">
                  <a16:creationId xmlns:a16="http://schemas.microsoft.com/office/drawing/2014/main" id="{7890B33C-70AD-48C9-9EA5-07EE66FCE7B4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Text 24">
              <a:extLst>
                <a:ext uri="{FF2B5EF4-FFF2-40B4-BE49-F238E27FC236}">
                  <a16:creationId xmlns:a16="http://schemas.microsoft.com/office/drawing/2014/main" id="{B1E3486D-4C2F-44C5-9C8C-692A3F167E9E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Text 28">
              <a:extLst>
                <a:ext uri="{FF2B5EF4-FFF2-40B4-BE49-F238E27FC236}">
                  <a16:creationId xmlns:a16="http://schemas.microsoft.com/office/drawing/2014/main" id="{3EA50421-69B4-44FB-9F88-280131C79849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51" name="Рисунок 50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412F1DA-CBEB-49D3-8C03-2A9291843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52" name="Рисунок 51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8B410ECB-9740-4460-8318-3DADDBE6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53" name="Рисунок 52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2859CA4F-ADD3-4439-9671-674AFD3F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54" name="Рисунок 5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DCAD4A7B-AEB6-4FC4-B8D7-B53508502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55" name="Рисунок 5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0D8B60D-AA1A-4655-B583-916D4E6C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56" name="Рисунок 5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609B468B-54A3-4044-8119-88A02813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57" name="Рисунок 56" descr="Газета со сплошной заливкой">
              <a:extLst>
                <a:ext uri="{FF2B5EF4-FFF2-40B4-BE49-F238E27FC236}">
                  <a16:creationId xmlns:a16="http://schemas.microsoft.com/office/drawing/2014/main" id="{2A35E69D-FB9B-4EFF-BD08-579A111D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58" name="Рисунок 57" descr="Робот со сплошной заливкой">
              <a:extLst>
                <a:ext uri="{FF2B5EF4-FFF2-40B4-BE49-F238E27FC236}">
                  <a16:creationId xmlns:a16="http://schemas.microsoft.com/office/drawing/2014/main" id="{65233E04-F594-45C6-8448-B0A9D4D4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59" name="Рисунок 58" descr="Маркер со сплошной заливкой">
              <a:extLst>
                <a:ext uri="{FF2B5EF4-FFF2-40B4-BE49-F238E27FC236}">
                  <a16:creationId xmlns:a16="http://schemas.microsoft.com/office/drawing/2014/main" id="{FB41AF26-7887-473B-9961-61B52416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60" name="Рисунок 59" descr="Одна шестеренка со сплошной заливкой">
              <a:extLst>
                <a:ext uri="{FF2B5EF4-FFF2-40B4-BE49-F238E27FC236}">
                  <a16:creationId xmlns:a16="http://schemas.microsoft.com/office/drawing/2014/main" id="{CD2FBA3B-6483-4A02-B520-4D31A2E0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61" name="Рисунок 60" descr="Флажок со сплошной заливкой">
              <a:extLst>
                <a:ext uri="{FF2B5EF4-FFF2-40B4-BE49-F238E27FC236}">
                  <a16:creationId xmlns:a16="http://schemas.microsoft.com/office/drawing/2014/main" id="{FE7E06B6-EF16-4B24-94B2-196F0E0A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1730921F-8F9C-4549-A39B-A5D98AAF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46DEA567-D3F2-4A52-AB2C-32FE6324B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9B79AF0-19C7-4DA2-9310-EDA9DAD07528}"/>
              </a:ext>
            </a:extLst>
          </p:cNvPr>
          <p:cNvSpPr txBox="1"/>
          <p:nvPr/>
        </p:nvSpPr>
        <p:spPr>
          <a:xfrm>
            <a:off x="1073708" y="1144541"/>
            <a:ext cx="1056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dirty="0">
                <a:solidFill>
                  <a:srgbClr val="8DA4B8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Каждая точка — одна новость. Окно группировки зависит от типа ОПЯ.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B56FDC-654D-44A7-B300-74734C3D6804}"/>
              </a:ext>
            </a:extLst>
          </p:cNvPr>
          <p:cNvSpPr txBox="1"/>
          <p:nvPr/>
        </p:nvSpPr>
        <p:spPr>
          <a:xfrm>
            <a:off x="934112" y="1652793"/>
            <a:ext cx="590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Сильные ветры — буфер: 3 дня × 70 км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4C7AECDF-94B0-4C5E-8502-9D6966626ECC}"/>
              </a:ext>
            </a:extLst>
          </p:cNvPr>
          <p:cNvSpPr/>
          <p:nvPr/>
        </p:nvSpPr>
        <p:spPr>
          <a:xfrm>
            <a:off x="997527" y="5533503"/>
            <a:ext cx="4655127" cy="11083"/>
          </a:xfrm>
          <a:custGeom>
            <a:avLst/>
            <a:gdLst>
              <a:gd name="connsiteX0" fmla="*/ 30 w 3491345"/>
              <a:gd name="connsiteY0" fmla="*/ 70 h 8312"/>
              <a:gd name="connsiteX1" fmla="*/ 3491376 w 3491345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1345" h="8312">
                <a:moveTo>
                  <a:pt x="30" y="70"/>
                </a:moveTo>
                <a:lnTo>
                  <a:pt x="3491376" y="70"/>
                </a:lnTo>
              </a:path>
            </a:pathLst>
          </a:custGeom>
          <a:ln w="12469" cap="flat">
            <a:solidFill>
              <a:srgbClr val="5A7A9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FC69B59B-C005-47D5-BFD6-9872872F3972}"/>
              </a:ext>
            </a:extLst>
          </p:cNvPr>
          <p:cNvSpPr/>
          <p:nvPr/>
        </p:nvSpPr>
        <p:spPr>
          <a:xfrm>
            <a:off x="993371" y="2177463"/>
            <a:ext cx="60959" cy="3356040"/>
          </a:xfrm>
          <a:custGeom>
            <a:avLst/>
            <a:gdLst>
              <a:gd name="connsiteX0" fmla="*/ 30 w 8312"/>
              <a:gd name="connsiteY0" fmla="*/ 2909525 h 2909454"/>
              <a:gd name="connsiteX1" fmla="*/ 30 w 8312"/>
              <a:gd name="connsiteY1" fmla="*/ 70 h 29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2909454">
                <a:moveTo>
                  <a:pt x="30" y="2909525"/>
                </a:moveTo>
                <a:lnTo>
                  <a:pt x="30" y="70"/>
                </a:lnTo>
              </a:path>
            </a:pathLst>
          </a:custGeom>
          <a:ln w="12469" cap="flat">
            <a:solidFill>
              <a:srgbClr val="5A7A9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E4A90-E772-4F77-A462-965B7608A5AC}"/>
              </a:ext>
            </a:extLst>
          </p:cNvPr>
          <p:cNvSpPr txBox="1"/>
          <p:nvPr/>
        </p:nvSpPr>
        <p:spPr>
          <a:xfrm>
            <a:off x="2506110" y="5740544"/>
            <a:ext cx="132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>
                <a:solidFill>
                  <a:srgbClr val="8DA4B8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Буфер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BA57-167B-41C4-B80B-C2E1C0369DA3}"/>
              </a:ext>
            </a:extLst>
          </p:cNvPr>
          <p:cNvSpPr txBox="1"/>
          <p:nvPr/>
        </p:nvSpPr>
        <p:spPr>
          <a:xfrm rot="16200000">
            <a:off x="-150253" y="3381935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8DA4B8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Время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4A2EC1-9D94-4B8B-989F-0317DCEC92B5}"/>
              </a:ext>
            </a:extLst>
          </p:cNvPr>
          <p:cNvSpPr txBox="1"/>
          <p:nvPr/>
        </p:nvSpPr>
        <p:spPr>
          <a:xfrm>
            <a:off x="1402080" y="552796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4A601D-792A-4B04-96EF-E73311FE66A8}"/>
              </a:ext>
            </a:extLst>
          </p:cNvPr>
          <p:cNvSpPr txBox="1"/>
          <p:nvPr/>
        </p:nvSpPr>
        <p:spPr>
          <a:xfrm>
            <a:off x="2371898" y="5527962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8AFB5F-AE15-4D3A-A674-22531AC5B91A}"/>
              </a:ext>
            </a:extLst>
          </p:cNvPr>
          <p:cNvSpPr txBox="1"/>
          <p:nvPr/>
        </p:nvSpPr>
        <p:spPr>
          <a:xfrm>
            <a:off x="3341717" y="5527962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E4C1AF-1E58-419B-A399-AE6D16B56042}"/>
              </a:ext>
            </a:extLst>
          </p:cNvPr>
          <p:cNvSpPr txBox="1"/>
          <p:nvPr/>
        </p:nvSpPr>
        <p:spPr>
          <a:xfrm>
            <a:off x="4339243" y="5527962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150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6C8139-B171-4FA0-8425-17FC84EE3A46}"/>
              </a:ext>
            </a:extLst>
          </p:cNvPr>
          <p:cNvSpPr txBox="1"/>
          <p:nvPr/>
        </p:nvSpPr>
        <p:spPr>
          <a:xfrm>
            <a:off x="5159433" y="5527962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200 км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24B9A66-31E9-4FC6-BE99-550C07BEA407}"/>
              </a:ext>
            </a:extLst>
          </p:cNvPr>
          <p:cNvSpPr txBox="1"/>
          <p:nvPr/>
        </p:nvSpPr>
        <p:spPr>
          <a:xfrm>
            <a:off x="254477" y="5008175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 </a:t>
            </a:r>
            <a:r>
              <a:rPr lang="ru-RU" sz="1600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июл</a:t>
            </a:r>
            <a:endParaRPr lang="ru-RU" sz="1600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04FFDD-B02F-4CC9-9316-F11A8DBD9731}"/>
              </a:ext>
            </a:extLst>
          </p:cNvPr>
          <p:cNvSpPr txBox="1"/>
          <p:nvPr/>
        </p:nvSpPr>
        <p:spPr>
          <a:xfrm>
            <a:off x="250037" y="4262382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3 </a:t>
            </a:r>
            <a:r>
              <a:rPr lang="ru-RU" sz="1600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июл</a:t>
            </a:r>
            <a:endParaRPr lang="ru-RU" sz="1600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D28623C-5849-48CF-90FC-9057156CD255}"/>
              </a:ext>
            </a:extLst>
          </p:cNvPr>
          <p:cNvSpPr txBox="1"/>
          <p:nvPr/>
        </p:nvSpPr>
        <p:spPr>
          <a:xfrm>
            <a:off x="254717" y="3562587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 </a:t>
            </a:r>
            <a:r>
              <a:rPr lang="ru-RU" sz="1600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июл</a:t>
            </a:r>
            <a:endParaRPr lang="ru-RU" sz="1600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537D41-0352-42BF-A234-4E27AE1B6DBA}"/>
              </a:ext>
            </a:extLst>
          </p:cNvPr>
          <p:cNvSpPr txBox="1"/>
          <p:nvPr/>
        </p:nvSpPr>
        <p:spPr>
          <a:xfrm>
            <a:off x="256573" y="2853234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 </a:t>
            </a:r>
            <a:r>
              <a:rPr lang="ru-RU" sz="1600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июл</a:t>
            </a:r>
            <a:endParaRPr lang="ru-RU" sz="1600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0EFEC0-27D5-4880-9D59-41A36136CE5A}"/>
              </a:ext>
            </a:extLst>
          </p:cNvPr>
          <p:cNvSpPr txBox="1"/>
          <p:nvPr/>
        </p:nvSpPr>
        <p:spPr>
          <a:xfrm>
            <a:off x="237832" y="2162475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9 </a:t>
            </a:r>
            <a:r>
              <a:rPr lang="ru-RU" sz="1600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июл</a:t>
            </a:r>
            <a:endParaRPr lang="ru-RU" sz="1600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43A6604B-5248-41FC-9C24-8A61D71911E2}"/>
              </a:ext>
            </a:extLst>
          </p:cNvPr>
          <p:cNvSpPr/>
          <p:nvPr/>
        </p:nvSpPr>
        <p:spPr>
          <a:xfrm>
            <a:off x="1385454" y="4092631"/>
            <a:ext cx="1396537" cy="1086196"/>
          </a:xfrm>
          <a:custGeom>
            <a:avLst/>
            <a:gdLst>
              <a:gd name="connsiteX0" fmla="*/ 964306 w 1047403"/>
              <a:gd name="connsiteY0" fmla="*/ 70 h 814647"/>
              <a:gd name="connsiteX1" fmla="*/ 1047434 w 1047403"/>
              <a:gd name="connsiteY1" fmla="*/ 70 h 814647"/>
              <a:gd name="connsiteX2" fmla="*/ 1047434 w 1047403"/>
              <a:gd name="connsiteY2" fmla="*/ 814717 h 814647"/>
              <a:gd name="connsiteX3" fmla="*/ 964306 w 1047403"/>
              <a:gd name="connsiteY3" fmla="*/ 814717 h 814647"/>
              <a:gd name="connsiteX4" fmla="*/ 83157 w 1047403"/>
              <a:gd name="connsiteY4" fmla="*/ 814717 h 814647"/>
              <a:gd name="connsiteX5" fmla="*/ 30 w 1047403"/>
              <a:gd name="connsiteY5" fmla="*/ 814717 h 814647"/>
              <a:gd name="connsiteX6" fmla="*/ 30 w 1047403"/>
              <a:gd name="connsiteY6" fmla="*/ 70 h 814647"/>
              <a:gd name="connsiteX7" fmla="*/ 83157 w 1047403"/>
              <a:gd name="connsiteY7" fmla="*/ 70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403" h="814647">
                <a:moveTo>
                  <a:pt x="964306" y="70"/>
                </a:moveTo>
                <a:cubicBezTo>
                  <a:pt x="1010216" y="70"/>
                  <a:pt x="1047434" y="70"/>
                  <a:pt x="1047434" y="70"/>
                </a:cubicBezTo>
                <a:lnTo>
                  <a:pt x="1047434" y="814717"/>
                </a:lnTo>
                <a:cubicBezTo>
                  <a:pt x="1047434" y="814717"/>
                  <a:pt x="1010216" y="814717"/>
                  <a:pt x="964306" y="814717"/>
                </a:cubicBezTo>
                <a:lnTo>
                  <a:pt x="83157" y="814717"/>
                </a:lnTo>
                <a:cubicBezTo>
                  <a:pt x="37247" y="814717"/>
                  <a:pt x="30" y="814717"/>
                  <a:pt x="30" y="814717"/>
                </a:cubicBezTo>
                <a:lnTo>
                  <a:pt x="30" y="70"/>
                </a:lnTo>
                <a:cubicBezTo>
                  <a:pt x="30" y="70"/>
                  <a:pt x="37247" y="70"/>
                  <a:pt x="83157" y="70"/>
                </a:cubicBezTo>
                <a:close/>
              </a:path>
            </a:pathLst>
          </a:custGeom>
          <a:solidFill>
            <a:srgbClr val="6697BC">
              <a:alpha val="12000"/>
            </a:srgbClr>
          </a:solidFill>
          <a:ln w="12469" cap="flat">
            <a:solidFill>
              <a:srgbClr val="6697BC"/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84B3B6F4-C851-4688-A5F5-60EAC48D6BA1}"/>
              </a:ext>
            </a:extLst>
          </p:cNvPr>
          <p:cNvSpPr/>
          <p:nvPr/>
        </p:nvSpPr>
        <p:spPr>
          <a:xfrm>
            <a:off x="1584960" y="5012572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6697BC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7BA12745-7DA7-4C27-B936-9946CCD973E7}"/>
              </a:ext>
            </a:extLst>
          </p:cNvPr>
          <p:cNvSpPr/>
          <p:nvPr/>
        </p:nvSpPr>
        <p:spPr>
          <a:xfrm>
            <a:off x="1972887" y="4846317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6697BC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82A5AB30-8B61-4EF1-A1EA-EF8BEB176078}"/>
              </a:ext>
            </a:extLst>
          </p:cNvPr>
          <p:cNvSpPr/>
          <p:nvPr/>
        </p:nvSpPr>
        <p:spPr>
          <a:xfrm>
            <a:off x="2246811" y="4569227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6697BC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Полилиния: фигура 84">
            <a:extLst>
              <a:ext uri="{FF2B5EF4-FFF2-40B4-BE49-F238E27FC236}">
                <a16:creationId xmlns:a16="http://schemas.microsoft.com/office/drawing/2014/main" id="{64E35BA5-A8E4-41E9-B664-21304DDD79B8}"/>
              </a:ext>
            </a:extLst>
          </p:cNvPr>
          <p:cNvSpPr/>
          <p:nvPr/>
        </p:nvSpPr>
        <p:spPr>
          <a:xfrm>
            <a:off x="1803465" y="4347553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6697BC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0CF354A6-418B-4C2B-8A2E-316A0A0567CF}"/>
              </a:ext>
            </a:extLst>
          </p:cNvPr>
          <p:cNvSpPr/>
          <p:nvPr/>
        </p:nvSpPr>
        <p:spPr>
          <a:xfrm>
            <a:off x="2468484" y="4181299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6697BC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429DDFD-8463-465E-9722-630EC4D009F5}"/>
              </a:ext>
            </a:extLst>
          </p:cNvPr>
          <p:cNvSpPr txBox="1"/>
          <p:nvPr/>
        </p:nvSpPr>
        <p:spPr>
          <a:xfrm>
            <a:off x="1635824" y="3736167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Event A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368D22E-4071-4B67-8095-CE342D1286EA}"/>
              </a:ext>
            </a:extLst>
          </p:cNvPr>
          <p:cNvSpPr txBox="1"/>
          <p:nvPr/>
        </p:nvSpPr>
        <p:spPr>
          <a:xfrm>
            <a:off x="1151583" y="3477228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ветер_2024-07_a3f1</a:t>
            </a: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0CB88DB2-C1DD-445C-8E3F-77E35FBA6A41}"/>
              </a:ext>
            </a:extLst>
          </p:cNvPr>
          <p:cNvSpPr/>
          <p:nvPr/>
        </p:nvSpPr>
        <p:spPr>
          <a:xfrm>
            <a:off x="3657601" y="2707177"/>
            <a:ext cx="1396537" cy="1086196"/>
          </a:xfrm>
          <a:custGeom>
            <a:avLst/>
            <a:gdLst>
              <a:gd name="connsiteX0" fmla="*/ 964306 w 1047403"/>
              <a:gd name="connsiteY0" fmla="*/ 70 h 814647"/>
              <a:gd name="connsiteX1" fmla="*/ 1047434 w 1047403"/>
              <a:gd name="connsiteY1" fmla="*/ 70 h 814647"/>
              <a:gd name="connsiteX2" fmla="*/ 1047434 w 1047403"/>
              <a:gd name="connsiteY2" fmla="*/ 814717 h 814647"/>
              <a:gd name="connsiteX3" fmla="*/ 964306 w 1047403"/>
              <a:gd name="connsiteY3" fmla="*/ 814717 h 814647"/>
              <a:gd name="connsiteX4" fmla="*/ 83157 w 1047403"/>
              <a:gd name="connsiteY4" fmla="*/ 814717 h 814647"/>
              <a:gd name="connsiteX5" fmla="*/ 30 w 1047403"/>
              <a:gd name="connsiteY5" fmla="*/ 814717 h 814647"/>
              <a:gd name="connsiteX6" fmla="*/ 30 w 1047403"/>
              <a:gd name="connsiteY6" fmla="*/ 70 h 814647"/>
              <a:gd name="connsiteX7" fmla="*/ 83157 w 1047403"/>
              <a:gd name="connsiteY7" fmla="*/ 70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403" h="814647">
                <a:moveTo>
                  <a:pt x="964306" y="70"/>
                </a:moveTo>
                <a:cubicBezTo>
                  <a:pt x="1010216" y="70"/>
                  <a:pt x="1047434" y="70"/>
                  <a:pt x="1047434" y="70"/>
                </a:cubicBezTo>
                <a:lnTo>
                  <a:pt x="1047434" y="814717"/>
                </a:lnTo>
                <a:cubicBezTo>
                  <a:pt x="1047434" y="814717"/>
                  <a:pt x="1010216" y="814717"/>
                  <a:pt x="964306" y="814717"/>
                </a:cubicBezTo>
                <a:lnTo>
                  <a:pt x="83157" y="814717"/>
                </a:lnTo>
                <a:cubicBezTo>
                  <a:pt x="37247" y="814717"/>
                  <a:pt x="30" y="814717"/>
                  <a:pt x="30" y="814717"/>
                </a:cubicBezTo>
                <a:lnTo>
                  <a:pt x="30" y="70"/>
                </a:lnTo>
                <a:cubicBezTo>
                  <a:pt x="30" y="70"/>
                  <a:pt x="37247" y="70"/>
                  <a:pt x="83157" y="70"/>
                </a:cubicBezTo>
                <a:close/>
              </a:path>
            </a:pathLst>
          </a:custGeom>
          <a:solidFill>
            <a:srgbClr val="7DC6BD">
              <a:alpha val="12000"/>
            </a:srgbClr>
          </a:solidFill>
          <a:ln w="12469" cap="flat">
            <a:solidFill>
              <a:srgbClr val="7DC6BD"/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4F69145E-0490-48E4-9C3B-D24C0785BBB7}"/>
              </a:ext>
            </a:extLst>
          </p:cNvPr>
          <p:cNvSpPr/>
          <p:nvPr/>
        </p:nvSpPr>
        <p:spPr>
          <a:xfrm>
            <a:off x="4023359" y="3516281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7DC6B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2C25C1DE-07D9-4155-8212-A802E6195E06}"/>
              </a:ext>
            </a:extLst>
          </p:cNvPr>
          <p:cNvSpPr/>
          <p:nvPr/>
        </p:nvSpPr>
        <p:spPr>
          <a:xfrm>
            <a:off x="4466705" y="3183772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7DC6B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A07FE4F7-7CCB-499E-8947-9140AA1D0019}"/>
              </a:ext>
            </a:extLst>
          </p:cNvPr>
          <p:cNvSpPr/>
          <p:nvPr/>
        </p:nvSpPr>
        <p:spPr>
          <a:xfrm>
            <a:off x="4245032" y="2851263"/>
            <a:ext cx="155171" cy="155171"/>
          </a:xfrm>
          <a:custGeom>
            <a:avLst/>
            <a:gdLst>
              <a:gd name="connsiteX0" fmla="*/ 116408 w 116378"/>
              <a:gd name="connsiteY0" fmla="*/ 58259 h 116378"/>
              <a:gd name="connsiteX1" fmla="*/ 58219 w 116378"/>
              <a:gd name="connsiteY1" fmla="*/ 116448 h 116378"/>
              <a:gd name="connsiteX2" fmla="*/ 30 w 116378"/>
              <a:gd name="connsiteY2" fmla="*/ 58259 h 116378"/>
              <a:gd name="connsiteX3" fmla="*/ 58219 w 116378"/>
              <a:gd name="connsiteY3" fmla="*/ 70 h 116378"/>
              <a:gd name="connsiteX4" fmla="*/ 11640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408" y="58259"/>
                </a:moveTo>
                <a:cubicBezTo>
                  <a:pt x="116408" y="90396"/>
                  <a:pt x="90356" y="116448"/>
                  <a:pt x="58219" y="116448"/>
                </a:cubicBezTo>
                <a:cubicBezTo>
                  <a:pt x="26082" y="116448"/>
                  <a:pt x="30" y="90396"/>
                  <a:pt x="30" y="58259"/>
                </a:cubicBezTo>
                <a:cubicBezTo>
                  <a:pt x="30" y="26122"/>
                  <a:pt x="26082" y="70"/>
                  <a:pt x="58219" y="70"/>
                </a:cubicBezTo>
                <a:cubicBezTo>
                  <a:pt x="90356" y="70"/>
                  <a:pt x="116408" y="26122"/>
                  <a:pt x="116408" y="58259"/>
                </a:cubicBezTo>
                <a:close/>
              </a:path>
            </a:pathLst>
          </a:custGeom>
          <a:solidFill>
            <a:srgbClr val="7DC6B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B2C27C5-0E32-4BD5-BCAF-F4EDB93AC8E1}"/>
              </a:ext>
            </a:extLst>
          </p:cNvPr>
          <p:cNvSpPr txBox="1"/>
          <p:nvPr/>
        </p:nvSpPr>
        <p:spPr>
          <a:xfrm>
            <a:off x="3898519" y="2400180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Event 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A0DEA4-8FB5-43F3-96A4-D141AA77A921}"/>
              </a:ext>
            </a:extLst>
          </p:cNvPr>
          <p:cNvSpPr txBox="1"/>
          <p:nvPr/>
        </p:nvSpPr>
        <p:spPr>
          <a:xfrm>
            <a:off x="3308878" y="2186244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ветер_2024-07_b7c2</a:t>
            </a: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8775F8ED-358B-4D50-A923-168F7A3E2096}"/>
              </a:ext>
            </a:extLst>
          </p:cNvPr>
          <p:cNvSpPr/>
          <p:nvPr/>
        </p:nvSpPr>
        <p:spPr>
          <a:xfrm>
            <a:off x="4921133" y="4968237"/>
            <a:ext cx="133003" cy="133003"/>
          </a:xfrm>
          <a:custGeom>
            <a:avLst/>
            <a:gdLst>
              <a:gd name="connsiteX0" fmla="*/ 99783 w 99752"/>
              <a:gd name="connsiteY0" fmla="*/ 49946 h 99752"/>
              <a:gd name="connsiteX1" fmla="*/ 49906 w 99752"/>
              <a:gd name="connsiteY1" fmla="*/ 99823 h 99752"/>
              <a:gd name="connsiteX2" fmla="*/ 30 w 99752"/>
              <a:gd name="connsiteY2" fmla="*/ 49946 h 99752"/>
              <a:gd name="connsiteX3" fmla="*/ 49906 w 99752"/>
              <a:gd name="connsiteY3" fmla="*/ 70 h 99752"/>
              <a:gd name="connsiteX4" fmla="*/ 99783 w 99752"/>
              <a:gd name="connsiteY4" fmla="*/ 49946 h 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" h="99752">
                <a:moveTo>
                  <a:pt x="99783" y="49946"/>
                </a:moveTo>
                <a:cubicBezTo>
                  <a:pt x="99783" y="77492"/>
                  <a:pt x="77452" y="99823"/>
                  <a:pt x="49906" y="99823"/>
                </a:cubicBezTo>
                <a:cubicBezTo>
                  <a:pt x="22360" y="99823"/>
                  <a:pt x="30" y="77492"/>
                  <a:pt x="30" y="49946"/>
                </a:cubicBezTo>
                <a:cubicBezTo>
                  <a:pt x="30" y="22400"/>
                  <a:pt x="22360" y="70"/>
                  <a:pt x="49906" y="70"/>
                </a:cubicBezTo>
                <a:cubicBezTo>
                  <a:pt x="77452" y="70"/>
                  <a:pt x="99783" y="22400"/>
                  <a:pt x="99783" y="49946"/>
                </a:cubicBezTo>
                <a:close/>
              </a:path>
            </a:pathLst>
          </a:custGeom>
          <a:solidFill>
            <a:srgbClr val="5A7A94">
              <a:alpha val="60000"/>
            </a:srgbClr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54C4061-F5D3-44BD-9F11-86E8FE3A81DF}"/>
              </a:ext>
            </a:extLst>
          </p:cNvPr>
          <p:cNvSpPr txBox="1"/>
          <p:nvPr/>
        </p:nvSpPr>
        <p:spPr>
          <a:xfrm>
            <a:off x="5031972" y="4818608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i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solo</a:t>
            </a: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44CFF4A-89CD-4D71-8C61-3FB70BA47B98}"/>
              </a:ext>
            </a:extLst>
          </p:cNvPr>
          <p:cNvSpPr/>
          <p:nvPr/>
        </p:nvSpPr>
        <p:spPr>
          <a:xfrm>
            <a:off x="1384284" y="5288677"/>
            <a:ext cx="1396537" cy="11083"/>
          </a:xfrm>
          <a:custGeom>
            <a:avLst/>
            <a:gdLst>
              <a:gd name="connsiteX0" fmla="*/ 30 w 1047403"/>
              <a:gd name="connsiteY0" fmla="*/ 70 h 8312"/>
              <a:gd name="connsiteX1" fmla="*/ 1047434 w 1047403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403" h="8312">
                <a:moveTo>
                  <a:pt x="30" y="70"/>
                </a:moveTo>
                <a:lnTo>
                  <a:pt x="1047434" y="70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5D91A6E7-AF95-4D9C-A4C4-E296FD70044F}"/>
              </a:ext>
            </a:extLst>
          </p:cNvPr>
          <p:cNvSpPr/>
          <p:nvPr/>
        </p:nvSpPr>
        <p:spPr>
          <a:xfrm>
            <a:off x="1385453" y="5245791"/>
            <a:ext cx="11083" cy="88668"/>
          </a:xfrm>
          <a:custGeom>
            <a:avLst/>
            <a:gdLst>
              <a:gd name="connsiteX0" fmla="*/ 30 w 8312"/>
              <a:gd name="connsiteY0" fmla="*/ 70 h 66501"/>
              <a:gd name="connsiteX1" fmla="*/ 30 w 8312"/>
              <a:gd name="connsiteY1" fmla="*/ 66572 h 6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66501">
                <a:moveTo>
                  <a:pt x="30" y="70"/>
                </a:moveTo>
                <a:lnTo>
                  <a:pt x="30" y="66572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A285E8D3-FAB8-4D54-9967-233E9C5EC978}"/>
              </a:ext>
            </a:extLst>
          </p:cNvPr>
          <p:cNvSpPr/>
          <p:nvPr/>
        </p:nvSpPr>
        <p:spPr>
          <a:xfrm>
            <a:off x="2781992" y="5245791"/>
            <a:ext cx="11083" cy="88668"/>
          </a:xfrm>
          <a:custGeom>
            <a:avLst/>
            <a:gdLst>
              <a:gd name="connsiteX0" fmla="*/ 30 w 8312"/>
              <a:gd name="connsiteY0" fmla="*/ 70 h 66501"/>
              <a:gd name="connsiteX1" fmla="*/ 30 w 8312"/>
              <a:gd name="connsiteY1" fmla="*/ 66572 h 6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66501">
                <a:moveTo>
                  <a:pt x="30" y="70"/>
                </a:moveTo>
                <a:lnTo>
                  <a:pt x="30" y="66572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9714E4F-4431-4341-93B4-D0BDCE3DE6EB}"/>
              </a:ext>
            </a:extLst>
          </p:cNvPr>
          <p:cNvSpPr txBox="1"/>
          <p:nvPr/>
        </p:nvSpPr>
        <p:spPr>
          <a:xfrm>
            <a:off x="1745872" y="525271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70 км</a:t>
            </a:r>
          </a:p>
        </p:txBody>
      </p:sp>
      <p:sp>
        <p:nvSpPr>
          <p:cNvPr id="101" name="Полилиния: фигура 100">
            <a:extLst>
              <a:ext uri="{FF2B5EF4-FFF2-40B4-BE49-F238E27FC236}">
                <a16:creationId xmlns:a16="http://schemas.microsoft.com/office/drawing/2014/main" id="{0B25C901-195D-4A6B-9E04-2ED93B79E8C8}"/>
              </a:ext>
            </a:extLst>
          </p:cNvPr>
          <p:cNvSpPr/>
          <p:nvPr/>
        </p:nvSpPr>
        <p:spPr>
          <a:xfrm>
            <a:off x="1274617" y="4114798"/>
            <a:ext cx="11083" cy="1086196"/>
          </a:xfrm>
          <a:custGeom>
            <a:avLst/>
            <a:gdLst>
              <a:gd name="connsiteX0" fmla="*/ 30 w 8312"/>
              <a:gd name="connsiteY0" fmla="*/ 70 h 814647"/>
              <a:gd name="connsiteX1" fmla="*/ 30 w 8312"/>
              <a:gd name="connsiteY1" fmla="*/ 814717 h 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814647">
                <a:moveTo>
                  <a:pt x="30" y="70"/>
                </a:moveTo>
                <a:lnTo>
                  <a:pt x="30" y="814717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" name="Полилиния: фигура 101">
            <a:extLst>
              <a:ext uri="{FF2B5EF4-FFF2-40B4-BE49-F238E27FC236}">
                <a16:creationId xmlns:a16="http://schemas.microsoft.com/office/drawing/2014/main" id="{B4020954-334A-4F90-9F48-D826A135C556}"/>
              </a:ext>
            </a:extLst>
          </p:cNvPr>
          <p:cNvSpPr/>
          <p:nvPr/>
        </p:nvSpPr>
        <p:spPr>
          <a:xfrm>
            <a:off x="1230283" y="4114797"/>
            <a:ext cx="88668" cy="11083"/>
          </a:xfrm>
          <a:custGeom>
            <a:avLst/>
            <a:gdLst>
              <a:gd name="connsiteX0" fmla="*/ 30 w 66501"/>
              <a:gd name="connsiteY0" fmla="*/ 70 h 8312"/>
              <a:gd name="connsiteX1" fmla="*/ 66532 w 66501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501" h="8312">
                <a:moveTo>
                  <a:pt x="30" y="70"/>
                </a:moveTo>
                <a:lnTo>
                  <a:pt x="66532" y="70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3158117C-E269-4205-B6D4-6646AC006D99}"/>
              </a:ext>
            </a:extLst>
          </p:cNvPr>
          <p:cNvSpPr/>
          <p:nvPr/>
        </p:nvSpPr>
        <p:spPr>
          <a:xfrm>
            <a:off x="1230283" y="5200993"/>
            <a:ext cx="88668" cy="11083"/>
          </a:xfrm>
          <a:custGeom>
            <a:avLst/>
            <a:gdLst>
              <a:gd name="connsiteX0" fmla="*/ 30 w 66501"/>
              <a:gd name="connsiteY0" fmla="*/ 70 h 8312"/>
              <a:gd name="connsiteX1" fmla="*/ 66532 w 66501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501" h="8312">
                <a:moveTo>
                  <a:pt x="30" y="70"/>
                </a:moveTo>
                <a:lnTo>
                  <a:pt x="66532" y="70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FB623C1-27DF-43CC-8A06-00A5CA3A28D1}"/>
              </a:ext>
            </a:extLst>
          </p:cNvPr>
          <p:cNvSpPr txBox="1"/>
          <p:nvPr/>
        </p:nvSpPr>
        <p:spPr>
          <a:xfrm rot="16200000">
            <a:off x="793709" y="453365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3 дня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D82C416-F763-4061-B918-B789E2BDF220}"/>
              </a:ext>
            </a:extLst>
          </p:cNvPr>
          <p:cNvSpPr txBox="1"/>
          <p:nvPr/>
        </p:nvSpPr>
        <p:spPr>
          <a:xfrm>
            <a:off x="7366751" y="1640368"/>
            <a:ext cx="481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4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Оползни — буфер: 0 дней × 7 км</a:t>
            </a: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A30F601E-721F-40F5-ADD5-F36304780D23}"/>
              </a:ext>
            </a:extLst>
          </p:cNvPr>
          <p:cNvSpPr/>
          <p:nvPr/>
        </p:nvSpPr>
        <p:spPr>
          <a:xfrm>
            <a:off x="6982691" y="5534889"/>
            <a:ext cx="4655127" cy="11083"/>
          </a:xfrm>
          <a:custGeom>
            <a:avLst/>
            <a:gdLst>
              <a:gd name="connsiteX0" fmla="*/ 570 w 3491345"/>
              <a:gd name="connsiteY0" fmla="*/ 70 h 8312"/>
              <a:gd name="connsiteX1" fmla="*/ 3491916 w 3491345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1345" h="8312">
                <a:moveTo>
                  <a:pt x="570" y="70"/>
                </a:moveTo>
                <a:lnTo>
                  <a:pt x="3491916" y="70"/>
                </a:lnTo>
              </a:path>
            </a:pathLst>
          </a:custGeom>
          <a:ln w="12469" cap="flat">
            <a:solidFill>
              <a:srgbClr val="5A7A9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Полилиния: фигура 108">
            <a:extLst>
              <a:ext uri="{FF2B5EF4-FFF2-40B4-BE49-F238E27FC236}">
                <a16:creationId xmlns:a16="http://schemas.microsoft.com/office/drawing/2014/main" id="{29DE66EB-F230-4031-AF9E-E6A5188E6E66}"/>
              </a:ext>
            </a:extLst>
          </p:cNvPr>
          <p:cNvSpPr/>
          <p:nvPr/>
        </p:nvSpPr>
        <p:spPr>
          <a:xfrm flipH="1">
            <a:off x="6937893" y="2202871"/>
            <a:ext cx="60959" cy="3332019"/>
          </a:xfrm>
          <a:custGeom>
            <a:avLst/>
            <a:gdLst>
              <a:gd name="connsiteX0" fmla="*/ 570 w 8312"/>
              <a:gd name="connsiteY0" fmla="*/ 2909525 h 2909454"/>
              <a:gd name="connsiteX1" fmla="*/ 570 w 8312"/>
              <a:gd name="connsiteY1" fmla="*/ 70 h 29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2909454">
                <a:moveTo>
                  <a:pt x="570" y="2909525"/>
                </a:moveTo>
                <a:lnTo>
                  <a:pt x="570" y="70"/>
                </a:lnTo>
              </a:path>
            </a:pathLst>
          </a:custGeom>
          <a:ln w="12469" cap="flat">
            <a:solidFill>
              <a:srgbClr val="5A7A9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9249B17-C982-4BC9-9C08-C2CB35D9AE80}"/>
              </a:ext>
            </a:extLst>
          </p:cNvPr>
          <p:cNvSpPr txBox="1"/>
          <p:nvPr/>
        </p:nvSpPr>
        <p:spPr>
          <a:xfrm>
            <a:off x="8636386" y="5760479"/>
            <a:ext cx="78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8DA4B8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Буфер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F86C1C-D3B8-4526-A46E-D4FF0005801E}"/>
              </a:ext>
            </a:extLst>
          </p:cNvPr>
          <p:cNvSpPr txBox="1"/>
          <p:nvPr/>
        </p:nvSpPr>
        <p:spPr>
          <a:xfrm rot="16200000">
            <a:off x="5815990" y="3381636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8DA4B8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Время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EF5659A-A06C-4831-B8EE-6F95FE7BE013}"/>
              </a:ext>
            </a:extLst>
          </p:cNvPr>
          <p:cNvSpPr txBox="1"/>
          <p:nvPr/>
        </p:nvSpPr>
        <p:spPr>
          <a:xfrm>
            <a:off x="7387243" y="552934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5083D06-ED3B-4DFE-A725-414240DB9D38}"/>
              </a:ext>
            </a:extLst>
          </p:cNvPr>
          <p:cNvSpPr txBox="1"/>
          <p:nvPr/>
        </p:nvSpPr>
        <p:spPr>
          <a:xfrm>
            <a:off x="8384771" y="5529348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CF05138-6270-4B6B-AF4B-D005C37AD86B}"/>
              </a:ext>
            </a:extLst>
          </p:cNvPr>
          <p:cNvSpPr txBox="1"/>
          <p:nvPr/>
        </p:nvSpPr>
        <p:spPr>
          <a:xfrm>
            <a:off x="9354588" y="552934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5281952-C96D-4545-A6EA-E5B0DC2B9E88}"/>
              </a:ext>
            </a:extLst>
          </p:cNvPr>
          <p:cNvSpPr txBox="1"/>
          <p:nvPr/>
        </p:nvSpPr>
        <p:spPr>
          <a:xfrm>
            <a:off x="10352116" y="5529348"/>
            <a:ext cx="415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15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E43550E-63B6-435D-8632-4771BE877E7C}"/>
              </a:ext>
            </a:extLst>
          </p:cNvPr>
          <p:cNvSpPr txBox="1"/>
          <p:nvPr/>
        </p:nvSpPr>
        <p:spPr>
          <a:xfrm>
            <a:off x="11172306" y="5529348"/>
            <a:ext cx="729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20 км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FE66E32-52EA-48A5-9F5B-73F0FBBAE994}"/>
              </a:ext>
            </a:extLst>
          </p:cNvPr>
          <p:cNvSpPr txBox="1"/>
          <p:nvPr/>
        </p:nvSpPr>
        <p:spPr>
          <a:xfrm>
            <a:off x="6284468" y="500327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 мар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E79B457-BE6E-4E0B-BC07-511E13C068BC}"/>
              </a:ext>
            </a:extLst>
          </p:cNvPr>
          <p:cNvSpPr txBox="1"/>
          <p:nvPr/>
        </p:nvSpPr>
        <p:spPr>
          <a:xfrm>
            <a:off x="6271186" y="4271539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3 мар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38BEADE-3C8E-4469-93E1-91AC32978E1F}"/>
              </a:ext>
            </a:extLst>
          </p:cNvPr>
          <p:cNvSpPr txBox="1"/>
          <p:nvPr/>
        </p:nvSpPr>
        <p:spPr>
          <a:xfrm>
            <a:off x="6284468" y="3554087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5 мар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77139E9-D941-4D12-A97A-F7809FEF794F}"/>
              </a:ext>
            </a:extLst>
          </p:cNvPr>
          <p:cNvSpPr txBox="1"/>
          <p:nvPr/>
        </p:nvSpPr>
        <p:spPr>
          <a:xfrm>
            <a:off x="6274108" y="284958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 мар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897D872-B19E-4FE6-9DD7-0582104BD39C}"/>
              </a:ext>
            </a:extLst>
          </p:cNvPr>
          <p:cNvSpPr txBox="1"/>
          <p:nvPr/>
        </p:nvSpPr>
        <p:spPr>
          <a:xfrm>
            <a:off x="6281590" y="211102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dirty="0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9 мар</a:t>
            </a:r>
          </a:p>
        </p:txBody>
      </p:sp>
      <p:sp>
        <p:nvSpPr>
          <p:cNvPr id="137" name="Полилиния: фигура 136">
            <a:extLst>
              <a:ext uri="{FF2B5EF4-FFF2-40B4-BE49-F238E27FC236}">
                <a16:creationId xmlns:a16="http://schemas.microsoft.com/office/drawing/2014/main" id="{DF224158-B821-4C0C-886E-E3D8844F1C3C}"/>
              </a:ext>
            </a:extLst>
          </p:cNvPr>
          <p:cNvSpPr/>
          <p:nvPr/>
        </p:nvSpPr>
        <p:spPr>
          <a:xfrm>
            <a:off x="7758546" y="5002875"/>
            <a:ext cx="554181" cy="243839"/>
          </a:xfrm>
          <a:custGeom>
            <a:avLst/>
            <a:gdLst>
              <a:gd name="connsiteX0" fmla="*/ 366330 w 415636"/>
              <a:gd name="connsiteY0" fmla="*/ 70 h 182879"/>
              <a:gd name="connsiteX1" fmla="*/ 416206 w 415636"/>
              <a:gd name="connsiteY1" fmla="*/ 70 h 182879"/>
              <a:gd name="connsiteX2" fmla="*/ 416206 w 415636"/>
              <a:gd name="connsiteY2" fmla="*/ 182950 h 182879"/>
              <a:gd name="connsiteX3" fmla="*/ 366330 w 415636"/>
              <a:gd name="connsiteY3" fmla="*/ 182950 h 182879"/>
              <a:gd name="connsiteX4" fmla="*/ 50446 w 415636"/>
              <a:gd name="connsiteY4" fmla="*/ 182950 h 182879"/>
              <a:gd name="connsiteX5" fmla="*/ 570 w 415636"/>
              <a:gd name="connsiteY5" fmla="*/ 182950 h 182879"/>
              <a:gd name="connsiteX6" fmla="*/ 570 w 415636"/>
              <a:gd name="connsiteY6" fmla="*/ 70 h 182879"/>
              <a:gd name="connsiteX7" fmla="*/ 50446 w 415636"/>
              <a:gd name="connsiteY7" fmla="*/ 70 h 18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182879">
                <a:moveTo>
                  <a:pt x="366330" y="70"/>
                </a:moveTo>
                <a:cubicBezTo>
                  <a:pt x="393876" y="70"/>
                  <a:pt x="416206" y="70"/>
                  <a:pt x="416206" y="70"/>
                </a:cubicBezTo>
                <a:lnTo>
                  <a:pt x="416206" y="182950"/>
                </a:lnTo>
                <a:cubicBezTo>
                  <a:pt x="416206" y="182950"/>
                  <a:pt x="393876" y="182950"/>
                  <a:pt x="366330" y="182950"/>
                </a:cubicBezTo>
                <a:lnTo>
                  <a:pt x="50446" y="182950"/>
                </a:lnTo>
                <a:cubicBezTo>
                  <a:pt x="22900" y="182950"/>
                  <a:pt x="570" y="182950"/>
                  <a:pt x="570" y="182950"/>
                </a:cubicBezTo>
                <a:lnTo>
                  <a:pt x="570" y="70"/>
                </a:lnTo>
                <a:cubicBezTo>
                  <a:pt x="570" y="70"/>
                  <a:pt x="22900" y="70"/>
                  <a:pt x="50446" y="70"/>
                </a:cubicBezTo>
                <a:close/>
              </a:path>
            </a:pathLst>
          </a:custGeom>
          <a:solidFill>
            <a:srgbClr val="7DC6BD">
              <a:alpha val="15000"/>
            </a:srgbClr>
          </a:solidFill>
          <a:ln w="12469" cap="flat">
            <a:solidFill>
              <a:srgbClr val="7DC6BD"/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4B4F11C2-B436-478C-9923-4730367FEFF7}"/>
              </a:ext>
            </a:extLst>
          </p:cNvPr>
          <p:cNvSpPr/>
          <p:nvPr/>
        </p:nvSpPr>
        <p:spPr>
          <a:xfrm>
            <a:off x="7847213" y="5047209"/>
            <a:ext cx="155171" cy="155171"/>
          </a:xfrm>
          <a:custGeom>
            <a:avLst/>
            <a:gdLst>
              <a:gd name="connsiteX0" fmla="*/ 116948 w 116378"/>
              <a:gd name="connsiteY0" fmla="*/ 58259 h 116378"/>
              <a:gd name="connsiteX1" fmla="*/ 58759 w 116378"/>
              <a:gd name="connsiteY1" fmla="*/ 116448 h 116378"/>
              <a:gd name="connsiteX2" fmla="*/ 570 w 116378"/>
              <a:gd name="connsiteY2" fmla="*/ 58259 h 116378"/>
              <a:gd name="connsiteX3" fmla="*/ 58759 w 116378"/>
              <a:gd name="connsiteY3" fmla="*/ 70 h 116378"/>
              <a:gd name="connsiteX4" fmla="*/ 11694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948" y="58259"/>
                </a:moveTo>
                <a:cubicBezTo>
                  <a:pt x="116948" y="90396"/>
                  <a:pt x="90896" y="116448"/>
                  <a:pt x="58759" y="116448"/>
                </a:cubicBezTo>
                <a:cubicBezTo>
                  <a:pt x="26622" y="116448"/>
                  <a:pt x="570" y="90396"/>
                  <a:pt x="570" y="58259"/>
                </a:cubicBezTo>
                <a:cubicBezTo>
                  <a:pt x="570" y="26122"/>
                  <a:pt x="26622" y="70"/>
                  <a:pt x="58759" y="70"/>
                </a:cubicBezTo>
                <a:cubicBezTo>
                  <a:pt x="90896" y="70"/>
                  <a:pt x="116948" y="26122"/>
                  <a:pt x="116948" y="58259"/>
                </a:cubicBezTo>
                <a:close/>
              </a:path>
            </a:pathLst>
          </a:custGeom>
          <a:solidFill>
            <a:srgbClr val="7DC6B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196A5E27-10A5-45B6-8B02-B79424855A5D}"/>
              </a:ext>
            </a:extLst>
          </p:cNvPr>
          <p:cNvSpPr/>
          <p:nvPr/>
        </p:nvSpPr>
        <p:spPr>
          <a:xfrm>
            <a:off x="8102137" y="5047209"/>
            <a:ext cx="155171" cy="155171"/>
          </a:xfrm>
          <a:custGeom>
            <a:avLst/>
            <a:gdLst>
              <a:gd name="connsiteX0" fmla="*/ 116948 w 116378"/>
              <a:gd name="connsiteY0" fmla="*/ 58259 h 116378"/>
              <a:gd name="connsiteX1" fmla="*/ 58759 w 116378"/>
              <a:gd name="connsiteY1" fmla="*/ 116448 h 116378"/>
              <a:gd name="connsiteX2" fmla="*/ 570 w 116378"/>
              <a:gd name="connsiteY2" fmla="*/ 58259 h 116378"/>
              <a:gd name="connsiteX3" fmla="*/ 58759 w 116378"/>
              <a:gd name="connsiteY3" fmla="*/ 70 h 116378"/>
              <a:gd name="connsiteX4" fmla="*/ 11694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948" y="58259"/>
                </a:moveTo>
                <a:cubicBezTo>
                  <a:pt x="116948" y="90396"/>
                  <a:pt x="90896" y="116448"/>
                  <a:pt x="58759" y="116448"/>
                </a:cubicBezTo>
                <a:cubicBezTo>
                  <a:pt x="26622" y="116448"/>
                  <a:pt x="570" y="90396"/>
                  <a:pt x="570" y="58259"/>
                </a:cubicBezTo>
                <a:cubicBezTo>
                  <a:pt x="570" y="26122"/>
                  <a:pt x="26622" y="70"/>
                  <a:pt x="58759" y="70"/>
                </a:cubicBezTo>
                <a:cubicBezTo>
                  <a:pt x="90896" y="70"/>
                  <a:pt x="116948" y="26122"/>
                  <a:pt x="116948" y="58259"/>
                </a:cubicBezTo>
                <a:close/>
              </a:path>
            </a:pathLst>
          </a:custGeom>
          <a:solidFill>
            <a:srgbClr val="7DC6B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333AEC1-F58F-47B3-AC14-05BA6ABDCFE1}"/>
              </a:ext>
            </a:extLst>
          </p:cNvPr>
          <p:cNvSpPr txBox="1"/>
          <p:nvPr/>
        </p:nvSpPr>
        <p:spPr>
          <a:xfrm>
            <a:off x="7592082" y="46723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7DC6B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Event C</a:t>
            </a: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351B467D-2D11-4049-87C1-21EC19042B1F}"/>
              </a:ext>
            </a:extLst>
          </p:cNvPr>
          <p:cNvSpPr/>
          <p:nvPr/>
        </p:nvSpPr>
        <p:spPr>
          <a:xfrm>
            <a:off x="9200738" y="3594571"/>
            <a:ext cx="554181" cy="243839"/>
          </a:xfrm>
          <a:custGeom>
            <a:avLst/>
            <a:gdLst>
              <a:gd name="connsiteX0" fmla="*/ 366330 w 415636"/>
              <a:gd name="connsiteY0" fmla="*/ 70 h 182879"/>
              <a:gd name="connsiteX1" fmla="*/ 416206 w 415636"/>
              <a:gd name="connsiteY1" fmla="*/ 70 h 182879"/>
              <a:gd name="connsiteX2" fmla="*/ 416206 w 415636"/>
              <a:gd name="connsiteY2" fmla="*/ 182950 h 182879"/>
              <a:gd name="connsiteX3" fmla="*/ 366330 w 415636"/>
              <a:gd name="connsiteY3" fmla="*/ 182950 h 182879"/>
              <a:gd name="connsiteX4" fmla="*/ 50446 w 415636"/>
              <a:gd name="connsiteY4" fmla="*/ 182950 h 182879"/>
              <a:gd name="connsiteX5" fmla="*/ 570 w 415636"/>
              <a:gd name="connsiteY5" fmla="*/ 182950 h 182879"/>
              <a:gd name="connsiteX6" fmla="*/ 570 w 415636"/>
              <a:gd name="connsiteY6" fmla="*/ 70 h 182879"/>
              <a:gd name="connsiteX7" fmla="*/ 50446 w 415636"/>
              <a:gd name="connsiteY7" fmla="*/ 70 h 18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182879">
                <a:moveTo>
                  <a:pt x="366330" y="70"/>
                </a:moveTo>
                <a:cubicBezTo>
                  <a:pt x="393876" y="70"/>
                  <a:pt x="416206" y="70"/>
                  <a:pt x="416206" y="70"/>
                </a:cubicBezTo>
                <a:lnTo>
                  <a:pt x="416206" y="182950"/>
                </a:lnTo>
                <a:cubicBezTo>
                  <a:pt x="416206" y="182950"/>
                  <a:pt x="393876" y="182950"/>
                  <a:pt x="366330" y="182950"/>
                </a:cubicBezTo>
                <a:lnTo>
                  <a:pt x="50446" y="182950"/>
                </a:lnTo>
                <a:cubicBezTo>
                  <a:pt x="22900" y="182950"/>
                  <a:pt x="570" y="182950"/>
                  <a:pt x="570" y="182950"/>
                </a:cubicBezTo>
                <a:lnTo>
                  <a:pt x="570" y="70"/>
                </a:lnTo>
                <a:cubicBezTo>
                  <a:pt x="570" y="70"/>
                  <a:pt x="22900" y="70"/>
                  <a:pt x="50446" y="70"/>
                </a:cubicBezTo>
                <a:close/>
              </a:path>
            </a:pathLst>
          </a:custGeom>
          <a:solidFill>
            <a:srgbClr val="F7C900">
              <a:alpha val="15000"/>
            </a:srgbClr>
          </a:solidFill>
          <a:ln w="12469" cap="flat">
            <a:solidFill>
              <a:srgbClr val="F7C900"/>
            </a:solidFill>
            <a:custDash>
              <a:ds d="450000" sp="225000"/>
            </a:custDash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2" name="Полилиния: фигура 141">
            <a:extLst>
              <a:ext uri="{FF2B5EF4-FFF2-40B4-BE49-F238E27FC236}">
                <a16:creationId xmlns:a16="http://schemas.microsoft.com/office/drawing/2014/main" id="{AF87DD47-9C22-4F5C-BAC3-445D88B2A507}"/>
              </a:ext>
            </a:extLst>
          </p:cNvPr>
          <p:cNvSpPr/>
          <p:nvPr/>
        </p:nvSpPr>
        <p:spPr>
          <a:xfrm>
            <a:off x="9288087" y="3639588"/>
            <a:ext cx="155171" cy="155171"/>
          </a:xfrm>
          <a:custGeom>
            <a:avLst/>
            <a:gdLst>
              <a:gd name="connsiteX0" fmla="*/ 116948 w 116378"/>
              <a:gd name="connsiteY0" fmla="*/ 58259 h 116378"/>
              <a:gd name="connsiteX1" fmla="*/ 58759 w 116378"/>
              <a:gd name="connsiteY1" fmla="*/ 116448 h 116378"/>
              <a:gd name="connsiteX2" fmla="*/ 570 w 116378"/>
              <a:gd name="connsiteY2" fmla="*/ 58259 h 116378"/>
              <a:gd name="connsiteX3" fmla="*/ 58759 w 116378"/>
              <a:gd name="connsiteY3" fmla="*/ 70 h 116378"/>
              <a:gd name="connsiteX4" fmla="*/ 11694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948" y="58259"/>
                </a:moveTo>
                <a:cubicBezTo>
                  <a:pt x="116948" y="90396"/>
                  <a:pt x="90896" y="116448"/>
                  <a:pt x="58759" y="116448"/>
                </a:cubicBezTo>
                <a:cubicBezTo>
                  <a:pt x="26622" y="116448"/>
                  <a:pt x="570" y="90396"/>
                  <a:pt x="570" y="58259"/>
                </a:cubicBezTo>
                <a:cubicBezTo>
                  <a:pt x="570" y="26122"/>
                  <a:pt x="26622" y="70"/>
                  <a:pt x="58759" y="70"/>
                </a:cubicBezTo>
                <a:cubicBezTo>
                  <a:pt x="90896" y="70"/>
                  <a:pt x="116948" y="26122"/>
                  <a:pt x="116948" y="58259"/>
                </a:cubicBezTo>
                <a:close/>
              </a:path>
            </a:pathLst>
          </a:custGeom>
          <a:solidFill>
            <a:srgbClr val="F7C900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3" name="Полилиния: фигура 142">
            <a:extLst>
              <a:ext uri="{FF2B5EF4-FFF2-40B4-BE49-F238E27FC236}">
                <a16:creationId xmlns:a16="http://schemas.microsoft.com/office/drawing/2014/main" id="{5389F1DF-BE06-48A8-9949-B194724527EF}"/>
              </a:ext>
            </a:extLst>
          </p:cNvPr>
          <p:cNvSpPr/>
          <p:nvPr/>
        </p:nvSpPr>
        <p:spPr>
          <a:xfrm>
            <a:off x="9543011" y="3639588"/>
            <a:ext cx="155171" cy="155171"/>
          </a:xfrm>
          <a:custGeom>
            <a:avLst/>
            <a:gdLst>
              <a:gd name="connsiteX0" fmla="*/ 116948 w 116378"/>
              <a:gd name="connsiteY0" fmla="*/ 58259 h 116378"/>
              <a:gd name="connsiteX1" fmla="*/ 58759 w 116378"/>
              <a:gd name="connsiteY1" fmla="*/ 116448 h 116378"/>
              <a:gd name="connsiteX2" fmla="*/ 570 w 116378"/>
              <a:gd name="connsiteY2" fmla="*/ 58259 h 116378"/>
              <a:gd name="connsiteX3" fmla="*/ 58759 w 116378"/>
              <a:gd name="connsiteY3" fmla="*/ 70 h 116378"/>
              <a:gd name="connsiteX4" fmla="*/ 116948 w 116378"/>
              <a:gd name="connsiteY4" fmla="*/ 58259 h 1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" h="116378">
                <a:moveTo>
                  <a:pt x="116948" y="58259"/>
                </a:moveTo>
                <a:cubicBezTo>
                  <a:pt x="116948" y="90396"/>
                  <a:pt x="90896" y="116448"/>
                  <a:pt x="58759" y="116448"/>
                </a:cubicBezTo>
                <a:cubicBezTo>
                  <a:pt x="26622" y="116448"/>
                  <a:pt x="570" y="90396"/>
                  <a:pt x="570" y="58259"/>
                </a:cubicBezTo>
                <a:cubicBezTo>
                  <a:pt x="570" y="26122"/>
                  <a:pt x="26622" y="70"/>
                  <a:pt x="58759" y="70"/>
                </a:cubicBezTo>
                <a:cubicBezTo>
                  <a:pt x="90896" y="70"/>
                  <a:pt x="116948" y="26122"/>
                  <a:pt x="116948" y="58259"/>
                </a:cubicBezTo>
                <a:close/>
              </a:path>
            </a:pathLst>
          </a:custGeom>
          <a:solidFill>
            <a:srgbClr val="F7C900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07E0697-EA89-4A34-9F5A-9CDE2406C9B0}"/>
              </a:ext>
            </a:extLst>
          </p:cNvPr>
          <p:cNvSpPr txBox="1"/>
          <p:nvPr/>
        </p:nvSpPr>
        <p:spPr>
          <a:xfrm>
            <a:off x="9044282" y="3254352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Event D</a:t>
            </a:r>
          </a:p>
        </p:txBody>
      </p:sp>
      <p:sp>
        <p:nvSpPr>
          <p:cNvPr id="145" name="Полилиния: фигура 144">
            <a:extLst>
              <a:ext uri="{FF2B5EF4-FFF2-40B4-BE49-F238E27FC236}">
                <a16:creationId xmlns:a16="http://schemas.microsoft.com/office/drawing/2014/main" id="{0AD52F39-449F-415F-8265-BCEF12E3BE08}"/>
              </a:ext>
            </a:extLst>
          </p:cNvPr>
          <p:cNvSpPr/>
          <p:nvPr/>
        </p:nvSpPr>
        <p:spPr>
          <a:xfrm>
            <a:off x="7536871" y="3646139"/>
            <a:ext cx="133003" cy="133003"/>
          </a:xfrm>
          <a:custGeom>
            <a:avLst/>
            <a:gdLst>
              <a:gd name="connsiteX0" fmla="*/ 100323 w 99752"/>
              <a:gd name="connsiteY0" fmla="*/ 49946 h 99752"/>
              <a:gd name="connsiteX1" fmla="*/ 50446 w 99752"/>
              <a:gd name="connsiteY1" fmla="*/ 99823 h 99752"/>
              <a:gd name="connsiteX2" fmla="*/ 570 w 99752"/>
              <a:gd name="connsiteY2" fmla="*/ 49946 h 99752"/>
              <a:gd name="connsiteX3" fmla="*/ 50446 w 99752"/>
              <a:gd name="connsiteY3" fmla="*/ 70 h 99752"/>
              <a:gd name="connsiteX4" fmla="*/ 100323 w 99752"/>
              <a:gd name="connsiteY4" fmla="*/ 49946 h 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" h="99752">
                <a:moveTo>
                  <a:pt x="100323" y="49946"/>
                </a:moveTo>
                <a:cubicBezTo>
                  <a:pt x="100323" y="77492"/>
                  <a:pt x="77992" y="99823"/>
                  <a:pt x="50446" y="99823"/>
                </a:cubicBezTo>
                <a:cubicBezTo>
                  <a:pt x="22900" y="99823"/>
                  <a:pt x="570" y="77492"/>
                  <a:pt x="570" y="49946"/>
                </a:cubicBezTo>
                <a:cubicBezTo>
                  <a:pt x="570" y="22400"/>
                  <a:pt x="22900" y="70"/>
                  <a:pt x="50446" y="70"/>
                </a:cubicBezTo>
                <a:cubicBezTo>
                  <a:pt x="77992" y="70"/>
                  <a:pt x="100323" y="22400"/>
                  <a:pt x="100323" y="49946"/>
                </a:cubicBezTo>
                <a:close/>
              </a:path>
            </a:pathLst>
          </a:custGeom>
          <a:solidFill>
            <a:srgbClr val="8793A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6" name="Полилиния: фигура 145">
            <a:extLst>
              <a:ext uri="{FF2B5EF4-FFF2-40B4-BE49-F238E27FC236}">
                <a16:creationId xmlns:a16="http://schemas.microsoft.com/office/drawing/2014/main" id="{723E6B39-5322-416B-843A-603810A39C04}"/>
              </a:ext>
            </a:extLst>
          </p:cNvPr>
          <p:cNvSpPr/>
          <p:nvPr/>
        </p:nvSpPr>
        <p:spPr>
          <a:xfrm>
            <a:off x="11327176" y="3646139"/>
            <a:ext cx="133003" cy="133003"/>
          </a:xfrm>
          <a:custGeom>
            <a:avLst/>
            <a:gdLst>
              <a:gd name="connsiteX0" fmla="*/ 100323 w 99752"/>
              <a:gd name="connsiteY0" fmla="*/ 49946 h 99752"/>
              <a:gd name="connsiteX1" fmla="*/ 50446 w 99752"/>
              <a:gd name="connsiteY1" fmla="*/ 99823 h 99752"/>
              <a:gd name="connsiteX2" fmla="*/ 570 w 99752"/>
              <a:gd name="connsiteY2" fmla="*/ 49946 h 99752"/>
              <a:gd name="connsiteX3" fmla="*/ 50446 w 99752"/>
              <a:gd name="connsiteY3" fmla="*/ 70 h 99752"/>
              <a:gd name="connsiteX4" fmla="*/ 100323 w 99752"/>
              <a:gd name="connsiteY4" fmla="*/ 49946 h 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" h="99752">
                <a:moveTo>
                  <a:pt x="100323" y="49946"/>
                </a:moveTo>
                <a:cubicBezTo>
                  <a:pt x="100323" y="77492"/>
                  <a:pt x="77992" y="99823"/>
                  <a:pt x="50446" y="99823"/>
                </a:cubicBezTo>
                <a:cubicBezTo>
                  <a:pt x="22900" y="99823"/>
                  <a:pt x="570" y="77492"/>
                  <a:pt x="570" y="49946"/>
                </a:cubicBezTo>
                <a:cubicBezTo>
                  <a:pt x="570" y="22400"/>
                  <a:pt x="22900" y="70"/>
                  <a:pt x="50446" y="70"/>
                </a:cubicBezTo>
                <a:cubicBezTo>
                  <a:pt x="77992" y="70"/>
                  <a:pt x="100323" y="22400"/>
                  <a:pt x="100323" y="49946"/>
                </a:cubicBezTo>
                <a:close/>
              </a:path>
            </a:pathLst>
          </a:custGeom>
          <a:solidFill>
            <a:srgbClr val="8793AD"/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7" name="Полилиния: фигура 146">
            <a:extLst>
              <a:ext uri="{FF2B5EF4-FFF2-40B4-BE49-F238E27FC236}">
                <a16:creationId xmlns:a16="http://schemas.microsoft.com/office/drawing/2014/main" id="{5C538635-784C-4F94-BACB-99707A0000DB}"/>
              </a:ext>
            </a:extLst>
          </p:cNvPr>
          <p:cNvSpPr/>
          <p:nvPr/>
        </p:nvSpPr>
        <p:spPr>
          <a:xfrm flipV="1">
            <a:off x="7725294" y="3652059"/>
            <a:ext cx="1446415" cy="60959"/>
          </a:xfrm>
          <a:custGeom>
            <a:avLst/>
            <a:gdLst>
              <a:gd name="connsiteX0" fmla="*/ 570 w 1953490"/>
              <a:gd name="connsiteY0" fmla="*/ 70 h 8312"/>
              <a:gd name="connsiteX1" fmla="*/ 1954061 w 1953490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3490" h="8312">
                <a:moveTo>
                  <a:pt x="570" y="70"/>
                </a:moveTo>
                <a:lnTo>
                  <a:pt x="1954061" y="70"/>
                </a:lnTo>
              </a:path>
            </a:pathLst>
          </a:custGeom>
          <a:ln w="6650" cap="flat">
            <a:solidFill>
              <a:srgbClr val="BCBDCA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D05BDE2-89A2-4716-B085-C8D1106CF106}"/>
              </a:ext>
            </a:extLst>
          </p:cNvPr>
          <p:cNvSpPr txBox="1"/>
          <p:nvPr/>
        </p:nvSpPr>
        <p:spPr>
          <a:xfrm>
            <a:off x="8154244" y="3794102"/>
            <a:ext cx="2754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~ </a:t>
            </a:r>
            <a:r>
              <a:rPr lang="ru-RU" sz="1600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10 км – разные события</a:t>
            </a:r>
          </a:p>
        </p:txBody>
      </p:sp>
      <p:sp>
        <p:nvSpPr>
          <p:cNvPr id="152" name="Полилиния: фигура 151">
            <a:extLst>
              <a:ext uri="{FF2B5EF4-FFF2-40B4-BE49-F238E27FC236}">
                <a16:creationId xmlns:a16="http://schemas.microsoft.com/office/drawing/2014/main" id="{7E6D83A8-2DA2-4C64-845F-AB33279FE12E}"/>
              </a:ext>
            </a:extLst>
          </p:cNvPr>
          <p:cNvSpPr/>
          <p:nvPr/>
        </p:nvSpPr>
        <p:spPr>
          <a:xfrm>
            <a:off x="10130443" y="2475805"/>
            <a:ext cx="133003" cy="133003"/>
          </a:xfrm>
          <a:custGeom>
            <a:avLst/>
            <a:gdLst>
              <a:gd name="connsiteX0" fmla="*/ 100323 w 99752"/>
              <a:gd name="connsiteY0" fmla="*/ 49946 h 99752"/>
              <a:gd name="connsiteX1" fmla="*/ 50446 w 99752"/>
              <a:gd name="connsiteY1" fmla="*/ 99823 h 99752"/>
              <a:gd name="connsiteX2" fmla="*/ 570 w 99752"/>
              <a:gd name="connsiteY2" fmla="*/ 49946 h 99752"/>
              <a:gd name="connsiteX3" fmla="*/ 50446 w 99752"/>
              <a:gd name="connsiteY3" fmla="*/ 70 h 99752"/>
              <a:gd name="connsiteX4" fmla="*/ 100323 w 99752"/>
              <a:gd name="connsiteY4" fmla="*/ 49946 h 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" h="99752">
                <a:moveTo>
                  <a:pt x="100323" y="49946"/>
                </a:moveTo>
                <a:cubicBezTo>
                  <a:pt x="100323" y="77492"/>
                  <a:pt x="77992" y="99823"/>
                  <a:pt x="50446" y="99823"/>
                </a:cubicBezTo>
                <a:cubicBezTo>
                  <a:pt x="22900" y="99823"/>
                  <a:pt x="570" y="77492"/>
                  <a:pt x="570" y="49946"/>
                </a:cubicBezTo>
                <a:cubicBezTo>
                  <a:pt x="570" y="22400"/>
                  <a:pt x="22900" y="70"/>
                  <a:pt x="50446" y="70"/>
                </a:cubicBezTo>
                <a:cubicBezTo>
                  <a:pt x="77992" y="70"/>
                  <a:pt x="100323" y="22400"/>
                  <a:pt x="100323" y="49946"/>
                </a:cubicBezTo>
                <a:close/>
              </a:path>
            </a:pathLst>
          </a:custGeom>
          <a:solidFill>
            <a:srgbClr val="5A7A94">
              <a:alpha val="60000"/>
            </a:srgbClr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3" name="Полилиния: фигура 152">
            <a:extLst>
              <a:ext uri="{FF2B5EF4-FFF2-40B4-BE49-F238E27FC236}">
                <a16:creationId xmlns:a16="http://schemas.microsoft.com/office/drawing/2014/main" id="{E68FF5FE-C496-4661-A82B-70F4E1989ECF}"/>
              </a:ext>
            </a:extLst>
          </p:cNvPr>
          <p:cNvSpPr/>
          <p:nvPr/>
        </p:nvSpPr>
        <p:spPr>
          <a:xfrm>
            <a:off x="8357061" y="2863733"/>
            <a:ext cx="133003" cy="133003"/>
          </a:xfrm>
          <a:custGeom>
            <a:avLst/>
            <a:gdLst>
              <a:gd name="connsiteX0" fmla="*/ 100323 w 99752"/>
              <a:gd name="connsiteY0" fmla="*/ 49946 h 99752"/>
              <a:gd name="connsiteX1" fmla="*/ 50446 w 99752"/>
              <a:gd name="connsiteY1" fmla="*/ 99823 h 99752"/>
              <a:gd name="connsiteX2" fmla="*/ 570 w 99752"/>
              <a:gd name="connsiteY2" fmla="*/ 49946 h 99752"/>
              <a:gd name="connsiteX3" fmla="*/ 50446 w 99752"/>
              <a:gd name="connsiteY3" fmla="*/ 70 h 99752"/>
              <a:gd name="connsiteX4" fmla="*/ 100323 w 99752"/>
              <a:gd name="connsiteY4" fmla="*/ 49946 h 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" h="99752">
                <a:moveTo>
                  <a:pt x="100323" y="49946"/>
                </a:moveTo>
                <a:cubicBezTo>
                  <a:pt x="100323" y="77492"/>
                  <a:pt x="77992" y="99823"/>
                  <a:pt x="50446" y="99823"/>
                </a:cubicBezTo>
                <a:cubicBezTo>
                  <a:pt x="22900" y="99823"/>
                  <a:pt x="570" y="77492"/>
                  <a:pt x="570" y="49946"/>
                </a:cubicBezTo>
                <a:cubicBezTo>
                  <a:pt x="570" y="22400"/>
                  <a:pt x="22900" y="70"/>
                  <a:pt x="50446" y="70"/>
                </a:cubicBezTo>
                <a:cubicBezTo>
                  <a:pt x="77992" y="70"/>
                  <a:pt x="100323" y="22400"/>
                  <a:pt x="100323" y="49946"/>
                </a:cubicBezTo>
                <a:close/>
              </a:path>
            </a:pathLst>
          </a:custGeom>
          <a:solidFill>
            <a:srgbClr val="5A7A94">
              <a:alpha val="60000"/>
            </a:srgbClr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4" name="Полилиния: фигура 153">
            <a:extLst>
              <a:ext uri="{FF2B5EF4-FFF2-40B4-BE49-F238E27FC236}">
                <a16:creationId xmlns:a16="http://schemas.microsoft.com/office/drawing/2014/main" id="{74E8438A-F71F-40A3-AD1F-89F22CC9FEE0}"/>
              </a:ext>
            </a:extLst>
          </p:cNvPr>
          <p:cNvSpPr/>
          <p:nvPr/>
        </p:nvSpPr>
        <p:spPr>
          <a:xfrm>
            <a:off x="10906297" y="4470860"/>
            <a:ext cx="133003" cy="133003"/>
          </a:xfrm>
          <a:custGeom>
            <a:avLst/>
            <a:gdLst>
              <a:gd name="connsiteX0" fmla="*/ 100323 w 99752"/>
              <a:gd name="connsiteY0" fmla="*/ 49946 h 99752"/>
              <a:gd name="connsiteX1" fmla="*/ 50446 w 99752"/>
              <a:gd name="connsiteY1" fmla="*/ 99823 h 99752"/>
              <a:gd name="connsiteX2" fmla="*/ 570 w 99752"/>
              <a:gd name="connsiteY2" fmla="*/ 49946 h 99752"/>
              <a:gd name="connsiteX3" fmla="*/ 50446 w 99752"/>
              <a:gd name="connsiteY3" fmla="*/ 70 h 99752"/>
              <a:gd name="connsiteX4" fmla="*/ 100323 w 99752"/>
              <a:gd name="connsiteY4" fmla="*/ 49946 h 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52" h="99752">
                <a:moveTo>
                  <a:pt x="100323" y="49946"/>
                </a:moveTo>
                <a:cubicBezTo>
                  <a:pt x="100323" y="77492"/>
                  <a:pt x="77992" y="99823"/>
                  <a:pt x="50446" y="99823"/>
                </a:cubicBezTo>
                <a:cubicBezTo>
                  <a:pt x="22900" y="99823"/>
                  <a:pt x="570" y="77492"/>
                  <a:pt x="570" y="49946"/>
                </a:cubicBezTo>
                <a:cubicBezTo>
                  <a:pt x="570" y="22400"/>
                  <a:pt x="22900" y="70"/>
                  <a:pt x="50446" y="70"/>
                </a:cubicBezTo>
                <a:cubicBezTo>
                  <a:pt x="77992" y="70"/>
                  <a:pt x="100323" y="22400"/>
                  <a:pt x="100323" y="49946"/>
                </a:cubicBezTo>
                <a:close/>
              </a:path>
            </a:pathLst>
          </a:custGeom>
          <a:solidFill>
            <a:srgbClr val="5A7A94">
              <a:alpha val="60000"/>
            </a:srgbClr>
          </a:solidFill>
          <a:ln w="831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D56BAEB-DCD9-4AF2-8F29-93926C17EB2B}"/>
              </a:ext>
            </a:extLst>
          </p:cNvPr>
          <p:cNvSpPr txBox="1"/>
          <p:nvPr/>
        </p:nvSpPr>
        <p:spPr>
          <a:xfrm>
            <a:off x="10961717" y="4321232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i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solo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1487D2F-0D17-4790-A1C8-D43D7A82DCDC}"/>
              </a:ext>
            </a:extLst>
          </p:cNvPr>
          <p:cNvSpPr txBox="1"/>
          <p:nvPr/>
        </p:nvSpPr>
        <p:spPr>
          <a:xfrm>
            <a:off x="8412480" y="2714104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i="1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solo</a:t>
            </a:r>
            <a:endParaRPr lang="ru-RU" sz="1600" i="1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157" name="Полилиния: фигура 156">
            <a:extLst>
              <a:ext uri="{FF2B5EF4-FFF2-40B4-BE49-F238E27FC236}">
                <a16:creationId xmlns:a16="http://schemas.microsoft.com/office/drawing/2014/main" id="{5FC37546-7FFD-49B4-8D22-53E6934C7149}"/>
              </a:ext>
            </a:extLst>
          </p:cNvPr>
          <p:cNvSpPr/>
          <p:nvPr/>
        </p:nvSpPr>
        <p:spPr>
          <a:xfrm>
            <a:off x="7758546" y="5335901"/>
            <a:ext cx="554181" cy="11083"/>
          </a:xfrm>
          <a:custGeom>
            <a:avLst/>
            <a:gdLst>
              <a:gd name="connsiteX0" fmla="*/ 570 w 415636"/>
              <a:gd name="connsiteY0" fmla="*/ 70 h 8312"/>
              <a:gd name="connsiteX1" fmla="*/ 416206 w 415636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5636" h="8312">
                <a:moveTo>
                  <a:pt x="570" y="70"/>
                </a:moveTo>
                <a:lnTo>
                  <a:pt x="416206" y="70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8" name="Полилиния: фигура 157">
            <a:extLst>
              <a:ext uri="{FF2B5EF4-FFF2-40B4-BE49-F238E27FC236}">
                <a16:creationId xmlns:a16="http://schemas.microsoft.com/office/drawing/2014/main" id="{7796A752-1A68-4C3D-8BEC-71ADC62A2D5F}"/>
              </a:ext>
            </a:extLst>
          </p:cNvPr>
          <p:cNvSpPr/>
          <p:nvPr/>
        </p:nvSpPr>
        <p:spPr>
          <a:xfrm>
            <a:off x="7758545" y="5286318"/>
            <a:ext cx="11083" cy="88668"/>
          </a:xfrm>
          <a:custGeom>
            <a:avLst/>
            <a:gdLst>
              <a:gd name="connsiteX0" fmla="*/ 570 w 8312"/>
              <a:gd name="connsiteY0" fmla="*/ 70 h 66501"/>
              <a:gd name="connsiteX1" fmla="*/ 570 w 8312"/>
              <a:gd name="connsiteY1" fmla="*/ 66572 h 6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66501">
                <a:moveTo>
                  <a:pt x="570" y="70"/>
                </a:moveTo>
                <a:lnTo>
                  <a:pt x="570" y="66572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9" name="Полилиния: фигура 158">
            <a:extLst>
              <a:ext uri="{FF2B5EF4-FFF2-40B4-BE49-F238E27FC236}">
                <a16:creationId xmlns:a16="http://schemas.microsoft.com/office/drawing/2014/main" id="{9E4913D5-D6C7-48C2-9AA9-E56F1E8D7A5B}"/>
              </a:ext>
            </a:extLst>
          </p:cNvPr>
          <p:cNvSpPr/>
          <p:nvPr/>
        </p:nvSpPr>
        <p:spPr>
          <a:xfrm>
            <a:off x="8312727" y="5286318"/>
            <a:ext cx="11083" cy="88668"/>
          </a:xfrm>
          <a:custGeom>
            <a:avLst/>
            <a:gdLst>
              <a:gd name="connsiteX0" fmla="*/ 570 w 8312"/>
              <a:gd name="connsiteY0" fmla="*/ 70 h 66501"/>
              <a:gd name="connsiteX1" fmla="*/ 570 w 8312"/>
              <a:gd name="connsiteY1" fmla="*/ 66572 h 6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12" h="66501">
                <a:moveTo>
                  <a:pt x="570" y="70"/>
                </a:moveTo>
                <a:lnTo>
                  <a:pt x="570" y="66572"/>
                </a:lnTo>
              </a:path>
            </a:pathLst>
          </a:custGeom>
          <a:ln w="9975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4E4FF9-C6AC-4585-B877-29B4219BB7F5}"/>
              </a:ext>
            </a:extLst>
          </p:cNvPr>
          <p:cNvSpPr txBox="1"/>
          <p:nvPr/>
        </p:nvSpPr>
        <p:spPr>
          <a:xfrm>
            <a:off x="7695594" y="5261154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7 км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1A6A337-BB68-4D4E-AB28-69B387A5CE46}"/>
              </a:ext>
            </a:extLst>
          </p:cNvPr>
          <p:cNvSpPr txBox="1"/>
          <p:nvPr/>
        </p:nvSpPr>
        <p:spPr>
          <a:xfrm>
            <a:off x="6979068" y="4984626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b="1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0 д.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198F089-4BFA-4901-945C-6EFD396CA437}"/>
              </a:ext>
            </a:extLst>
          </p:cNvPr>
          <p:cNvSpPr txBox="1"/>
          <p:nvPr/>
        </p:nvSpPr>
        <p:spPr>
          <a:xfrm>
            <a:off x="7299640" y="3315946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i="1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solo</a:t>
            </a:r>
            <a:endParaRPr lang="ru-RU" sz="1600" i="1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08B38C1-9270-407D-A554-B47A2C912E93}"/>
              </a:ext>
            </a:extLst>
          </p:cNvPr>
          <p:cNvSpPr txBox="1"/>
          <p:nvPr/>
        </p:nvSpPr>
        <p:spPr>
          <a:xfrm>
            <a:off x="11087793" y="3304336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i="1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solo</a:t>
            </a:r>
            <a:endParaRPr lang="ru-RU" sz="1600" i="1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sp>
        <p:nvSpPr>
          <p:cNvPr id="171" name="Полилиния: фигура 170">
            <a:extLst>
              <a:ext uri="{FF2B5EF4-FFF2-40B4-BE49-F238E27FC236}">
                <a16:creationId xmlns:a16="http://schemas.microsoft.com/office/drawing/2014/main" id="{12275DB9-7D2D-487D-A677-73BE144FF390}"/>
              </a:ext>
            </a:extLst>
          </p:cNvPr>
          <p:cNvSpPr/>
          <p:nvPr/>
        </p:nvSpPr>
        <p:spPr>
          <a:xfrm flipV="1">
            <a:off x="9821722" y="3648258"/>
            <a:ext cx="1446415" cy="60959"/>
          </a:xfrm>
          <a:custGeom>
            <a:avLst/>
            <a:gdLst>
              <a:gd name="connsiteX0" fmla="*/ 570 w 1953490"/>
              <a:gd name="connsiteY0" fmla="*/ 70 h 8312"/>
              <a:gd name="connsiteX1" fmla="*/ 1954061 w 1953490"/>
              <a:gd name="connsiteY1" fmla="*/ 70 h 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3490" h="8312">
                <a:moveTo>
                  <a:pt x="570" y="70"/>
                </a:moveTo>
                <a:lnTo>
                  <a:pt x="1954061" y="70"/>
                </a:lnTo>
              </a:path>
            </a:pathLst>
          </a:custGeom>
          <a:ln w="6650" cap="flat">
            <a:solidFill>
              <a:srgbClr val="BCBDCA"/>
            </a:solidFill>
            <a:custDash>
              <a:ds d="225000" sp="225000"/>
            </a:custDash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A916A22-96AE-495F-85E1-2ADD1BDE2A5F}"/>
              </a:ext>
            </a:extLst>
          </p:cNvPr>
          <p:cNvSpPr txBox="1"/>
          <p:nvPr/>
        </p:nvSpPr>
        <p:spPr>
          <a:xfrm>
            <a:off x="10197404" y="2368208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600" i="1" dirty="0" err="1">
                <a:solidFill>
                  <a:srgbClr val="5A7A94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rPr>
              <a:t>solo</a:t>
            </a:r>
            <a:endParaRPr lang="ru-RU" sz="1600" i="1" dirty="0">
              <a:solidFill>
                <a:srgbClr val="5A7A94"/>
              </a:solidFill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792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>
            <a:extLst>
              <a:ext uri="{FF2B5EF4-FFF2-40B4-BE49-F238E27FC236}">
                <a16:creationId xmlns:a16="http://schemas.microsoft.com/office/drawing/2014/main" id="{63FC3506-D59D-4E7E-B647-7E9A6743A9F4}"/>
              </a:ext>
            </a:extLst>
          </p:cNvPr>
          <p:cNvSpPr/>
          <p:nvPr/>
        </p:nvSpPr>
        <p:spPr>
          <a:xfrm>
            <a:off x="1402080" y="304800"/>
            <a:ext cx="1011936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67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Шаг 6: Группировка событий (Event_ID)</a:t>
            </a:r>
            <a:endParaRPr lang="en-US" sz="3467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347C4C1-5349-424B-A1B4-41089416A975}"/>
              </a:ext>
            </a:extLst>
          </p:cNvPr>
          <p:cNvGrpSpPr/>
          <p:nvPr/>
        </p:nvGrpSpPr>
        <p:grpSpPr>
          <a:xfrm>
            <a:off x="1304013" y="1488277"/>
            <a:ext cx="2466185" cy="1876662"/>
            <a:chOff x="954778" y="1378393"/>
            <a:chExt cx="1849638" cy="1407497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9C9DA5C7-1575-41B8-BD48-9D0984D3B162}"/>
                </a:ext>
              </a:extLst>
            </p:cNvPr>
            <p:cNvSpPr/>
            <p:nvPr/>
          </p:nvSpPr>
          <p:spPr>
            <a:xfrm>
              <a:off x="954778" y="1378393"/>
              <a:ext cx="1838234" cy="1407497"/>
            </a:xfrm>
            <a:custGeom>
              <a:avLst/>
              <a:gdLst>
                <a:gd name="connsiteX0" fmla="*/ 1443038 w 1500187"/>
                <a:gd name="connsiteY0" fmla="*/ 0 h 785812"/>
                <a:gd name="connsiteX1" fmla="*/ 1500188 w 1500187"/>
                <a:gd name="connsiteY1" fmla="*/ 0 h 785812"/>
                <a:gd name="connsiteX2" fmla="*/ 1500188 w 1500187"/>
                <a:gd name="connsiteY2" fmla="*/ 785813 h 785812"/>
                <a:gd name="connsiteX3" fmla="*/ 1443038 w 1500187"/>
                <a:gd name="connsiteY3" fmla="*/ 785813 h 785812"/>
                <a:gd name="connsiteX4" fmla="*/ 57150 w 1500187"/>
                <a:gd name="connsiteY4" fmla="*/ 785813 h 785812"/>
                <a:gd name="connsiteX5" fmla="*/ 0 w 1500187"/>
                <a:gd name="connsiteY5" fmla="*/ 785813 h 785812"/>
                <a:gd name="connsiteX6" fmla="*/ 0 w 1500187"/>
                <a:gd name="connsiteY6" fmla="*/ 0 h 785812"/>
                <a:gd name="connsiteX7" fmla="*/ 57150 w 1500187"/>
                <a:gd name="connsiteY7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187" h="785812">
                  <a:moveTo>
                    <a:pt x="1443038" y="0"/>
                  </a:moveTo>
                  <a:cubicBezTo>
                    <a:pt x="1474601" y="0"/>
                    <a:pt x="1500188" y="0"/>
                    <a:pt x="1500188" y="0"/>
                  </a:cubicBezTo>
                  <a:lnTo>
                    <a:pt x="1500188" y="785813"/>
                  </a:lnTo>
                  <a:cubicBezTo>
                    <a:pt x="1500188" y="785813"/>
                    <a:pt x="1474601" y="785813"/>
                    <a:pt x="1443038" y="785813"/>
                  </a:cubicBezTo>
                  <a:lnTo>
                    <a:pt x="57150" y="785813"/>
                  </a:lnTo>
                  <a:cubicBezTo>
                    <a:pt x="25587" y="785813"/>
                    <a:pt x="0" y="785813"/>
                    <a:pt x="0" y="785813"/>
                  </a:cubicBezTo>
                  <a:lnTo>
                    <a:pt x="0" y="0"/>
                  </a:ln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7C900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3E9907-BE0A-426E-A85A-8B509888DE7A}"/>
                </a:ext>
              </a:extLst>
            </p:cNvPr>
            <p:cNvSpPr txBox="1"/>
            <p:nvPr/>
          </p:nvSpPr>
          <p:spPr>
            <a:xfrm>
              <a:off x="954778" y="1393907"/>
              <a:ext cx="15571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sym typeface="Cambria Math"/>
                  <a:rtl val="0"/>
                </a:rPr>
                <a:t>①</a:t>
              </a: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Входной фильтр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C6B9E7-C46E-4CDE-84C0-6EA056174F51}"/>
                </a:ext>
              </a:extLst>
            </p:cNvPr>
            <p:cNvSpPr txBox="1"/>
            <p:nvPr/>
          </p:nvSpPr>
          <p:spPr>
            <a:xfrm>
              <a:off x="954778" y="1643421"/>
              <a:ext cx="13659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Только записи с: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2B72F4-7A30-4ECA-9DCE-EC8A82E358D3}"/>
                </a:ext>
              </a:extLst>
            </p:cNvPr>
            <p:cNvSpPr txBox="1"/>
            <p:nvPr/>
          </p:nvSpPr>
          <p:spPr>
            <a:xfrm>
              <a:off x="954778" y="1856158"/>
              <a:ext cx="17290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sym typeface="Segoe UI Symbol"/>
                  <a:rtl val="0"/>
                </a:rPr>
                <a:t>✓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Вид ОПЯ распознан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FD261C-A44D-42ED-8B90-1793A0799ABE}"/>
                </a:ext>
              </a:extLst>
            </p:cNvPr>
            <p:cNvSpPr txBox="1"/>
            <p:nvPr/>
          </p:nvSpPr>
          <p:spPr>
            <a:xfrm>
              <a:off x="954778" y="2059183"/>
              <a:ext cx="14369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sym typeface="Segoe UI Symbol"/>
                  <a:rtl val="0"/>
                </a:rPr>
                <a:t>✓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Геометрия есть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B62D67-107F-45AA-ADB2-663A3F1DF0AF}"/>
                </a:ext>
              </a:extLst>
            </p:cNvPr>
            <p:cNvSpPr txBox="1"/>
            <p:nvPr/>
          </p:nvSpPr>
          <p:spPr>
            <a:xfrm>
              <a:off x="954778" y="2262335"/>
              <a:ext cx="184963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sym typeface="Segoe UI Symbol"/>
                  <a:rtl val="0"/>
                </a:rPr>
                <a:t>✓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Дата в формате </a:t>
              </a:r>
              <a:r>
                <a:rPr lang="ru-RU" sz="1600" dirty="0" err="1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datetime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endParaRPr>
            </a:p>
          </p:txBody>
        </p:sp>
      </p:grp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74717A2-4DD2-47DD-95C7-A43D5AFE777A}"/>
              </a:ext>
            </a:extLst>
          </p:cNvPr>
          <p:cNvSpPr/>
          <p:nvPr/>
        </p:nvSpPr>
        <p:spPr>
          <a:xfrm>
            <a:off x="3791044" y="2417747"/>
            <a:ext cx="381000" cy="9524"/>
          </a:xfrm>
          <a:custGeom>
            <a:avLst/>
            <a:gdLst>
              <a:gd name="connsiteX0" fmla="*/ 0 w 285750"/>
              <a:gd name="connsiteY0" fmla="*/ 0 h 7143"/>
              <a:gd name="connsiteX1" fmla="*/ 285750 w 285750"/>
              <a:gd name="connsiteY1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7143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4288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1FBE398C-D960-4D1A-ABB3-CCFB4680A077}"/>
              </a:ext>
            </a:extLst>
          </p:cNvPr>
          <p:cNvGrpSpPr/>
          <p:nvPr/>
        </p:nvGrpSpPr>
        <p:grpSpPr>
          <a:xfrm>
            <a:off x="4236366" y="1488276"/>
            <a:ext cx="2466183" cy="1876664"/>
            <a:chOff x="3154043" y="1378393"/>
            <a:chExt cx="1849637" cy="1407498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2151FA80-F4B7-43A4-A5B1-9E45302E93FD}"/>
                </a:ext>
              </a:extLst>
            </p:cNvPr>
            <p:cNvSpPr/>
            <p:nvPr/>
          </p:nvSpPr>
          <p:spPr>
            <a:xfrm>
              <a:off x="3154043" y="1378393"/>
              <a:ext cx="1849637" cy="1407498"/>
            </a:xfrm>
            <a:custGeom>
              <a:avLst/>
              <a:gdLst>
                <a:gd name="connsiteX0" fmla="*/ 1585913 w 1643062"/>
                <a:gd name="connsiteY0" fmla="*/ 0 h 785812"/>
                <a:gd name="connsiteX1" fmla="*/ 1643063 w 1643062"/>
                <a:gd name="connsiteY1" fmla="*/ 0 h 785812"/>
                <a:gd name="connsiteX2" fmla="*/ 1643063 w 1643062"/>
                <a:gd name="connsiteY2" fmla="*/ 785813 h 785812"/>
                <a:gd name="connsiteX3" fmla="*/ 1585913 w 1643062"/>
                <a:gd name="connsiteY3" fmla="*/ 785813 h 785812"/>
                <a:gd name="connsiteX4" fmla="*/ 57150 w 1643062"/>
                <a:gd name="connsiteY4" fmla="*/ 785813 h 785812"/>
                <a:gd name="connsiteX5" fmla="*/ 0 w 1643062"/>
                <a:gd name="connsiteY5" fmla="*/ 785813 h 785812"/>
                <a:gd name="connsiteX6" fmla="*/ 0 w 1643062"/>
                <a:gd name="connsiteY6" fmla="*/ 0 h 785812"/>
                <a:gd name="connsiteX7" fmla="*/ 57150 w 1643062"/>
                <a:gd name="connsiteY7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3062" h="785812">
                  <a:moveTo>
                    <a:pt x="1585913" y="0"/>
                  </a:moveTo>
                  <a:cubicBezTo>
                    <a:pt x="1617476" y="0"/>
                    <a:pt x="1643063" y="0"/>
                    <a:pt x="1643063" y="0"/>
                  </a:cubicBezTo>
                  <a:lnTo>
                    <a:pt x="1643063" y="785813"/>
                  </a:lnTo>
                  <a:cubicBezTo>
                    <a:pt x="1643063" y="785813"/>
                    <a:pt x="1617476" y="785813"/>
                    <a:pt x="1585913" y="785813"/>
                  </a:cubicBezTo>
                  <a:lnTo>
                    <a:pt x="57150" y="785813"/>
                  </a:lnTo>
                  <a:cubicBezTo>
                    <a:pt x="25587" y="785813"/>
                    <a:pt x="0" y="785813"/>
                    <a:pt x="0" y="785813"/>
                  </a:cubicBezTo>
                  <a:lnTo>
                    <a:pt x="0" y="0"/>
                  </a:ln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8793AD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1B83C5-F50D-479B-8FF6-A0CB91B6B58A}"/>
                </a:ext>
              </a:extLst>
            </p:cNvPr>
            <p:cNvSpPr txBox="1"/>
            <p:nvPr/>
          </p:nvSpPr>
          <p:spPr>
            <a:xfrm>
              <a:off x="3154043" y="1393907"/>
              <a:ext cx="183636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sym typeface="Cambria Math"/>
                  <a:rtl val="0"/>
                </a:rPr>
                <a:t>②</a:t>
              </a:r>
              <a:r>
                <a:rPr lang="ru-RU" sz="1600" b="1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Цикл по видам ОПЯ</a:t>
              </a:r>
            </a:p>
          </p:txBody>
        </p:sp>
      </p:grp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20F01D34-9F95-4C5A-AD14-A9B72890A763}"/>
              </a:ext>
            </a:extLst>
          </p:cNvPr>
          <p:cNvSpPr/>
          <p:nvPr/>
        </p:nvSpPr>
        <p:spPr>
          <a:xfrm>
            <a:off x="6749445" y="2417746"/>
            <a:ext cx="381000" cy="9524"/>
          </a:xfrm>
          <a:custGeom>
            <a:avLst/>
            <a:gdLst>
              <a:gd name="connsiteX0" fmla="*/ 0 w 285750"/>
              <a:gd name="connsiteY0" fmla="*/ 0 h 7143"/>
              <a:gd name="connsiteX1" fmla="*/ 285750 w 285750"/>
              <a:gd name="connsiteY1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7143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4288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99C949A-B8C6-4DD4-8A30-57D25A6C7B28}"/>
              </a:ext>
            </a:extLst>
          </p:cNvPr>
          <p:cNvGrpSpPr/>
          <p:nvPr/>
        </p:nvGrpSpPr>
        <p:grpSpPr>
          <a:xfrm>
            <a:off x="7188549" y="1488277"/>
            <a:ext cx="3585284" cy="1876662"/>
            <a:chOff x="5368180" y="1378393"/>
            <a:chExt cx="2688963" cy="1407497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04F2D2FC-283C-4AA9-A754-C7615E6DF6C9}"/>
                </a:ext>
              </a:extLst>
            </p:cNvPr>
            <p:cNvSpPr/>
            <p:nvPr/>
          </p:nvSpPr>
          <p:spPr>
            <a:xfrm>
              <a:off x="5368180" y="1378393"/>
              <a:ext cx="2688963" cy="1407497"/>
            </a:xfrm>
            <a:custGeom>
              <a:avLst/>
              <a:gdLst>
                <a:gd name="connsiteX0" fmla="*/ 1585913 w 1643062"/>
                <a:gd name="connsiteY0" fmla="*/ 0 h 785812"/>
                <a:gd name="connsiteX1" fmla="*/ 1643063 w 1643062"/>
                <a:gd name="connsiteY1" fmla="*/ 0 h 785812"/>
                <a:gd name="connsiteX2" fmla="*/ 1643063 w 1643062"/>
                <a:gd name="connsiteY2" fmla="*/ 785813 h 785812"/>
                <a:gd name="connsiteX3" fmla="*/ 1585913 w 1643062"/>
                <a:gd name="connsiteY3" fmla="*/ 785813 h 785812"/>
                <a:gd name="connsiteX4" fmla="*/ 57150 w 1643062"/>
                <a:gd name="connsiteY4" fmla="*/ 785813 h 785812"/>
                <a:gd name="connsiteX5" fmla="*/ 0 w 1643062"/>
                <a:gd name="connsiteY5" fmla="*/ 785813 h 785812"/>
                <a:gd name="connsiteX6" fmla="*/ 0 w 1643062"/>
                <a:gd name="connsiteY6" fmla="*/ 0 h 785812"/>
                <a:gd name="connsiteX7" fmla="*/ 57150 w 1643062"/>
                <a:gd name="connsiteY7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3062" h="785812">
                  <a:moveTo>
                    <a:pt x="1585913" y="0"/>
                  </a:moveTo>
                  <a:cubicBezTo>
                    <a:pt x="1617476" y="0"/>
                    <a:pt x="1643063" y="0"/>
                    <a:pt x="1643063" y="0"/>
                  </a:cubicBezTo>
                  <a:lnTo>
                    <a:pt x="1643063" y="785813"/>
                  </a:lnTo>
                  <a:cubicBezTo>
                    <a:pt x="1643063" y="785813"/>
                    <a:pt x="1617476" y="785813"/>
                    <a:pt x="1585913" y="785813"/>
                  </a:cubicBezTo>
                  <a:lnTo>
                    <a:pt x="57150" y="785813"/>
                  </a:lnTo>
                  <a:cubicBezTo>
                    <a:pt x="25587" y="785813"/>
                    <a:pt x="0" y="785813"/>
                    <a:pt x="0" y="785813"/>
                  </a:cubicBezTo>
                  <a:lnTo>
                    <a:pt x="0" y="0"/>
                  </a:ln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7DC6BD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9D3E2F-8852-4F4C-81B2-81D4BA566F3B}"/>
                </a:ext>
              </a:extLst>
            </p:cNvPr>
            <p:cNvSpPr txBox="1"/>
            <p:nvPr/>
          </p:nvSpPr>
          <p:spPr>
            <a:xfrm>
              <a:off x="5368180" y="1393907"/>
              <a:ext cx="22165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sym typeface="Cambria Math"/>
                  <a:rtl val="0"/>
                </a:rPr>
                <a:t>③</a:t>
              </a:r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Группировка по времени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972596-2A6A-4F1B-98FC-1461C8874A14}"/>
                </a:ext>
              </a:extLst>
            </p:cNvPr>
            <p:cNvSpPr txBox="1"/>
            <p:nvPr/>
          </p:nvSpPr>
          <p:spPr>
            <a:xfrm>
              <a:off x="5368180" y="1613599"/>
              <a:ext cx="196596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Для каждой записи (по порядку дат):</a:t>
              </a:r>
            </a:p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Найти все записи в окне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B14915-26C9-4191-BA73-C7682A0CED97}"/>
                </a:ext>
              </a:extLst>
            </p:cNvPr>
            <p:cNvSpPr txBox="1"/>
            <p:nvPr/>
          </p:nvSpPr>
          <p:spPr>
            <a:xfrm>
              <a:off x="5368180" y="2167437"/>
              <a:ext cx="240398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[</a:t>
              </a:r>
              <a:r>
                <a:rPr lang="ru-RU" sz="1600" dirty="0" err="1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start_date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, </a:t>
              </a:r>
              <a:r>
                <a:rPr lang="ru-RU" sz="1600" dirty="0" err="1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start_date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</a:t>
              </a:r>
              <a:endParaRPr lang="de-DE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endParaRPr>
            </a:p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+ N дней]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123AC4-77EA-4257-ADE5-426DE0C6B1CD}"/>
                </a:ext>
              </a:extLst>
            </p:cNvPr>
            <p:cNvSpPr txBox="1"/>
            <p:nvPr/>
          </p:nvSpPr>
          <p:spPr>
            <a:xfrm>
              <a:off x="5368180" y="2524217"/>
              <a:ext cx="2082669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467" i="1" dirty="0">
                  <a:solidFill>
                    <a:srgbClr val="D6D5D0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N = 0 / 3 / 15 (по типу ОПЯ)</a:t>
              </a:r>
            </a:p>
          </p:txBody>
        </p:sp>
      </p:grp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97FF74D4-7E84-4A14-B8EA-ADA5EC2318E4}"/>
              </a:ext>
            </a:extLst>
          </p:cNvPr>
          <p:cNvSpPr/>
          <p:nvPr/>
        </p:nvSpPr>
        <p:spPr>
          <a:xfrm>
            <a:off x="6771188" y="4921485"/>
            <a:ext cx="381000" cy="9524"/>
          </a:xfrm>
          <a:custGeom>
            <a:avLst/>
            <a:gdLst>
              <a:gd name="connsiteX0" fmla="*/ 0 w 285750"/>
              <a:gd name="connsiteY0" fmla="*/ 0 h 7143"/>
              <a:gd name="connsiteX1" fmla="*/ 285750 w 285750"/>
              <a:gd name="connsiteY1" fmla="*/ 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7143">
                <a:moveTo>
                  <a:pt x="0" y="0"/>
                </a:moveTo>
                <a:lnTo>
                  <a:pt x="285750" y="0"/>
                </a:lnTo>
              </a:path>
            </a:pathLst>
          </a:custGeom>
          <a:ln w="14288" cap="flat">
            <a:solidFill>
              <a:srgbClr val="F7C900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5CF425B4-8925-4783-AAF8-CB57C151E346}"/>
              </a:ext>
            </a:extLst>
          </p:cNvPr>
          <p:cNvGrpSpPr/>
          <p:nvPr/>
        </p:nvGrpSpPr>
        <p:grpSpPr>
          <a:xfrm>
            <a:off x="7188547" y="3942095"/>
            <a:ext cx="3587766" cy="1876663"/>
            <a:chOff x="6399581" y="3232547"/>
            <a:chExt cx="2546067" cy="1407497"/>
          </a:xfrm>
        </p:grpSpPr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B18CC9AF-BF64-41A4-8807-4A8D4914666C}"/>
                </a:ext>
              </a:extLst>
            </p:cNvPr>
            <p:cNvSpPr/>
            <p:nvPr/>
          </p:nvSpPr>
          <p:spPr>
            <a:xfrm>
              <a:off x="6399581" y="3232547"/>
              <a:ext cx="2546067" cy="1407497"/>
            </a:xfrm>
            <a:custGeom>
              <a:avLst/>
              <a:gdLst>
                <a:gd name="connsiteX0" fmla="*/ 1621631 w 1678781"/>
                <a:gd name="connsiteY0" fmla="*/ 0 h 785812"/>
                <a:gd name="connsiteX1" fmla="*/ 1678781 w 1678781"/>
                <a:gd name="connsiteY1" fmla="*/ 0 h 785812"/>
                <a:gd name="connsiteX2" fmla="*/ 1678781 w 1678781"/>
                <a:gd name="connsiteY2" fmla="*/ 785813 h 785812"/>
                <a:gd name="connsiteX3" fmla="*/ 1621631 w 1678781"/>
                <a:gd name="connsiteY3" fmla="*/ 785813 h 785812"/>
                <a:gd name="connsiteX4" fmla="*/ 57150 w 1678781"/>
                <a:gd name="connsiteY4" fmla="*/ 785813 h 785812"/>
                <a:gd name="connsiteX5" fmla="*/ 0 w 1678781"/>
                <a:gd name="connsiteY5" fmla="*/ 785813 h 785812"/>
                <a:gd name="connsiteX6" fmla="*/ 0 w 1678781"/>
                <a:gd name="connsiteY6" fmla="*/ 0 h 785812"/>
                <a:gd name="connsiteX7" fmla="*/ 57150 w 1678781"/>
                <a:gd name="connsiteY7" fmla="*/ 0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8781" h="785812">
                  <a:moveTo>
                    <a:pt x="1621631" y="0"/>
                  </a:moveTo>
                  <a:cubicBezTo>
                    <a:pt x="1653195" y="0"/>
                    <a:pt x="1678781" y="0"/>
                    <a:pt x="1678781" y="0"/>
                  </a:cubicBezTo>
                  <a:lnTo>
                    <a:pt x="1678781" y="785813"/>
                  </a:lnTo>
                  <a:cubicBezTo>
                    <a:pt x="1678781" y="785813"/>
                    <a:pt x="1653195" y="785813"/>
                    <a:pt x="1621631" y="785813"/>
                  </a:cubicBezTo>
                  <a:lnTo>
                    <a:pt x="57150" y="785813"/>
                  </a:lnTo>
                  <a:cubicBezTo>
                    <a:pt x="25587" y="785813"/>
                    <a:pt x="0" y="785813"/>
                    <a:pt x="0" y="785813"/>
                  </a:cubicBezTo>
                  <a:lnTo>
                    <a:pt x="0" y="0"/>
                  </a:ln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BCBDCA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D8363B-2D67-46C7-B6CB-33C0DD765555}"/>
                </a:ext>
              </a:extLst>
            </p:cNvPr>
            <p:cNvSpPr txBox="1"/>
            <p:nvPr/>
          </p:nvSpPr>
          <p:spPr>
            <a:xfrm>
              <a:off x="6399581" y="3263554"/>
              <a:ext cx="2428081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sym typeface="Cambria Math"/>
                  <a:rtl val="0"/>
                </a:rPr>
                <a:t>④</a:t>
              </a:r>
              <a:r>
                <a:rPr lang="ru-RU" sz="1600" b="1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Группировка по </a:t>
              </a:r>
              <a:r>
                <a:rPr lang="ru-RU" sz="1600" b="1" dirty="0" err="1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геопозиции</a:t>
              </a:r>
              <a:endParaRPr lang="ru-RU" sz="1600" b="1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79D23B0-F67A-4778-A925-3A56CFB2A581}"/>
                </a:ext>
              </a:extLst>
            </p:cNvPr>
            <p:cNvSpPr txBox="1"/>
            <p:nvPr/>
          </p:nvSpPr>
          <p:spPr>
            <a:xfrm>
              <a:off x="6399581" y="3474630"/>
              <a:ext cx="2230278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Для групп из шага 3: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ABD8B17-C88F-4182-BFD2-ECC0D45AEF43}"/>
                </a:ext>
              </a:extLst>
            </p:cNvPr>
            <p:cNvSpPr txBox="1"/>
            <p:nvPr/>
          </p:nvSpPr>
          <p:spPr>
            <a:xfrm>
              <a:off x="6399581" y="3681821"/>
              <a:ext cx="254259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Строятся буферы вокруг геометрий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E4390F9-C4B1-48E9-8F2C-5082F071EBF0}"/>
                </a:ext>
              </a:extLst>
            </p:cNvPr>
            <p:cNvSpPr txBox="1"/>
            <p:nvPr/>
          </p:nvSpPr>
          <p:spPr>
            <a:xfrm>
              <a:off x="6399581" y="4079493"/>
              <a:ext cx="200918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467" i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Радиус: 7–70 км (по типу ОПЯ)</a:t>
              </a: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F00A2599-3541-444A-8832-4B9F3CA89EA8}"/>
              </a:ext>
            </a:extLst>
          </p:cNvPr>
          <p:cNvGrpSpPr/>
          <p:nvPr/>
        </p:nvGrpSpPr>
        <p:grpSpPr>
          <a:xfrm>
            <a:off x="1581945" y="3942098"/>
            <a:ext cx="5144612" cy="1876663"/>
            <a:chOff x="898730" y="2956572"/>
            <a:chExt cx="4146187" cy="1407497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6FD80CB5-8827-485A-918C-471B23F2C4BC}"/>
                </a:ext>
              </a:extLst>
            </p:cNvPr>
            <p:cNvSpPr/>
            <p:nvPr/>
          </p:nvSpPr>
          <p:spPr>
            <a:xfrm>
              <a:off x="925908" y="2956572"/>
              <a:ext cx="4119009" cy="1407497"/>
            </a:xfrm>
            <a:custGeom>
              <a:avLst/>
              <a:gdLst>
                <a:gd name="connsiteX0" fmla="*/ 2514600 w 2571750"/>
                <a:gd name="connsiteY0" fmla="*/ 0 h 714375"/>
                <a:gd name="connsiteX1" fmla="*/ 2571750 w 2571750"/>
                <a:gd name="connsiteY1" fmla="*/ 0 h 714375"/>
                <a:gd name="connsiteX2" fmla="*/ 2571750 w 2571750"/>
                <a:gd name="connsiteY2" fmla="*/ 714375 h 714375"/>
                <a:gd name="connsiteX3" fmla="*/ 2514600 w 2571750"/>
                <a:gd name="connsiteY3" fmla="*/ 714375 h 714375"/>
                <a:gd name="connsiteX4" fmla="*/ 57150 w 2571750"/>
                <a:gd name="connsiteY4" fmla="*/ 714375 h 714375"/>
                <a:gd name="connsiteX5" fmla="*/ 0 w 2571750"/>
                <a:gd name="connsiteY5" fmla="*/ 714375 h 714375"/>
                <a:gd name="connsiteX6" fmla="*/ 0 w 2571750"/>
                <a:gd name="connsiteY6" fmla="*/ 0 h 714375"/>
                <a:gd name="connsiteX7" fmla="*/ 57150 w 2571750"/>
                <a:gd name="connsiteY7" fmla="*/ 0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0" h="714375">
                  <a:moveTo>
                    <a:pt x="2514600" y="0"/>
                  </a:moveTo>
                  <a:cubicBezTo>
                    <a:pt x="2546163" y="0"/>
                    <a:pt x="2571750" y="0"/>
                    <a:pt x="2571750" y="0"/>
                  </a:cubicBezTo>
                  <a:lnTo>
                    <a:pt x="2571750" y="714375"/>
                  </a:lnTo>
                  <a:cubicBezTo>
                    <a:pt x="2571750" y="714375"/>
                    <a:pt x="2546163" y="714375"/>
                    <a:pt x="2514600" y="714375"/>
                  </a:cubicBezTo>
                  <a:lnTo>
                    <a:pt x="57150" y="714375"/>
                  </a:lnTo>
                  <a:cubicBezTo>
                    <a:pt x="25587" y="714375"/>
                    <a:pt x="0" y="714375"/>
                    <a:pt x="0" y="714375"/>
                  </a:cubicBezTo>
                  <a:lnTo>
                    <a:pt x="0" y="0"/>
                  </a:lnTo>
                  <a:cubicBezTo>
                    <a:pt x="0" y="0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6697BC"/>
            </a:solidFill>
            <a:ln w="71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6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9C5ECF-17CB-4B25-BED7-96B9C834DB71}"/>
                </a:ext>
              </a:extLst>
            </p:cNvPr>
            <p:cNvSpPr txBox="1"/>
            <p:nvPr/>
          </p:nvSpPr>
          <p:spPr>
            <a:xfrm>
              <a:off x="898730" y="2985212"/>
              <a:ext cx="20130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sym typeface="Cambria Math"/>
                  <a:rtl val="0"/>
                </a:rPr>
                <a:t>⑤</a:t>
              </a:r>
              <a:r>
                <a:rPr lang="ru-RU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 Присвоение </a:t>
              </a:r>
              <a:r>
                <a:rPr lang="ru-RU" sz="16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Event_ID</a:t>
              </a:r>
              <a:endPara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498659-7CD2-41AA-A668-2A7BBEAD78D8}"/>
                </a:ext>
              </a:extLst>
            </p:cNvPr>
            <p:cNvSpPr txBox="1"/>
            <p:nvPr/>
          </p:nvSpPr>
          <p:spPr>
            <a:xfrm>
              <a:off x="922241" y="3229805"/>
              <a:ext cx="379200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Формат: 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Consolas"/>
                  <a:rtl val="0"/>
                </a:rPr>
                <a:t>краткое_ОПЯ_ГГГГ-ММ_ID</a:t>
              </a:r>
              <a:r>
                <a:rPr lang="de-DE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Consolas"/>
                  <a:rtl val="0"/>
                </a:rPr>
                <a:t> </a:t>
              </a:r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Consolas"/>
                  <a:rtl val="0"/>
                </a:rPr>
                <a:t>8символов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141ED17-302E-4866-B661-C76F5E814257}"/>
                </a:ext>
              </a:extLst>
            </p:cNvPr>
            <p:cNvSpPr txBox="1"/>
            <p:nvPr/>
          </p:nvSpPr>
          <p:spPr>
            <a:xfrm>
              <a:off x="1595448" y="3547415"/>
              <a:ext cx="27868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600" i="1" dirty="0">
                  <a:solidFill>
                    <a:srgbClr val="D6D5D0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Пример: </a:t>
              </a:r>
              <a:r>
                <a:rPr lang="ru-RU" sz="1600" i="1" dirty="0">
                  <a:solidFill>
                    <a:srgbClr val="D6D5D0"/>
                  </a:solidFill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Consolas"/>
                  <a:rtl val="0"/>
                </a:rPr>
                <a:t>наводн_2023-04_adcb1f20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DF7FDE-6A44-4575-A7A8-F05D431DF34E}"/>
                </a:ext>
              </a:extLst>
            </p:cNvPr>
            <p:cNvSpPr txBox="1"/>
            <p:nvPr/>
          </p:nvSpPr>
          <p:spPr>
            <a:xfrm>
              <a:off x="910165" y="3867438"/>
              <a:ext cx="411674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1600" dirty="0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Если запись ни с кем не объединилась → собственный </a:t>
              </a:r>
              <a:r>
                <a:rPr lang="ru-RU" sz="1600" dirty="0" err="1">
                  <a:latin typeface="Roboto" panose="02000000000000000000" pitchFamily="2" charset="0"/>
                  <a:ea typeface="Roboto" panose="02000000000000000000" pitchFamily="2" charset="0"/>
                  <a:cs typeface="Segoe UI"/>
                  <a:sym typeface="Segoe UI"/>
                  <a:rtl val="0"/>
                </a:rPr>
                <a:t>Event_ID</a:t>
              </a:r>
              <a:endPara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"/>
                <a:rtl val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E241CB8-7702-4B11-B0CE-4CE53540FCEF}"/>
              </a:ext>
            </a:extLst>
          </p:cNvPr>
          <p:cNvSpPr txBox="1"/>
          <p:nvPr/>
        </p:nvSpPr>
        <p:spPr>
          <a:xfrm>
            <a:off x="4192690" y="1901732"/>
            <a:ext cx="240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 Symbol"/>
                <a:rtl val="0"/>
              </a:rPr>
              <a:t>Ex.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Segoe UI"/>
                <a:sym typeface="Segoe UI Symbol"/>
                <a:rtl val="0"/>
              </a:rPr>
              <a:t>Наводнения группируются только с наводнениями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Segoe UI"/>
              <a:sym typeface="Segoe UI"/>
              <a:rtl val="0"/>
            </a:endParaRPr>
          </a:p>
        </p:txBody>
      </p:sp>
      <p:pic>
        <p:nvPicPr>
          <p:cNvPr id="116" name="Рисунок 115" descr="Часы со сплошной заливкой">
            <a:extLst>
              <a:ext uri="{FF2B5EF4-FFF2-40B4-BE49-F238E27FC236}">
                <a16:creationId xmlns:a16="http://schemas.microsoft.com/office/drawing/2014/main" id="{4B184FB4-E969-4532-8028-D8293507B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0981" y="2434994"/>
            <a:ext cx="929903" cy="929903"/>
          </a:xfrm>
          <a:prstGeom prst="rect">
            <a:avLst/>
          </a:prstGeom>
        </p:spPr>
      </p:pic>
      <p:pic>
        <p:nvPicPr>
          <p:cNvPr id="122" name="Рисунок 121" descr="Маркер со сплошной заливкой">
            <a:extLst>
              <a:ext uri="{FF2B5EF4-FFF2-40B4-BE49-F238E27FC236}">
                <a16:creationId xmlns:a16="http://schemas.microsoft.com/office/drawing/2014/main" id="{8076AD0A-C608-4378-81E9-017A8AB57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4925" y="4822562"/>
            <a:ext cx="1017868" cy="1017868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4682289F-316E-4880-92C6-195B62621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298" y="2584005"/>
            <a:ext cx="738996" cy="738996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58508454-343A-4A4D-8954-4FB2B8938E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2349" y="146350"/>
            <a:ext cx="1109732" cy="1109732"/>
          </a:xfrm>
          <a:prstGeom prst="rect">
            <a:avLst/>
          </a:prstGeom>
        </p:spPr>
      </p:pic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1BAF4953-A658-4AD8-9B73-D8B4475CCF29}"/>
              </a:ext>
            </a:extLst>
          </p:cNvPr>
          <p:cNvSpPr/>
          <p:nvPr/>
        </p:nvSpPr>
        <p:spPr>
          <a:xfrm>
            <a:off x="10797305" y="2427269"/>
            <a:ext cx="628880" cy="2486280"/>
          </a:xfrm>
          <a:prstGeom prst="rect">
            <a:avLst/>
          </a:prstGeom>
          <a:noFill/>
          <a:ln w="12700">
            <a:solidFill>
              <a:srgbClr val="F7C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37C47334-D0EC-436D-AB4C-DF2BE70E7A55}"/>
              </a:ext>
            </a:extLst>
          </p:cNvPr>
          <p:cNvSpPr/>
          <p:nvPr/>
        </p:nvSpPr>
        <p:spPr>
          <a:xfrm>
            <a:off x="10797306" y="2292342"/>
            <a:ext cx="60959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4388947C-4225-4610-BDBA-576929BEDF48}"/>
              </a:ext>
            </a:extLst>
          </p:cNvPr>
          <p:cNvGrpSpPr/>
          <p:nvPr/>
        </p:nvGrpSpPr>
        <p:grpSpPr>
          <a:xfrm>
            <a:off x="7405378" y="6197185"/>
            <a:ext cx="4491212" cy="599839"/>
            <a:chOff x="5603563" y="224247"/>
            <a:chExt cx="3368409" cy="449879"/>
          </a:xfrm>
        </p:grpSpPr>
        <p:sp>
          <p:nvSpPr>
            <p:cNvPr id="44" name="Text 4">
              <a:extLst>
                <a:ext uri="{FF2B5EF4-FFF2-40B4-BE49-F238E27FC236}">
                  <a16:creationId xmlns:a16="http://schemas.microsoft.com/office/drawing/2014/main" id="{C19B2570-1BF2-4968-B838-BD700CE856BF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Text 8">
              <a:extLst>
                <a:ext uri="{FF2B5EF4-FFF2-40B4-BE49-F238E27FC236}">
                  <a16:creationId xmlns:a16="http://schemas.microsoft.com/office/drawing/2014/main" id="{F464C804-19FC-4994-971C-32A69A4E4A08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 12">
              <a:extLst>
                <a:ext uri="{FF2B5EF4-FFF2-40B4-BE49-F238E27FC236}">
                  <a16:creationId xmlns:a16="http://schemas.microsoft.com/office/drawing/2014/main" id="{4BD108B4-41D9-480C-882C-D8E27AA12D99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Text 16">
              <a:extLst>
                <a:ext uri="{FF2B5EF4-FFF2-40B4-BE49-F238E27FC236}">
                  <a16:creationId xmlns:a16="http://schemas.microsoft.com/office/drawing/2014/main" id="{7CA2712D-911D-4797-9D01-141EA017DD74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Text 20">
              <a:extLst>
                <a:ext uri="{FF2B5EF4-FFF2-40B4-BE49-F238E27FC236}">
                  <a16:creationId xmlns:a16="http://schemas.microsoft.com/office/drawing/2014/main" id="{7890B33C-70AD-48C9-9EA5-07EE66FCE7B4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Text 24">
              <a:extLst>
                <a:ext uri="{FF2B5EF4-FFF2-40B4-BE49-F238E27FC236}">
                  <a16:creationId xmlns:a16="http://schemas.microsoft.com/office/drawing/2014/main" id="{B1E3486D-4C2F-44C5-9C8C-692A3F167E9E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Text 28">
              <a:extLst>
                <a:ext uri="{FF2B5EF4-FFF2-40B4-BE49-F238E27FC236}">
                  <a16:creationId xmlns:a16="http://schemas.microsoft.com/office/drawing/2014/main" id="{3EA50421-69B4-44FB-9F88-280131C79849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51" name="Рисунок 50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412F1DA-CBEB-49D3-8C03-2A9291843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52" name="Рисунок 51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8B410ECB-9740-4460-8318-3DADDBE6B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53" name="Рисунок 52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2859CA4F-ADD3-4439-9671-674AFD3FD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54" name="Рисунок 5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DCAD4A7B-AEB6-4FC4-B8D7-B53508502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55" name="Рисунок 5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0D8B60D-AA1A-4655-B583-916D4E6C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56" name="Рисунок 5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609B468B-54A3-4044-8119-88A02813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57" name="Рисунок 56" descr="Газета со сплошной заливкой">
              <a:extLst>
                <a:ext uri="{FF2B5EF4-FFF2-40B4-BE49-F238E27FC236}">
                  <a16:creationId xmlns:a16="http://schemas.microsoft.com/office/drawing/2014/main" id="{2A35E69D-FB9B-4EFF-BD08-579A111DC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58" name="Рисунок 57" descr="Робот со сплошной заливкой">
              <a:extLst>
                <a:ext uri="{FF2B5EF4-FFF2-40B4-BE49-F238E27FC236}">
                  <a16:creationId xmlns:a16="http://schemas.microsoft.com/office/drawing/2014/main" id="{65233E04-F594-45C6-8448-B0A9D4D4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59" name="Рисунок 58" descr="Маркер со сплошной заливкой">
              <a:extLst>
                <a:ext uri="{FF2B5EF4-FFF2-40B4-BE49-F238E27FC236}">
                  <a16:creationId xmlns:a16="http://schemas.microsoft.com/office/drawing/2014/main" id="{FB41AF26-7887-473B-9961-61B52416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60" name="Рисунок 59" descr="Одна шестеренка со сплошной заливкой">
              <a:extLst>
                <a:ext uri="{FF2B5EF4-FFF2-40B4-BE49-F238E27FC236}">
                  <a16:creationId xmlns:a16="http://schemas.microsoft.com/office/drawing/2014/main" id="{CD2FBA3B-6483-4A02-B520-4D31A2E0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61" name="Рисунок 60" descr="Флажок со сплошной заливкой">
              <a:extLst>
                <a:ext uri="{FF2B5EF4-FFF2-40B4-BE49-F238E27FC236}">
                  <a16:creationId xmlns:a16="http://schemas.microsoft.com/office/drawing/2014/main" id="{FE7E06B6-EF16-4B24-94B2-196F0E0A4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1730921F-8F9C-4549-A39B-A5D98AAF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46DEA567-D3F2-4A52-AB2C-32FE6324B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885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1">
            <a:extLst>
              <a:ext uri="{FF2B5EF4-FFF2-40B4-BE49-F238E27FC236}">
                <a16:creationId xmlns:a16="http://schemas.microsoft.com/office/drawing/2014/main" id="{E639EEDB-868B-4F41-8A3A-59D90177C68A}"/>
              </a:ext>
            </a:extLst>
          </p:cNvPr>
          <p:cNvSpPr/>
          <p:nvPr/>
        </p:nvSpPr>
        <p:spPr>
          <a:xfrm>
            <a:off x="1402080" y="304800"/>
            <a:ext cx="97536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467" b="1" dirty="0">
                <a:solidFill>
                  <a:srgbClr val="112D4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Шаг 7: Верификация</a:t>
            </a:r>
            <a:endParaRPr lang="en-US" sz="3467" dirty="0"/>
          </a:p>
        </p:txBody>
      </p:sp>
      <p:sp>
        <p:nvSpPr>
          <p:cNvPr id="29" name="Shape 2">
            <a:extLst>
              <a:ext uri="{FF2B5EF4-FFF2-40B4-BE49-F238E27FC236}">
                <a16:creationId xmlns:a16="http://schemas.microsoft.com/office/drawing/2014/main" id="{DA158EC8-6A85-49F9-B49D-54B36B512E02}"/>
              </a:ext>
            </a:extLst>
          </p:cNvPr>
          <p:cNvSpPr/>
          <p:nvPr/>
        </p:nvSpPr>
        <p:spPr>
          <a:xfrm>
            <a:off x="609600" y="1737360"/>
            <a:ext cx="524256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30" name="Shape 3">
            <a:extLst>
              <a:ext uri="{FF2B5EF4-FFF2-40B4-BE49-F238E27FC236}">
                <a16:creationId xmlns:a16="http://schemas.microsoft.com/office/drawing/2014/main" id="{48E1A58C-DA87-401F-BBE6-39DD3A5188CF}"/>
              </a:ext>
            </a:extLst>
          </p:cNvPr>
          <p:cNvSpPr/>
          <p:nvPr/>
        </p:nvSpPr>
        <p:spPr>
          <a:xfrm>
            <a:off x="609600" y="1737360"/>
            <a:ext cx="85344" cy="2926080"/>
          </a:xfrm>
          <a:prstGeom prst="rect">
            <a:avLst/>
          </a:prstGeom>
          <a:solidFill>
            <a:srgbClr val="BCBDCA"/>
          </a:solidFill>
          <a:ln/>
        </p:spPr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2F7CBE49-9ECD-42DD-A2CA-ADB98F3423AA}"/>
              </a:ext>
            </a:extLst>
          </p:cNvPr>
          <p:cNvSpPr/>
          <p:nvPr/>
        </p:nvSpPr>
        <p:spPr>
          <a:xfrm>
            <a:off x="1036320" y="1859280"/>
            <a:ext cx="46329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BCBDC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Пространственная верификация</a:t>
            </a:r>
            <a:endParaRPr lang="en-US" sz="1867" dirty="0">
              <a:solidFill>
                <a:srgbClr val="BCBDCA"/>
              </a:solidFill>
            </a:endParaRPr>
          </a:p>
        </p:txBody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87DA85DB-5F0F-4C84-95CF-5F01567B741C}"/>
              </a:ext>
            </a:extLst>
          </p:cNvPr>
          <p:cNvSpPr/>
          <p:nvPr/>
        </p:nvSpPr>
        <p:spPr>
          <a:xfrm>
            <a:off x="1036320" y="2407920"/>
            <a:ext cx="4511040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Геометрии БД ∩ геоданные по ареалам ОПЯ</a:t>
            </a:r>
            <a:endParaRPr lang="en-US" sz="1600" dirty="0"/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Пересечение = положительная верификация</a:t>
            </a:r>
            <a:endParaRPr lang="en-US" sz="1600" dirty="0"/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1600" dirty="0" err="1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Основная</a:t>
            </a: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причина отклонений: прогнозы регионального охвата</a:t>
            </a:r>
            <a:endParaRPr lang="en-US" sz="1600" dirty="0"/>
          </a:p>
        </p:txBody>
      </p:sp>
      <p:sp>
        <p:nvSpPr>
          <p:cNvPr id="33" name="Shape 6">
            <a:extLst>
              <a:ext uri="{FF2B5EF4-FFF2-40B4-BE49-F238E27FC236}">
                <a16:creationId xmlns:a16="http://schemas.microsoft.com/office/drawing/2014/main" id="{36885F19-76B3-4E3E-94D4-D99D7C2D85B6}"/>
              </a:ext>
            </a:extLst>
          </p:cNvPr>
          <p:cNvSpPr/>
          <p:nvPr/>
        </p:nvSpPr>
        <p:spPr>
          <a:xfrm>
            <a:off x="6339840" y="1737360"/>
            <a:ext cx="5242560" cy="29260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34" name="Shape 7">
            <a:extLst>
              <a:ext uri="{FF2B5EF4-FFF2-40B4-BE49-F238E27FC236}">
                <a16:creationId xmlns:a16="http://schemas.microsoft.com/office/drawing/2014/main" id="{4BDDA529-0D2E-49A0-AF77-F58046B586E0}"/>
              </a:ext>
            </a:extLst>
          </p:cNvPr>
          <p:cNvSpPr/>
          <p:nvPr/>
        </p:nvSpPr>
        <p:spPr>
          <a:xfrm>
            <a:off x="6339840" y="1737360"/>
            <a:ext cx="85344" cy="2926080"/>
          </a:xfrm>
          <a:prstGeom prst="rect">
            <a:avLst/>
          </a:prstGeom>
          <a:solidFill>
            <a:srgbClr val="BCBDCA"/>
          </a:solidFill>
          <a:ln/>
        </p:spPr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2204EB3A-ABC8-411A-837E-46478C143B10}"/>
              </a:ext>
            </a:extLst>
          </p:cNvPr>
          <p:cNvSpPr/>
          <p:nvPr/>
        </p:nvSpPr>
        <p:spPr>
          <a:xfrm>
            <a:off x="6766560" y="1859280"/>
            <a:ext cx="46329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BCBDC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Фактологическая верификация</a:t>
            </a:r>
            <a:endParaRPr lang="en-US" sz="1867" dirty="0">
              <a:solidFill>
                <a:srgbClr val="BCBDCA"/>
              </a:solidFill>
            </a:endParaRPr>
          </a:p>
        </p:txBody>
      </p:sp>
      <p:sp>
        <p:nvSpPr>
          <p:cNvPr id="36" name="Text 9">
            <a:extLst>
              <a:ext uri="{FF2B5EF4-FFF2-40B4-BE49-F238E27FC236}">
                <a16:creationId xmlns:a16="http://schemas.microsoft.com/office/drawing/2014/main" id="{1BF6FB13-35B6-48BB-9AA6-24E1354203D8}"/>
              </a:ext>
            </a:extLst>
          </p:cNvPr>
          <p:cNvSpPr/>
          <p:nvPr/>
        </p:nvSpPr>
        <p:spPr>
          <a:xfrm>
            <a:off x="6766560" y="2407920"/>
            <a:ext cx="4511040" cy="2072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Сверка с внешними БД: Росгидромет, Роснедра, АИС ГМВО, МЧС, </a:t>
            </a:r>
            <a:r>
              <a:rPr lang="en-US" sz="1600" dirty="0" err="1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Рослесхоз</a:t>
            </a:r>
            <a:endParaRPr lang="en-US" sz="1600" dirty="0"/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Частично автоматизирована</a:t>
            </a:r>
            <a:endParaRPr lang="en-US" sz="1600" dirty="0"/>
          </a:p>
          <a:p>
            <a:pPr marL="457189" indent="-457189">
              <a:spcAft>
                <a:spcPts val="667"/>
              </a:spcAft>
              <a:buSzPct val="100000"/>
              <a:buChar char="•"/>
            </a:pP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1 200+ </a:t>
            </a:r>
            <a:r>
              <a:rPr lang="en-US" sz="1600" dirty="0" err="1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записей</a:t>
            </a:r>
            <a:r>
              <a:rPr lang="en-US" sz="1600" dirty="0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600" dirty="0" err="1">
                <a:solidFill>
                  <a:srgbClr val="112D4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подтверждены</a:t>
            </a:r>
            <a:endParaRPr lang="en-US" sz="1600" dirty="0"/>
          </a:p>
        </p:txBody>
      </p:sp>
      <p:sp>
        <p:nvSpPr>
          <p:cNvPr id="46" name="Text 19">
            <a:extLst>
              <a:ext uri="{FF2B5EF4-FFF2-40B4-BE49-F238E27FC236}">
                <a16:creationId xmlns:a16="http://schemas.microsoft.com/office/drawing/2014/main" id="{80A50FD2-4498-4532-B7DB-FE922D6A2E37}"/>
              </a:ext>
            </a:extLst>
          </p:cNvPr>
          <p:cNvSpPr/>
          <p:nvPr/>
        </p:nvSpPr>
        <p:spPr>
          <a:xfrm>
            <a:off x="9509760" y="5791200"/>
            <a:ext cx="24384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</a:t>
            </a:r>
            <a:endParaRPr lang="en-US" sz="1867" dirty="0"/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3C71CD92-FEA7-47F9-8E82-D89825126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953" y="92200"/>
            <a:ext cx="944120" cy="944120"/>
          </a:xfrm>
          <a:prstGeom prst="rect">
            <a:avLst/>
          </a:prstGeom>
        </p:spPr>
      </p:pic>
      <p:sp>
        <p:nvSpPr>
          <p:cNvPr id="23" name="Text 2">
            <a:extLst>
              <a:ext uri="{FF2B5EF4-FFF2-40B4-BE49-F238E27FC236}">
                <a16:creationId xmlns:a16="http://schemas.microsoft.com/office/drawing/2014/main" id="{B18A2FCE-D08D-427F-91FE-E730454505A9}"/>
              </a:ext>
            </a:extLst>
          </p:cNvPr>
          <p:cNvSpPr/>
          <p:nvPr/>
        </p:nvSpPr>
        <p:spPr>
          <a:xfrm>
            <a:off x="731520" y="1097280"/>
            <a:ext cx="109728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733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Самый </a:t>
            </a:r>
            <a:r>
              <a:rPr lang="ru-RU" sz="1733" dirty="0" err="1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человекотрудозатратный</a:t>
            </a:r>
            <a:r>
              <a:rPr lang="ru-RU" sz="1733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шаг во всем алгоритме</a:t>
            </a:r>
            <a:endParaRPr lang="en-US" sz="1733" dirty="0">
              <a:solidFill>
                <a:srgbClr val="8793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56F9D46-8512-4814-9A11-BDA024A79577}"/>
              </a:ext>
            </a:extLst>
          </p:cNvPr>
          <p:cNvGrpSpPr/>
          <p:nvPr/>
        </p:nvGrpSpPr>
        <p:grpSpPr>
          <a:xfrm>
            <a:off x="7405378" y="6197185"/>
            <a:ext cx="4491212" cy="599839"/>
            <a:chOff x="5603563" y="224247"/>
            <a:chExt cx="3368409" cy="449879"/>
          </a:xfrm>
        </p:grpSpPr>
        <p:sp>
          <p:nvSpPr>
            <p:cNvPr id="15" name="Text 4">
              <a:extLst>
                <a:ext uri="{FF2B5EF4-FFF2-40B4-BE49-F238E27FC236}">
                  <a16:creationId xmlns:a16="http://schemas.microsoft.com/office/drawing/2014/main" id="{F6263656-C87F-4593-9161-7285BCE62B7A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FBE0E2DF-ACA5-4EBC-9F26-DA894480A7E4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Text 12">
              <a:extLst>
                <a:ext uri="{FF2B5EF4-FFF2-40B4-BE49-F238E27FC236}">
                  <a16:creationId xmlns:a16="http://schemas.microsoft.com/office/drawing/2014/main" id="{FDD2509C-0330-4B2C-869E-58A3762AD811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Text 16">
              <a:extLst>
                <a:ext uri="{FF2B5EF4-FFF2-40B4-BE49-F238E27FC236}">
                  <a16:creationId xmlns:a16="http://schemas.microsoft.com/office/drawing/2014/main" id="{FDEE437A-6F25-4668-9404-D74340CA90A8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Text 20">
              <a:extLst>
                <a:ext uri="{FF2B5EF4-FFF2-40B4-BE49-F238E27FC236}">
                  <a16:creationId xmlns:a16="http://schemas.microsoft.com/office/drawing/2014/main" id="{9A5277E6-1172-41C6-B224-2D2AC2FD62DF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0" name="Text 24">
              <a:extLst>
                <a:ext uri="{FF2B5EF4-FFF2-40B4-BE49-F238E27FC236}">
                  <a16:creationId xmlns:a16="http://schemas.microsoft.com/office/drawing/2014/main" id="{64537D9C-45BB-41FB-9799-74F91B1691FD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867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Text 28">
              <a:extLst>
                <a:ext uri="{FF2B5EF4-FFF2-40B4-BE49-F238E27FC236}">
                  <a16:creationId xmlns:a16="http://schemas.microsoft.com/office/drawing/2014/main" id="{33D9F320-914A-43EF-97CC-CCC8B2C25EDC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1867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867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4" name="Рисунок 23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E1EBFC1C-8A95-40C9-A5A3-DD682A467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25" name="Рисунок 2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1B98B915-058D-448A-AAF7-B2939DDEB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26" name="Рисунок 2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BF38E1CE-B516-4E1F-9BC0-5C6E5A60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27" name="Рисунок 26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0C9E0F5F-583E-4862-875C-5CF4910AA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37" name="Рисунок 36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01427F4D-D2E2-4D5A-82A3-8C87DE1B0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38" name="Рисунок 37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CBF2FD02-CECF-4347-A638-2FFEFB74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39" name="Рисунок 38" descr="Газета со сплошной заливкой">
              <a:extLst>
                <a:ext uri="{FF2B5EF4-FFF2-40B4-BE49-F238E27FC236}">
                  <a16:creationId xmlns:a16="http://schemas.microsoft.com/office/drawing/2014/main" id="{A08EBFE3-9C80-434A-9D2E-F546D08C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52973" y="329308"/>
              <a:ext cx="326833" cy="326833"/>
            </a:xfrm>
            <a:prstGeom prst="rect">
              <a:avLst/>
            </a:prstGeom>
          </p:spPr>
        </p:pic>
        <p:pic>
          <p:nvPicPr>
            <p:cNvPr id="40" name="Рисунок 39" descr="Робот со сплошной заливкой">
              <a:extLst>
                <a:ext uri="{FF2B5EF4-FFF2-40B4-BE49-F238E27FC236}">
                  <a16:creationId xmlns:a16="http://schemas.microsoft.com/office/drawing/2014/main" id="{95C5065F-FA5D-41B5-BB53-1E883E391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41" name="Рисунок 40" descr="Маркер со сплошной заливкой">
              <a:extLst>
                <a:ext uri="{FF2B5EF4-FFF2-40B4-BE49-F238E27FC236}">
                  <a16:creationId xmlns:a16="http://schemas.microsoft.com/office/drawing/2014/main" id="{31BAB9A7-AD16-49B4-B245-329CECC93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42" name="Рисунок 41" descr="Одна шестеренка со сплошной заливкой">
              <a:extLst>
                <a:ext uri="{FF2B5EF4-FFF2-40B4-BE49-F238E27FC236}">
                  <a16:creationId xmlns:a16="http://schemas.microsoft.com/office/drawing/2014/main" id="{5CAB32BE-4215-44B5-9DCE-8B3C16839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43" name="Рисунок 42" descr="Флажок со сплошной заливкой">
              <a:extLst>
                <a:ext uri="{FF2B5EF4-FFF2-40B4-BE49-F238E27FC236}">
                  <a16:creationId xmlns:a16="http://schemas.microsoft.com/office/drawing/2014/main" id="{F73ECB48-D90A-4E08-B53E-A67147F47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F01848-3CEA-4D3E-A70A-0E57856A2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90825" y="361476"/>
              <a:ext cx="262498" cy="26249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8AAFFAD-6D2B-49F2-B81D-72D61B71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95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dd4262042_0_1"/>
          <p:cNvSpPr txBox="1">
            <a:spLocks noGrp="1"/>
          </p:cNvSpPr>
          <p:nvPr>
            <p:ph type="title"/>
          </p:nvPr>
        </p:nvSpPr>
        <p:spPr>
          <a:xfrm>
            <a:off x="1957519" y="828800"/>
            <a:ext cx="9784879" cy="12191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База данных опасных природных явлений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</a:t>
            </a:r>
            <a:r>
              <a:rPr lang="en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—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БД ОПЯ 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pic>
        <p:nvPicPr>
          <p:cNvPr id="7" name="Рисунок 6" descr="База данных со сплошной заливкой">
            <a:extLst>
              <a:ext uri="{FF2B5EF4-FFF2-40B4-BE49-F238E27FC236}">
                <a16:creationId xmlns:a16="http://schemas.microsoft.com/office/drawing/2014/main" id="{0828009E-08D4-4221-81AC-F05B5B5A2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783" y="706404"/>
            <a:ext cx="1219200" cy="1219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C5186-4FA7-45E7-A003-EBB99FD85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867" y="2392310"/>
            <a:ext cx="3654053" cy="3616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0D318D-A500-4C35-9EBE-3B876DC87A21}"/>
              </a:ext>
            </a:extLst>
          </p:cNvPr>
          <p:cNvSpPr txBox="1"/>
          <p:nvPr/>
        </p:nvSpPr>
        <p:spPr>
          <a:xfrm>
            <a:off x="7244638" y="3505846"/>
            <a:ext cx="4687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1 новость = 1 запись в БД ОПЯ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711BC12-80A7-4CC7-8B66-F0583D04E210}"/>
              </a:ext>
            </a:extLst>
          </p:cNvPr>
          <p:cNvCxnSpPr>
            <a:cxnSpLocks/>
          </p:cNvCxnSpPr>
          <p:nvPr/>
        </p:nvCxnSpPr>
        <p:spPr>
          <a:xfrm>
            <a:off x="2462683" y="3711031"/>
            <a:ext cx="412879" cy="0"/>
          </a:xfrm>
          <a:prstGeom prst="straightConnector1">
            <a:avLst/>
          </a:prstGeom>
          <a:ln w="28575">
            <a:solidFill>
              <a:srgbClr val="BCBD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991C7AD-B27D-4C07-823E-5376E189F587}"/>
              </a:ext>
            </a:extLst>
          </p:cNvPr>
          <p:cNvCxnSpPr>
            <a:cxnSpLocks/>
          </p:cNvCxnSpPr>
          <p:nvPr/>
        </p:nvCxnSpPr>
        <p:spPr>
          <a:xfrm>
            <a:off x="6738228" y="3711031"/>
            <a:ext cx="402105" cy="0"/>
          </a:xfrm>
          <a:prstGeom prst="straightConnector1">
            <a:avLst/>
          </a:prstGeom>
          <a:ln w="28575">
            <a:solidFill>
              <a:srgbClr val="BCBDC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C23D44E-7679-4069-869F-A30861FFD46D}"/>
              </a:ext>
            </a:extLst>
          </p:cNvPr>
          <p:cNvSpPr txBox="1"/>
          <p:nvPr/>
        </p:nvSpPr>
        <p:spPr>
          <a:xfrm>
            <a:off x="483746" y="3022409"/>
            <a:ext cx="210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Откуда данные?</a:t>
            </a:r>
          </a:p>
          <a:p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</a:rPr>
              <a:t>СМИ, ВК, МЧС</a:t>
            </a:r>
          </a:p>
        </p:txBody>
      </p:sp>
    </p:spTree>
    <p:extLst>
      <p:ext uri="{BB962C8B-B14F-4D97-AF65-F5344CB8AC3E}">
        <p14:creationId xmlns:p14="http://schemas.microsoft.com/office/powerpoint/2010/main" val="103135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Google Shape;74;p3">
            <a:extLst>
              <a:ext uri="{FF2B5EF4-FFF2-40B4-BE49-F238E27FC236}">
                <a16:creationId xmlns:a16="http://schemas.microsoft.com/office/drawing/2014/main" id="{066CCB9D-94F2-4BE8-9CFE-7002DA5B57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713" y="180147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Давайте знакомиться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75;p3" title="WhatsApp Image 2025-11-09 at 12.12.03_9431697e.jpg">
            <a:extLst>
              <a:ext uri="{FF2B5EF4-FFF2-40B4-BE49-F238E27FC236}">
                <a16:creationId xmlns:a16="http://schemas.microsoft.com/office/drawing/2014/main" id="{8E7520A6-0211-43BB-A9E0-4C158AE72D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4748" t="43799" r="15300" b="11233"/>
          <a:stretch/>
        </p:blipFill>
        <p:spPr>
          <a:xfrm>
            <a:off x="892051" y="2531295"/>
            <a:ext cx="2356800" cy="235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Google Shape;76;p3">
            <a:extLst>
              <a:ext uri="{FF2B5EF4-FFF2-40B4-BE49-F238E27FC236}">
                <a16:creationId xmlns:a16="http://schemas.microsoft.com/office/drawing/2014/main" id="{97CB3702-46CC-4638-847C-701F8E6F5023}"/>
              </a:ext>
            </a:extLst>
          </p:cNvPr>
          <p:cNvSpPr txBox="1">
            <a:spLocks/>
          </p:cNvSpPr>
          <p:nvPr/>
        </p:nvSpPr>
        <p:spPr>
          <a:xfrm>
            <a:off x="3578698" y="2616373"/>
            <a:ext cx="4768800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rgbClr val="0E2D69"/>
                </a:solidFill>
                <a:latin typeface="Roboto"/>
                <a:ea typeface="Roboto"/>
                <a:cs typeface="Roboto"/>
                <a:sym typeface="Roboto"/>
              </a:rPr>
              <a:t>Рената Зигангирова</a:t>
            </a:r>
            <a:r>
              <a:rPr lang="ru-RU" dirty="0">
                <a:solidFill>
                  <a:srgbClr val="0E2D69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Аналитик центра геоданных НИУ ВШЭ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Нынешний хранитель </a:t>
            </a:r>
            <a:r>
              <a:rPr lang="ru-RU" dirty="0">
                <a:solidFill>
                  <a:srgbClr val="0E2D69"/>
                </a:solidFill>
                <a:latin typeface="Roboto"/>
                <a:ea typeface="Roboto"/>
                <a:cs typeface="Roboto"/>
                <a:sym typeface="Roboto"/>
              </a:rPr>
              <a:t>Базы геоданных Опасных природных явлений (БД ОПЯ)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dd4262042_0_1"/>
          <p:cNvSpPr txBox="1">
            <a:spLocks noGrp="1"/>
          </p:cNvSpPr>
          <p:nvPr>
            <p:ph type="title"/>
          </p:nvPr>
        </p:nvSpPr>
        <p:spPr>
          <a:xfrm>
            <a:off x="1957519" y="1225415"/>
            <a:ext cx="9784879" cy="12191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База данных опасных природных явлений</a:t>
            </a: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 </a:t>
            </a:r>
            <a:r>
              <a:rPr lang="en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— </a:t>
            </a:r>
            <a:r>
              <a:rPr lang="ru-RU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БД ОПЯ 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C090652E-7725-4CC7-9F00-2B053FA79505}"/>
              </a:ext>
            </a:extLst>
          </p:cNvPr>
          <p:cNvSpPr/>
          <p:nvPr/>
        </p:nvSpPr>
        <p:spPr>
          <a:xfrm>
            <a:off x="728196" y="2751208"/>
            <a:ext cx="2804160" cy="1219200"/>
          </a:xfrm>
          <a:prstGeom prst="rect">
            <a:avLst/>
          </a:prstGeom>
          <a:noFill/>
          <a:ln>
            <a:solidFill>
              <a:srgbClr val="BCBDCA"/>
            </a:solidFill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A5099D6E-DAE7-4588-B4BD-44F9CEEBD7A6}"/>
              </a:ext>
            </a:extLst>
          </p:cNvPr>
          <p:cNvSpPr/>
          <p:nvPr/>
        </p:nvSpPr>
        <p:spPr>
          <a:xfrm>
            <a:off x="733053" y="2850473"/>
            <a:ext cx="28041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50.4 тыс.</a:t>
            </a:r>
            <a:endParaRPr lang="en-US" sz="3200" dirty="0">
              <a:solidFill>
                <a:srgbClr val="BCBDC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C53B2A32-623F-40B3-98E1-9D38F8BD4FC5}"/>
              </a:ext>
            </a:extLst>
          </p:cNvPr>
          <p:cNvSpPr/>
          <p:nvPr/>
        </p:nvSpPr>
        <p:spPr>
          <a:xfrm>
            <a:off x="733053" y="3456656"/>
            <a:ext cx="28041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записей в БД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6BD15DA9-CE3A-4A6F-B740-2F6749C71730}"/>
              </a:ext>
            </a:extLst>
          </p:cNvPr>
          <p:cNvSpPr/>
          <p:nvPr/>
        </p:nvSpPr>
        <p:spPr>
          <a:xfrm>
            <a:off x="2724075" y="4301399"/>
            <a:ext cx="2804160" cy="1219200"/>
          </a:xfrm>
          <a:prstGeom prst="rect">
            <a:avLst/>
          </a:prstGeom>
          <a:noFill/>
          <a:ln>
            <a:solidFill>
              <a:srgbClr val="BCBDCA"/>
            </a:solidFill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362A0698-ECAA-47C7-9A36-C63ACF626FA8}"/>
              </a:ext>
            </a:extLst>
          </p:cNvPr>
          <p:cNvSpPr/>
          <p:nvPr/>
        </p:nvSpPr>
        <p:spPr>
          <a:xfrm>
            <a:off x="2724075" y="5045424"/>
            <a:ext cx="28041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уникальных событий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016D5C6D-032B-406F-8BE8-1348FF3B3089}"/>
              </a:ext>
            </a:extLst>
          </p:cNvPr>
          <p:cNvSpPr/>
          <p:nvPr/>
        </p:nvSpPr>
        <p:spPr>
          <a:xfrm>
            <a:off x="4636763" y="3456656"/>
            <a:ext cx="28041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уникальных ОПЯ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B421629B-722F-4581-BFC7-5EBB46B33819}"/>
              </a:ext>
            </a:extLst>
          </p:cNvPr>
          <p:cNvSpPr/>
          <p:nvPr/>
        </p:nvSpPr>
        <p:spPr>
          <a:xfrm>
            <a:off x="6576604" y="5045424"/>
            <a:ext cx="28041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Временной период 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Shape 9">
            <a:extLst>
              <a:ext uri="{FF2B5EF4-FFF2-40B4-BE49-F238E27FC236}">
                <a16:creationId xmlns:a16="http://schemas.microsoft.com/office/drawing/2014/main" id="{3A429A78-3FF0-40FA-A5E5-2C62D72CA6AE}"/>
              </a:ext>
            </a:extLst>
          </p:cNvPr>
          <p:cNvSpPr/>
          <p:nvPr/>
        </p:nvSpPr>
        <p:spPr>
          <a:xfrm>
            <a:off x="4631905" y="2751208"/>
            <a:ext cx="2804160" cy="1219200"/>
          </a:xfrm>
          <a:prstGeom prst="rect">
            <a:avLst/>
          </a:prstGeom>
          <a:noFill/>
          <a:ln>
            <a:solidFill>
              <a:srgbClr val="BCBDCA"/>
            </a:solidFill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F4DE6551-F2A5-420B-B594-599DFC2560D2}"/>
              </a:ext>
            </a:extLst>
          </p:cNvPr>
          <p:cNvSpPr/>
          <p:nvPr/>
        </p:nvSpPr>
        <p:spPr>
          <a:xfrm>
            <a:off x="6579468" y="4301399"/>
            <a:ext cx="2804160" cy="1219200"/>
          </a:xfrm>
          <a:prstGeom prst="rect">
            <a:avLst/>
          </a:prstGeom>
          <a:noFill/>
          <a:ln>
            <a:solidFill>
              <a:srgbClr val="BCBDCA"/>
            </a:solidFill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0" name="Shape 9">
            <a:extLst>
              <a:ext uri="{FF2B5EF4-FFF2-40B4-BE49-F238E27FC236}">
                <a16:creationId xmlns:a16="http://schemas.microsoft.com/office/drawing/2014/main" id="{A1F04721-4389-4436-A16B-F8EF9B483E53}"/>
              </a:ext>
            </a:extLst>
          </p:cNvPr>
          <p:cNvSpPr/>
          <p:nvPr/>
        </p:nvSpPr>
        <p:spPr>
          <a:xfrm>
            <a:off x="8628401" y="2751208"/>
            <a:ext cx="2804160" cy="1219200"/>
          </a:xfrm>
          <a:prstGeom prst="rect">
            <a:avLst/>
          </a:prstGeom>
          <a:noFill/>
          <a:ln>
            <a:solidFill>
              <a:srgbClr val="BCBDCA"/>
            </a:solidFill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4FA1FF2C-00C2-4C64-884A-2BE03CECBA52}"/>
              </a:ext>
            </a:extLst>
          </p:cNvPr>
          <p:cNvSpPr/>
          <p:nvPr/>
        </p:nvSpPr>
        <p:spPr>
          <a:xfrm>
            <a:off x="8625537" y="3456656"/>
            <a:ext cx="28041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муниципалитет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 10">
            <a:extLst>
              <a:ext uri="{FF2B5EF4-FFF2-40B4-BE49-F238E27FC236}">
                <a16:creationId xmlns:a16="http://schemas.microsoft.com/office/drawing/2014/main" id="{F507A9E8-0642-473E-BF6F-4ED32E1EA7E9}"/>
              </a:ext>
            </a:extLst>
          </p:cNvPr>
          <p:cNvSpPr/>
          <p:nvPr/>
        </p:nvSpPr>
        <p:spPr>
          <a:xfrm>
            <a:off x="2724075" y="4475161"/>
            <a:ext cx="28041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22.1 тыс.</a:t>
            </a:r>
            <a:endParaRPr lang="en-US" sz="3200" dirty="0">
              <a:solidFill>
                <a:srgbClr val="BCBDC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 10">
            <a:extLst>
              <a:ext uri="{FF2B5EF4-FFF2-40B4-BE49-F238E27FC236}">
                <a16:creationId xmlns:a16="http://schemas.microsoft.com/office/drawing/2014/main" id="{887B16EE-261C-4612-9FD5-BAAAEBF7FDA2}"/>
              </a:ext>
            </a:extLst>
          </p:cNvPr>
          <p:cNvSpPr/>
          <p:nvPr/>
        </p:nvSpPr>
        <p:spPr>
          <a:xfrm>
            <a:off x="6573740" y="4475161"/>
            <a:ext cx="28041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2018-2024</a:t>
            </a:r>
            <a:endParaRPr lang="en-US" sz="3200" dirty="0">
              <a:solidFill>
                <a:srgbClr val="BCBDC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C8863F05-FD43-484E-9936-34A0D2F0099D}"/>
              </a:ext>
            </a:extLst>
          </p:cNvPr>
          <p:cNvSpPr/>
          <p:nvPr/>
        </p:nvSpPr>
        <p:spPr>
          <a:xfrm>
            <a:off x="4641620" y="2850473"/>
            <a:ext cx="28041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19</a:t>
            </a:r>
            <a:endParaRPr lang="en-US" sz="3200" dirty="0">
              <a:solidFill>
                <a:srgbClr val="BCBDC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 10">
            <a:extLst>
              <a:ext uri="{FF2B5EF4-FFF2-40B4-BE49-F238E27FC236}">
                <a16:creationId xmlns:a16="http://schemas.microsoft.com/office/drawing/2014/main" id="{E4CCF204-19D3-4CE9-88A4-A356C708A806}"/>
              </a:ext>
            </a:extLst>
          </p:cNvPr>
          <p:cNvSpPr/>
          <p:nvPr/>
        </p:nvSpPr>
        <p:spPr>
          <a:xfrm>
            <a:off x="8615823" y="2850473"/>
            <a:ext cx="280416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1 941</a:t>
            </a:r>
            <a:endParaRPr lang="en-US" sz="3200" dirty="0">
              <a:solidFill>
                <a:srgbClr val="BCBDC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Рисунок 6" descr="База данных со сплошной заливкой">
            <a:extLst>
              <a:ext uri="{FF2B5EF4-FFF2-40B4-BE49-F238E27FC236}">
                <a16:creationId xmlns:a16="http://schemas.microsoft.com/office/drawing/2014/main" id="{0828009E-08D4-4221-81AC-F05B5B5A2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00" y="1225415"/>
            <a:ext cx="1219200" cy="1219200"/>
          </a:xfrm>
          <a:prstGeom prst="rect">
            <a:avLst/>
          </a:prstGeom>
        </p:spPr>
      </p:pic>
      <p:sp>
        <p:nvSpPr>
          <p:cNvPr id="26" name="Text 11">
            <a:extLst>
              <a:ext uri="{FF2B5EF4-FFF2-40B4-BE49-F238E27FC236}">
                <a16:creationId xmlns:a16="http://schemas.microsoft.com/office/drawing/2014/main" id="{064E54BD-C6DD-4B90-B630-9D32824C8ED5}"/>
              </a:ext>
            </a:extLst>
          </p:cNvPr>
          <p:cNvSpPr/>
          <p:nvPr/>
        </p:nvSpPr>
        <p:spPr>
          <a:xfrm>
            <a:off x="6655871" y="5781672"/>
            <a:ext cx="280416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44C5FFFA-B680-4EB5-8D15-A90014D17D14}"/>
              </a:ext>
            </a:extLst>
          </p:cNvPr>
          <p:cNvSpPr/>
          <p:nvPr/>
        </p:nvSpPr>
        <p:spPr>
          <a:xfrm>
            <a:off x="9377900" y="4588824"/>
            <a:ext cx="2804160" cy="6204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000" dirty="0">
                <a:solidFill>
                  <a:srgbClr val="E61F3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Обновляется сейчас</a:t>
            </a:r>
            <a:endParaRPr lang="en-US" sz="2000" dirty="0">
              <a:solidFill>
                <a:srgbClr val="E61F3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6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81;g3cdd4262042_0_1">
            <a:extLst>
              <a:ext uri="{FF2B5EF4-FFF2-40B4-BE49-F238E27FC236}">
                <a16:creationId xmlns:a16="http://schemas.microsoft.com/office/drawing/2014/main" id="{E98984A2-DA14-4CAC-80CA-4B94FE7064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5882" y="85908"/>
            <a:ext cx="10820773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Структура пользовательской версии БД ОПЯ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58" name="Shape 2">
            <a:extLst>
              <a:ext uri="{FF2B5EF4-FFF2-40B4-BE49-F238E27FC236}">
                <a16:creationId xmlns:a16="http://schemas.microsoft.com/office/drawing/2014/main" id="{F4ECDA9C-A5DC-4FA3-A193-735EC43EEA79}"/>
              </a:ext>
            </a:extLst>
          </p:cNvPr>
          <p:cNvSpPr/>
          <p:nvPr/>
        </p:nvSpPr>
        <p:spPr>
          <a:xfrm>
            <a:off x="365760" y="950976"/>
            <a:ext cx="5425440" cy="1645920"/>
          </a:xfrm>
          <a:prstGeom prst="rect">
            <a:avLst/>
          </a:prstGeom>
          <a:solidFill>
            <a:schemeClr val="bg1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59" name="Shape 3">
            <a:extLst>
              <a:ext uri="{FF2B5EF4-FFF2-40B4-BE49-F238E27FC236}">
                <a16:creationId xmlns:a16="http://schemas.microsoft.com/office/drawing/2014/main" id="{7E2B6EEE-8560-4777-8009-A876BC864586}"/>
              </a:ext>
            </a:extLst>
          </p:cNvPr>
          <p:cNvSpPr/>
          <p:nvPr/>
        </p:nvSpPr>
        <p:spPr>
          <a:xfrm>
            <a:off x="365760" y="950976"/>
            <a:ext cx="73152" cy="1645920"/>
          </a:xfrm>
          <a:prstGeom prst="rect">
            <a:avLst/>
          </a:prstGeom>
          <a:solidFill>
            <a:srgbClr val="6697BC"/>
          </a:solidFill>
          <a:ln/>
        </p:spPr>
      </p:sp>
      <p:sp>
        <p:nvSpPr>
          <p:cNvPr id="60" name="Text 4">
            <a:extLst>
              <a:ext uri="{FF2B5EF4-FFF2-40B4-BE49-F238E27FC236}">
                <a16:creationId xmlns:a16="http://schemas.microsoft.com/office/drawing/2014/main" id="{CF9202DF-9031-40E2-9302-F376789B7C99}"/>
              </a:ext>
            </a:extLst>
          </p:cNvPr>
          <p:cNvSpPr/>
          <p:nvPr/>
        </p:nvSpPr>
        <p:spPr>
          <a:xfrm>
            <a:off x="585216" y="950976"/>
            <a:ext cx="50596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6697BC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Источник</a:t>
            </a:r>
            <a:endParaRPr lang="en-US" sz="2400" dirty="0">
              <a:solidFill>
                <a:srgbClr val="6697B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Text 5">
            <a:extLst>
              <a:ext uri="{FF2B5EF4-FFF2-40B4-BE49-F238E27FC236}">
                <a16:creationId xmlns:a16="http://schemas.microsoft.com/office/drawing/2014/main" id="{A8F270DB-7D18-4E32-B30A-5DC10E0A958C}"/>
              </a:ext>
            </a:extLst>
          </p:cNvPr>
          <p:cNvSpPr/>
          <p:nvPr/>
        </p:nvSpPr>
        <p:spPr>
          <a:xfrm>
            <a:off x="573024" y="1351073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Заголовок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" name="Text 7">
            <a:extLst>
              <a:ext uri="{FF2B5EF4-FFF2-40B4-BE49-F238E27FC236}">
                <a16:creationId xmlns:a16="http://schemas.microsoft.com/office/drawing/2014/main" id="{D4594D6C-F4FF-4B2E-9DCE-25289943A1EF}"/>
              </a:ext>
            </a:extLst>
          </p:cNvPr>
          <p:cNvSpPr/>
          <p:nvPr/>
        </p:nvSpPr>
        <p:spPr>
          <a:xfrm>
            <a:off x="573025" y="1716833"/>
            <a:ext cx="4629975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Дата публикации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5" name="Text 9">
            <a:extLst>
              <a:ext uri="{FF2B5EF4-FFF2-40B4-BE49-F238E27FC236}">
                <a16:creationId xmlns:a16="http://schemas.microsoft.com/office/drawing/2014/main" id="{D760E1A3-6C55-4472-AF64-75364C32BAFB}"/>
              </a:ext>
            </a:extLst>
          </p:cNvPr>
          <p:cNvSpPr/>
          <p:nvPr/>
        </p:nvSpPr>
        <p:spPr>
          <a:xfrm>
            <a:off x="573024" y="2097024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Ссылка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Shape 11">
            <a:extLst>
              <a:ext uri="{FF2B5EF4-FFF2-40B4-BE49-F238E27FC236}">
                <a16:creationId xmlns:a16="http://schemas.microsoft.com/office/drawing/2014/main" id="{6241899D-2850-4E9E-8B09-6FB2F7B6A333}"/>
              </a:ext>
            </a:extLst>
          </p:cNvPr>
          <p:cNvSpPr/>
          <p:nvPr/>
        </p:nvSpPr>
        <p:spPr>
          <a:xfrm>
            <a:off x="5974080" y="950976"/>
            <a:ext cx="5425440" cy="1645920"/>
          </a:xfrm>
          <a:prstGeom prst="rect">
            <a:avLst/>
          </a:prstGeom>
          <a:solidFill>
            <a:schemeClr val="bg1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68" name="Shape 12">
            <a:extLst>
              <a:ext uri="{FF2B5EF4-FFF2-40B4-BE49-F238E27FC236}">
                <a16:creationId xmlns:a16="http://schemas.microsoft.com/office/drawing/2014/main" id="{56B37AB3-BE47-4691-977A-556210C0840C}"/>
              </a:ext>
            </a:extLst>
          </p:cNvPr>
          <p:cNvSpPr/>
          <p:nvPr/>
        </p:nvSpPr>
        <p:spPr>
          <a:xfrm>
            <a:off x="5974080" y="950976"/>
            <a:ext cx="73152" cy="1645920"/>
          </a:xfrm>
          <a:prstGeom prst="rect">
            <a:avLst/>
          </a:prstGeom>
          <a:solidFill>
            <a:srgbClr val="D6D5D0"/>
          </a:solidFill>
          <a:ln/>
        </p:spPr>
      </p:sp>
      <p:sp>
        <p:nvSpPr>
          <p:cNvPr id="69" name="Text 13">
            <a:extLst>
              <a:ext uri="{FF2B5EF4-FFF2-40B4-BE49-F238E27FC236}">
                <a16:creationId xmlns:a16="http://schemas.microsoft.com/office/drawing/2014/main" id="{43287B2C-5590-44F6-9EA5-209E97B6F2C9}"/>
              </a:ext>
            </a:extLst>
          </p:cNvPr>
          <p:cNvSpPr/>
          <p:nvPr/>
        </p:nvSpPr>
        <p:spPr>
          <a:xfrm>
            <a:off x="6193536" y="950976"/>
            <a:ext cx="50596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Что произошло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Text 14">
            <a:extLst>
              <a:ext uri="{FF2B5EF4-FFF2-40B4-BE49-F238E27FC236}">
                <a16:creationId xmlns:a16="http://schemas.microsoft.com/office/drawing/2014/main" id="{1A500028-A1E1-4322-B57F-E913714BED7F}"/>
              </a:ext>
            </a:extLst>
          </p:cNvPr>
          <p:cNvSpPr/>
          <p:nvPr/>
        </p:nvSpPr>
        <p:spPr>
          <a:xfrm>
            <a:off x="6193536" y="1351073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Тип новости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Text 16">
            <a:extLst>
              <a:ext uri="{FF2B5EF4-FFF2-40B4-BE49-F238E27FC236}">
                <a16:creationId xmlns:a16="http://schemas.microsoft.com/office/drawing/2014/main" id="{9AD9675D-4A4D-470B-AAD1-89C8ACFE4CE7}"/>
              </a:ext>
            </a:extLst>
          </p:cNvPr>
          <p:cNvSpPr/>
          <p:nvPr/>
        </p:nvSpPr>
        <p:spPr>
          <a:xfrm>
            <a:off x="6193536" y="1716833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Виды ОПЯ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" name="Text 18">
            <a:extLst>
              <a:ext uri="{FF2B5EF4-FFF2-40B4-BE49-F238E27FC236}">
                <a16:creationId xmlns:a16="http://schemas.microsoft.com/office/drawing/2014/main" id="{24941535-9A9F-4B5B-B577-C48629FF03AA}"/>
              </a:ext>
            </a:extLst>
          </p:cNvPr>
          <p:cNvSpPr/>
          <p:nvPr/>
        </p:nvSpPr>
        <p:spPr>
          <a:xfrm>
            <a:off x="6193536" y="2097024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Описание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6" name="Shape 20">
            <a:extLst>
              <a:ext uri="{FF2B5EF4-FFF2-40B4-BE49-F238E27FC236}">
                <a16:creationId xmlns:a16="http://schemas.microsoft.com/office/drawing/2014/main" id="{CE8C79F7-FEC7-490F-B09B-252073BD82A9}"/>
              </a:ext>
            </a:extLst>
          </p:cNvPr>
          <p:cNvSpPr/>
          <p:nvPr/>
        </p:nvSpPr>
        <p:spPr>
          <a:xfrm>
            <a:off x="365760" y="2743200"/>
            <a:ext cx="5425440" cy="1645920"/>
          </a:xfrm>
          <a:prstGeom prst="rect">
            <a:avLst/>
          </a:prstGeom>
          <a:solidFill>
            <a:schemeClr val="bg1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77" name="Shape 21">
            <a:extLst>
              <a:ext uri="{FF2B5EF4-FFF2-40B4-BE49-F238E27FC236}">
                <a16:creationId xmlns:a16="http://schemas.microsoft.com/office/drawing/2014/main" id="{799EBA00-B594-4126-999E-1EF7A9A08FAF}"/>
              </a:ext>
            </a:extLst>
          </p:cNvPr>
          <p:cNvSpPr/>
          <p:nvPr/>
        </p:nvSpPr>
        <p:spPr>
          <a:xfrm>
            <a:off x="365760" y="2743200"/>
            <a:ext cx="73152" cy="1645920"/>
          </a:xfrm>
          <a:prstGeom prst="rect">
            <a:avLst/>
          </a:prstGeom>
          <a:solidFill>
            <a:srgbClr val="D6D5D0"/>
          </a:solidFill>
          <a:ln/>
        </p:spPr>
      </p:sp>
      <p:sp>
        <p:nvSpPr>
          <p:cNvPr id="78" name="Text 22">
            <a:extLst>
              <a:ext uri="{FF2B5EF4-FFF2-40B4-BE49-F238E27FC236}">
                <a16:creationId xmlns:a16="http://schemas.microsoft.com/office/drawing/2014/main" id="{D07682D6-EAF0-4EDF-8D46-0B636464F927}"/>
              </a:ext>
            </a:extLst>
          </p:cNvPr>
          <p:cNvSpPr/>
          <p:nvPr/>
        </p:nvSpPr>
        <p:spPr>
          <a:xfrm>
            <a:off x="585216" y="2743200"/>
            <a:ext cx="50596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Где и когда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Text 23">
            <a:extLst>
              <a:ext uri="{FF2B5EF4-FFF2-40B4-BE49-F238E27FC236}">
                <a16:creationId xmlns:a16="http://schemas.microsoft.com/office/drawing/2014/main" id="{092FA062-D91A-4E74-B11B-FE976852AE35}"/>
              </a:ext>
            </a:extLst>
          </p:cNvPr>
          <p:cNvSpPr/>
          <p:nvPr/>
        </p:nvSpPr>
        <p:spPr>
          <a:xfrm>
            <a:off x="573024" y="3145536"/>
            <a:ext cx="1206261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Регион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1" name="Text 25">
            <a:extLst>
              <a:ext uri="{FF2B5EF4-FFF2-40B4-BE49-F238E27FC236}">
                <a16:creationId xmlns:a16="http://schemas.microsoft.com/office/drawing/2014/main" id="{074F673E-A2B0-42FA-8131-AB3AF4336AC2}"/>
              </a:ext>
            </a:extLst>
          </p:cNvPr>
          <p:cNvSpPr/>
          <p:nvPr/>
        </p:nvSpPr>
        <p:spPr>
          <a:xfrm>
            <a:off x="573024" y="3511296"/>
            <a:ext cx="2146787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Район / место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3" name="Text 27">
            <a:extLst>
              <a:ext uri="{FF2B5EF4-FFF2-40B4-BE49-F238E27FC236}">
                <a16:creationId xmlns:a16="http://schemas.microsoft.com/office/drawing/2014/main" id="{400219FA-66FD-4F59-AC38-E4AC2C00B5D4}"/>
              </a:ext>
            </a:extLst>
          </p:cNvPr>
          <p:cNvSpPr/>
          <p:nvPr/>
        </p:nvSpPr>
        <p:spPr>
          <a:xfrm>
            <a:off x="573024" y="3877056"/>
            <a:ext cx="3117171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Даты начала / конца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Shape 29">
            <a:extLst>
              <a:ext uri="{FF2B5EF4-FFF2-40B4-BE49-F238E27FC236}">
                <a16:creationId xmlns:a16="http://schemas.microsoft.com/office/drawing/2014/main" id="{2F2CDA5B-EC72-4699-8B2D-EBB18B0E99A7}"/>
              </a:ext>
            </a:extLst>
          </p:cNvPr>
          <p:cNvSpPr/>
          <p:nvPr/>
        </p:nvSpPr>
        <p:spPr>
          <a:xfrm>
            <a:off x="5974080" y="2743200"/>
            <a:ext cx="5425440" cy="1645920"/>
          </a:xfrm>
          <a:prstGeom prst="rect">
            <a:avLst/>
          </a:prstGeom>
          <a:solidFill>
            <a:schemeClr val="bg1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86" name="Shape 30">
            <a:extLst>
              <a:ext uri="{FF2B5EF4-FFF2-40B4-BE49-F238E27FC236}">
                <a16:creationId xmlns:a16="http://schemas.microsoft.com/office/drawing/2014/main" id="{00F5F295-2400-40A3-B62E-40F489699EA9}"/>
              </a:ext>
            </a:extLst>
          </p:cNvPr>
          <p:cNvSpPr/>
          <p:nvPr/>
        </p:nvSpPr>
        <p:spPr>
          <a:xfrm>
            <a:off x="5974080" y="2743200"/>
            <a:ext cx="73152" cy="1645920"/>
          </a:xfrm>
          <a:prstGeom prst="rect">
            <a:avLst/>
          </a:prstGeom>
          <a:solidFill>
            <a:srgbClr val="D6D5D0"/>
          </a:solidFill>
          <a:ln/>
        </p:spPr>
      </p:sp>
      <p:sp>
        <p:nvSpPr>
          <p:cNvPr id="87" name="Text 31">
            <a:extLst>
              <a:ext uri="{FF2B5EF4-FFF2-40B4-BE49-F238E27FC236}">
                <a16:creationId xmlns:a16="http://schemas.microsoft.com/office/drawing/2014/main" id="{C4FC71BC-82E0-4A59-8EDA-3B9856480905}"/>
              </a:ext>
            </a:extLst>
          </p:cNvPr>
          <p:cNvSpPr/>
          <p:nvPr/>
        </p:nvSpPr>
        <p:spPr>
          <a:xfrm>
            <a:off x="6193536" y="2743200"/>
            <a:ext cx="50596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Последствия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8" name="Text 32">
            <a:extLst>
              <a:ext uri="{FF2B5EF4-FFF2-40B4-BE49-F238E27FC236}">
                <a16:creationId xmlns:a16="http://schemas.microsoft.com/office/drawing/2014/main" id="{BB53718E-B7A0-42DA-AF16-64F80DF52174}"/>
              </a:ext>
            </a:extLst>
          </p:cNvPr>
          <p:cNvSpPr/>
          <p:nvPr/>
        </p:nvSpPr>
        <p:spPr>
          <a:xfrm>
            <a:off x="6193536" y="3145536"/>
            <a:ext cx="2306029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Описание ущерба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0" name="Text 34">
            <a:extLst>
              <a:ext uri="{FF2B5EF4-FFF2-40B4-BE49-F238E27FC236}">
                <a16:creationId xmlns:a16="http://schemas.microsoft.com/office/drawing/2014/main" id="{AF36F431-E987-444F-8790-D81570E65946}"/>
              </a:ext>
            </a:extLst>
          </p:cNvPr>
          <p:cNvSpPr/>
          <p:nvPr/>
        </p:nvSpPr>
        <p:spPr>
          <a:xfrm>
            <a:off x="6193536" y="3511296"/>
            <a:ext cx="2493264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Стоимость</a:t>
            </a:r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ущерба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Text 36">
            <a:extLst>
              <a:ext uri="{FF2B5EF4-FFF2-40B4-BE49-F238E27FC236}">
                <a16:creationId xmlns:a16="http://schemas.microsoft.com/office/drawing/2014/main" id="{3ABD2CB8-4613-4CC5-A206-834820F8717A}"/>
              </a:ext>
            </a:extLst>
          </p:cNvPr>
          <p:cNvSpPr/>
          <p:nvPr/>
        </p:nvSpPr>
        <p:spPr>
          <a:xfrm>
            <a:off x="6193536" y="3877056"/>
            <a:ext cx="3520253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Пострадавшие / погибшие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Shape 38">
            <a:extLst>
              <a:ext uri="{FF2B5EF4-FFF2-40B4-BE49-F238E27FC236}">
                <a16:creationId xmlns:a16="http://schemas.microsoft.com/office/drawing/2014/main" id="{6BC4FE0F-B0EE-4243-AB4B-225FDE45895C}"/>
              </a:ext>
            </a:extLst>
          </p:cNvPr>
          <p:cNvSpPr/>
          <p:nvPr/>
        </p:nvSpPr>
        <p:spPr>
          <a:xfrm>
            <a:off x="365760" y="4535424"/>
            <a:ext cx="5425440" cy="1645920"/>
          </a:xfrm>
          <a:prstGeom prst="rect">
            <a:avLst/>
          </a:prstGeom>
          <a:solidFill>
            <a:schemeClr val="bg1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95" name="Shape 39">
            <a:extLst>
              <a:ext uri="{FF2B5EF4-FFF2-40B4-BE49-F238E27FC236}">
                <a16:creationId xmlns:a16="http://schemas.microsoft.com/office/drawing/2014/main" id="{A3A10BDF-FA78-402F-BDB0-64DDF5CD75DA}"/>
              </a:ext>
            </a:extLst>
          </p:cNvPr>
          <p:cNvSpPr/>
          <p:nvPr/>
        </p:nvSpPr>
        <p:spPr>
          <a:xfrm>
            <a:off x="365760" y="4535424"/>
            <a:ext cx="73152" cy="1645920"/>
          </a:xfrm>
          <a:prstGeom prst="rect">
            <a:avLst/>
          </a:prstGeom>
          <a:solidFill>
            <a:srgbClr val="D6D5D0"/>
          </a:solidFill>
          <a:ln/>
        </p:spPr>
      </p:sp>
      <p:sp>
        <p:nvSpPr>
          <p:cNvPr id="96" name="Text 40">
            <a:extLst>
              <a:ext uri="{FF2B5EF4-FFF2-40B4-BE49-F238E27FC236}">
                <a16:creationId xmlns:a16="http://schemas.microsoft.com/office/drawing/2014/main" id="{5989E506-764B-489D-8441-8FED48345D2B}"/>
              </a:ext>
            </a:extLst>
          </p:cNvPr>
          <p:cNvSpPr/>
          <p:nvPr/>
        </p:nvSpPr>
        <p:spPr>
          <a:xfrm>
            <a:off x="585216" y="4535424"/>
            <a:ext cx="50596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Реагирование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Text 41">
            <a:extLst>
              <a:ext uri="{FF2B5EF4-FFF2-40B4-BE49-F238E27FC236}">
                <a16:creationId xmlns:a16="http://schemas.microsoft.com/office/drawing/2014/main" id="{7BD65611-605D-41C3-A3B1-23C17534767B}"/>
              </a:ext>
            </a:extLst>
          </p:cNvPr>
          <p:cNvSpPr/>
          <p:nvPr/>
        </p:nvSpPr>
        <p:spPr>
          <a:xfrm>
            <a:off x="573024" y="4937760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Мероприятия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Shape 43">
            <a:extLst>
              <a:ext uri="{FF2B5EF4-FFF2-40B4-BE49-F238E27FC236}">
                <a16:creationId xmlns:a16="http://schemas.microsoft.com/office/drawing/2014/main" id="{7D596154-FF73-4524-9BB7-387C3D56E40A}"/>
              </a:ext>
            </a:extLst>
          </p:cNvPr>
          <p:cNvSpPr/>
          <p:nvPr/>
        </p:nvSpPr>
        <p:spPr>
          <a:xfrm>
            <a:off x="5974080" y="4535424"/>
            <a:ext cx="5425440" cy="1645920"/>
          </a:xfrm>
          <a:prstGeom prst="rect">
            <a:avLst/>
          </a:prstGeom>
          <a:solidFill>
            <a:schemeClr val="bg1"/>
          </a:solidFill>
          <a:ln/>
          <a:effectLst>
            <a:outerShdw blurRad="76200" dist="25400" dir="8100000" algn="bl" rotWithShape="0">
              <a:srgbClr val="000000">
                <a:alpha val="20000"/>
              </a:srgbClr>
            </a:outerShdw>
          </a:effectLst>
        </p:spPr>
      </p:sp>
      <p:sp>
        <p:nvSpPr>
          <p:cNvPr id="100" name="Shape 44">
            <a:extLst>
              <a:ext uri="{FF2B5EF4-FFF2-40B4-BE49-F238E27FC236}">
                <a16:creationId xmlns:a16="http://schemas.microsoft.com/office/drawing/2014/main" id="{825EB2EA-ABE3-40D3-9E4B-6531C988E6A0}"/>
              </a:ext>
            </a:extLst>
          </p:cNvPr>
          <p:cNvSpPr/>
          <p:nvPr/>
        </p:nvSpPr>
        <p:spPr>
          <a:xfrm>
            <a:off x="5974080" y="4535424"/>
            <a:ext cx="73152" cy="1645920"/>
          </a:xfrm>
          <a:prstGeom prst="rect">
            <a:avLst/>
          </a:prstGeom>
          <a:solidFill>
            <a:srgbClr val="D6D5D0"/>
          </a:solidFill>
          <a:ln/>
        </p:spPr>
      </p:sp>
      <p:sp>
        <p:nvSpPr>
          <p:cNvPr id="101" name="Text 45">
            <a:extLst>
              <a:ext uri="{FF2B5EF4-FFF2-40B4-BE49-F238E27FC236}">
                <a16:creationId xmlns:a16="http://schemas.microsoft.com/office/drawing/2014/main" id="{EC40E5D6-98C8-49C2-A2F7-46D42A55A0B7}"/>
              </a:ext>
            </a:extLst>
          </p:cNvPr>
          <p:cNvSpPr/>
          <p:nvPr/>
        </p:nvSpPr>
        <p:spPr>
          <a:xfrm>
            <a:off x="6193536" y="4535424"/>
            <a:ext cx="505968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Самое интересное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" name="Text 46">
            <a:extLst>
              <a:ext uri="{FF2B5EF4-FFF2-40B4-BE49-F238E27FC236}">
                <a16:creationId xmlns:a16="http://schemas.microsoft.com/office/drawing/2014/main" id="{AF25C647-491F-4355-93A1-5C521DA5F787}"/>
              </a:ext>
            </a:extLst>
          </p:cNvPr>
          <p:cNvSpPr/>
          <p:nvPr/>
        </p:nvSpPr>
        <p:spPr>
          <a:xfrm>
            <a:off x="6193536" y="4937760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Координаты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Text 48">
            <a:extLst>
              <a:ext uri="{FF2B5EF4-FFF2-40B4-BE49-F238E27FC236}">
                <a16:creationId xmlns:a16="http://schemas.microsoft.com/office/drawing/2014/main" id="{8D540192-C072-4985-98A3-471DC501CFD8}"/>
              </a:ext>
            </a:extLst>
          </p:cNvPr>
          <p:cNvSpPr/>
          <p:nvPr/>
        </p:nvSpPr>
        <p:spPr>
          <a:xfrm>
            <a:off x="6193536" y="5303520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ID события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6" name="Text 50">
            <a:extLst>
              <a:ext uri="{FF2B5EF4-FFF2-40B4-BE49-F238E27FC236}">
                <a16:creationId xmlns:a16="http://schemas.microsoft.com/office/drawing/2014/main" id="{FEB53532-14BB-4DBC-9016-21BB4BD11901}"/>
              </a:ext>
            </a:extLst>
          </p:cNvPr>
          <p:cNvSpPr/>
          <p:nvPr/>
        </p:nvSpPr>
        <p:spPr>
          <a:xfrm>
            <a:off x="6193536" y="5669280"/>
            <a:ext cx="2011680" cy="316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33" dirty="0"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Верификация</a:t>
            </a:r>
            <a:endParaRPr lang="en-US" sz="2133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 descr="Ежедневник со сплошной заливкой">
            <a:extLst>
              <a:ext uri="{FF2B5EF4-FFF2-40B4-BE49-F238E27FC236}">
                <a16:creationId xmlns:a16="http://schemas.microsoft.com/office/drawing/2014/main" id="{078ED282-789F-435E-A4B7-4335EB08E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01" y="63387"/>
            <a:ext cx="780288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7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183D9-0966-4B8C-B824-E83094573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98" y="1054483"/>
            <a:ext cx="3930093" cy="5577164"/>
          </a:xfrm>
          <a:prstGeom prst="rect">
            <a:avLst/>
          </a:prstGeom>
        </p:spPr>
      </p:pic>
      <p:sp>
        <p:nvSpPr>
          <p:cNvPr id="71" name="Google Shape;81;g3cdd4262042_0_1">
            <a:extLst>
              <a:ext uri="{FF2B5EF4-FFF2-40B4-BE49-F238E27FC236}">
                <a16:creationId xmlns:a16="http://schemas.microsoft.com/office/drawing/2014/main" id="{B127CE5F-914E-498B-8AC8-8CC7CBD23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868" y="1270007"/>
            <a:ext cx="6213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Пермский край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05186-0805-4095-8179-128074EC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48" y="2104008"/>
            <a:ext cx="4775629" cy="43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26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" name="Google Shape;81;g3cdd4262042_0_1">
            <a:extLst>
              <a:ext uri="{FF2B5EF4-FFF2-40B4-BE49-F238E27FC236}">
                <a16:creationId xmlns:a16="http://schemas.microsoft.com/office/drawing/2014/main" id="{B127CE5F-914E-498B-8AC8-8CC7CBD23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907" y="1083576"/>
            <a:ext cx="6213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Пермский край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205186-0805-4095-8179-128074EC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48" y="2104008"/>
            <a:ext cx="4775629" cy="43678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555D37-04EE-4DFF-957B-DA35254D1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25" y="1656276"/>
            <a:ext cx="10549149" cy="49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51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" name="Google Shape;81;g3cdd4262042_0_1">
            <a:extLst>
              <a:ext uri="{FF2B5EF4-FFF2-40B4-BE49-F238E27FC236}">
                <a16:creationId xmlns:a16="http://schemas.microsoft.com/office/drawing/2014/main" id="{B127CE5F-914E-498B-8AC8-8CC7CBD23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907" y="1083576"/>
            <a:ext cx="6213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Краснодарский край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3744C2-8182-49C1-B4E0-0E80B3623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4" y="1783022"/>
            <a:ext cx="5108480" cy="48124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956F1A-102E-4040-BF15-E50FACF000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4" t="6959" b="74622"/>
          <a:stretch/>
        </p:blipFill>
        <p:spPr>
          <a:xfrm>
            <a:off x="6468627" y="5594607"/>
            <a:ext cx="2630584" cy="7977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825FF3-0DA8-4476-AC93-10F5E8428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395"/>
          <a:stretch/>
        </p:blipFill>
        <p:spPr>
          <a:xfrm>
            <a:off x="5731800" y="1263391"/>
            <a:ext cx="6318362" cy="4331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243E013-9E53-4BDF-97F5-EBC57B69D5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4" t="25155" b="56427"/>
          <a:stretch/>
        </p:blipFill>
        <p:spPr>
          <a:xfrm>
            <a:off x="9419578" y="5703683"/>
            <a:ext cx="2630584" cy="7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0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" name="Google Shape;81;g3cdd4262042_0_1">
            <a:extLst>
              <a:ext uri="{FF2B5EF4-FFF2-40B4-BE49-F238E27FC236}">
                <a16:creationId xmlns:a16="http://schemas.microsoft.com/office/drawing/2014/main" id="{B127CE5F-914E-498B-8AC8-8CC7CBD23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906" y="1083576"/>
            <a:ext cx="838007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Краснодарский край. Наводнения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CE45B7-FBF0-4F60-A67F-D66DDA20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4" y="1783022"/>
            <a:ext cx="5108480" cy="48124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4B56CC7-0E41-443D-9BCD-85F6CD383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56276"/>
            <a:ext cx="5454576" cy="48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" name="Google Shape;81;g3cdd4262042_0_1">
            <a:extLst>
              <a:ext uri="{FF2B5EF4-FFF2-40B4-BE49-F238E27FC236}">
                <a16:creationId xmlns:a16="http://schemas.microsoft.com/office/drawing/2014/main" id="{B127CE5F-914E-498B-8AC8-8CC7CBD23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907" y="1083576"/>
            <a:ext cx="6213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Республика Саха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22AD3C-C205-4DCE-8FC8-6D2F6F021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7" y="1783023"/>
            <a:ext cx="10453321" cy="49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" name="Google Shape;81;g3cdd4262042_0_1">
            <a:extLst>
              <a:ext uri="{FF2B5EF4-FFF2-40B4-BE49-F238E27FC236}">
                <a16:creationId xmlns:a16="http://schemas.microsoft.com/office/drawing/2014/main" id="{B127CE5F-914E-498B-8AC8-8CC7CBD23D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1907" y="1083576"/>
            <a:ext cx="62133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Республика Саха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8329A-E5F8-4015-A16E-7A15C1396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0" y="1783023"/>
            <a:ext cx="7526140" cy="47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0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1"/>
            <a:ext cx="11298095" cy="530912"/>
          </a:xfrm>
        </p:spPr>
        <p:txBody>
          <a:bodyPr>
            <a:normAutofit/>
          </a:bodyPr>
          <a:lstStyle/>
          <a:p>
            <a:r>
              <a:rPr lang="ru-RU" dirty="0"/>
              <a:t>Природные риски для дорожных объектов: </a:t>
            </a:r>
            <a:r>
              <a:rPr lang="ru-RU" b="1" dirty="0"/>
              <a:t>повреждения ЛЭП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23CA7477-DA79-4C6A-96A6-9B9E14BADE94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Центр геоданных НИУ ВШЭ</a:t>
            </a:r>
            <a:endParaRPr lang="ru-RU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ECD66664-8FFB-4B95-BE37-8666F24EA520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Опасные природные явления. Автомобильные дороги.</a:t>
            </a:r>
            <a:endParaRPr lang="ru-RU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B1FA51DE-AF6C-4D52-902C-1858F91AAB11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Риски для дорожных сооружений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CAB843-75C2-4B05-9FE4-FC61A430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97" y="1978703"/>
            <a:ext cx="4472179" cy="42880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92D824-CA8C-4D4A-9340-E44F6441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384" y="2879009"/>
            <a:ext cx="7013608" cy="29530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64BA35-83FF-49CD-8AB4-6166B7FFE4B1}"/>
              </a:ext>
            </a:extLst>
          </p:cNvPr>
          <p:cNvSpPr txBox="1"/>
          <p:nvPr/>
        </p:nvSpPr>
        <p:spPr>
          <a:xfrm>
            <a:off x="6910940" y="6402024"/>
            <a:ext cx="49730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rgbClr val="222222"/>
                </a:solidFill>
                <a:latin typeface="Arial" panose="020B0604020202020204" pitchFamily="34" charset="0"/>
              </a:rPr>
              <a:t>Россети</a:t>
            </a:r>
            <a:r>
              <a:rPr lang="ru-RU" sz="1100" dirty="0">
                <a:solidFill>
                  <a:srgbClr val="222222"/>
                </a:solidFill>
                <a:latin typeface="Arial" panose="020B0604020202020204" pitchFamily="34" charset="0"/>
              </a:rPr>
              <a:t> Кубань (2019). Сводные данные об аварийных отключениях.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15548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78D2A-4CEC-45F2-B808-500EFE92A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47" y="1350198"/>
            <a:ext cx="4157605" cy="41576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C538AE-5167-4961-AE39-13898D17C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13" y="2917284"/>
            <a:ext cx="6236864" cy="2505083"/>
          </a:xfrm>
          <a:prstGeom prst="rect">
            <a:avLst/>
          </a:prstGeom>
        </p:spPr>
      </p:pic>
      <p:sp>
        <p:nvSpPr>
          <p:cNvPr id="14" name="Google Shape;81;g3cdd4262042_0_1">
            <a:extLst>
              <a:ext uri="{FF2B5EF4-FFF2-40B4-BE49-F238E27FC236}">
                <a16:creationId xmlns:a16="http://schemas.microsoft.com/office/drawing/2014/main" id="{DAFE962F-9DB9-4F57-88F1-FA13496A0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444" y="1134611"/>
            <a:ext cx="6756603" cy="1697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sz="3200" dirty="0">
                <a:latin typeface="Roboto"/>
                <a:ea typeface="Roboto"/>
                <a:cs typeface="Roboto"/>
                <a:sym typeface="Roboto"/>
              </a:rPr>
              <a:t>Делимся выгрузкой из Базы данных частично в обмен на результаты использования 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F2ED5-C084-4A6D-975C-9FA60866E04D}"/>
              </a:ext>
            </a:extLst>
          </p:cNvPr>
          <p:cNvSpPr txBox="1"/>
          <p:nvPr/>
        </p:nvSpPr>
        <p:spPr>
          <a:xfrm>
            <a:off x="325444" y="4117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https://geography.hse.ru/georisks/opya</a:t>
            </a:r>
          </a:p>
        </p:txBody>
      </p:sp>
    </p:spTree>
    <p:extLst>
      <p:ext uri="{BB962C8B-B14F-4D97-AF65-F5344CB8AC3E}">
        <p14:creationId xmlns:p14="http://schemas.microsoft.com/office/powerpoint/2010/main" val="382929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Google Shape;61;p2">
            <a:extLst>
              <a:ext uri="{FF2B5EF4-FFF2-40B4-BE49-F238E27FC236}">
                <a16:creationId xmlns:a16="http://schemas.microsoft.com/office/drawing/2014/main" id="{26F1DC35-8A8D-43AF-9AE1-2C98492CFFCD}"/>
              </a:ext>
            </a:extLst>
          </p:cNvPr>
          <p:cNvSpPr txBox="1">
            <a:spLocks/>
          </p:cNvSpPr>
          <p:nvPr/>
        </p:nvSpPr>
        <p:spPr>
          <a:xfrm>
            <a:off x="585898" y="1536582"/>
            <a:ext cx="12793814" cy="8599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ct val="111111"/>
            </a:pPr>
            <a:r>
              <a:rPr lang="ru-RU">
                <a:latin typeface="Roboto"/>
                <a:ea typeface="Roboto"/>
                <a:cs typeface="Roboto"/>
                <a:sym typeface="Roboto"/>
              </a:rPr>
              <a:t>Все причастные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62;p2">
            <a:extLst>
              <a:ext uri="{FF2B5EF4-FFF2-40B4-BE49-F238E27FC236}">
                <a16:creationId xmlns:a16="http://schemas.microsoft.com/office/drawing/2014/main" id="{8D6E5216-F68C-434C-9498-7F5ED3D08BB3}"/>
              </a:ext>
            </a:extLst>
          </p:cNvPr>
          <p:cNvSpPr txBox="1">
            <a:spLocks/>
          </p:cNvSpPr>
          <p:nvPr/>
        </p:nvSpPr>
        <p:spPr>
          <a:xfrm>
            <a:off x="2339298" y="2335311"/>
            <a:ext cx="3151381" cy="206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b="1" dirty="0">
                <a:solidFill>
                  <a:srgbClr val="8793AD"/>
                </a:solidFill>
                <a:latin typeface="Roboto"/>
                <a:ea typeface="Roboto"/>
                <a:cs typeface="Roboto"/>
                <a:sym typeface="Roboto"/>
              </a:rPr>
              <a:t>Анна Деркачева</a:t>
            </a:r>
            <a:endParaRPr lang="ru-RU" dirty="0">
              <a:solidFill>
                <a:srgbClr val="8793A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научный сотрудник Центра геоданных</a:t>
            </a:r>
          </a:p>
        </p:txBody>
      </p:sp>
      <p:pic>
        <p:nvPicPr>
          <p:cNvPr id="13" name="Google Shape;63;p2">
            <a:extLst>
              <a:ext uri="{FF2B5EF4-FFF2-40B4-BE49-F238E27FC236}">
                <a16:creationId xmlns:a16="http://schemas.microsoft.com/office/drawing/2014/main" id="{3AC42194-C90B-4ED6-A25A-6CA3CD3D2F3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2858" y="2322568"/>
            <a:ext cx="1991686" cy="20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4;p2">
            <a:extLst>
              <a:ext uri="{FF2B5EF4-FFF2-40B4-BE49-F238E27FC236}">
                <a16:creationId xmlns:a16="http://schemas.microsoft.com/office/drawing/2014/main" id="{142B9861-2932-4CDE-A44D-5062E3198E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78" y="4434148"/>
            <a:ext cx="1991686" cy="20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65;p2">
            <a:extLst>
              <a:ext uri="{FF2B5EF4-FFF2-40B4-BE49-F238E27FC236}">
                <a16:creationId xmlns:a16="http://schemas.microsoft.com/office/drawing/2014/main" id="{D57EA4D0-9573-4AF7-97DF-85A67B51A684}"/>
              </a:ext>
            </a:extLst>
          </p:cNvPr>
          <p:cNvSpPr txBox="1">
            <a:spLocks/>
          </p:cNvSpPr>
          <p:nvPr/>
        </p:nvSpPr>
        <p:spPr>
          <a:xfrm>
            <a:off x="2482154" y="4434148"/>
            <a:ext cx="3151381" cy="206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b="1" dirty="0">
                <a:solidFill>
                  <a:srgbClr val="8793AD"/>
                </a:solidFill>
                <a:latin typeface="Roboto"/>
                <a:ea typeface="Roboto"/>
                <a:cs typeface="Roboto"/>
                <a:sym typeface="Roboto"/>
              </a:rPr>
              <a:t>Татьяна Анискина</a:t>
            </a:r>
            <a:endParaRPr lang="ru-RU" dirty="0">
              <a:solidFill>
                <a:srgbClr val="8793A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директор Центра геоданных</a:t>
            </a:r>
          </a:p>
        </p:txBody>
      </p:sp>
      <p:pic>
        <p:nvPicPr>
          <p:cNvPr id="16" name="Google Shape;66;p2">
            <a:extLst>
              <a:ext uri="{FF2B5EF4-FFF2-40B4-BE49-F238E27FC236}">
                <a16:creationId xmlns:a16="http://schemas.microsoft.com/office/drawing/2014/main" id="{E5283061-0AF6-4E63-B051-AA418951E40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8269" y="2280061"/>
            <a:ext cx="1991685" cy="204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67;p2">
            <a:extLst>
              <a:ext uri="{FF2B5EF4-FFF2-40B4-BE49-F238E27FC236}">
                <a16:creationId xmlns:a16="http://schemas.microsoft.com/office/drawing/2014/main" id="{524ADBA7-7317-4F05-9BEE-EADF734AFC49}"/>
              </a:ext>
            </a:extLst>
          </p:cNvPr>
          <p:cNvSpPr txBox="1">
            <a:spLocks/>
          </p:cNvSpPr>
          <p:nvPr/>
        </p:nvSpPr>
        <p:spPr>
          <a:xfrm>
            <a:off x="7689518" y="2119928"/>
            <a:ext cx="4160120" cy="206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2400" b="1" dirty="0">
                <a:solidFill>
                  <a:srgbClr val="8793AD"/>
                </a:solidFill>
                <a:latin typeface="Roboto"/>
                <a:ea typeface="Roboto"/>
                <a:cs typeface="Roboto"/>
                <a:sym typeface="Roboto"/>
              </a:rPr>
              <a:t>Глеб Краев</a:t>
            </a:r>
            <a:endParaRPr lang="ru-RU" sz="2400" dirty="0">
              <a:solidFill>
                <a:srgbClr val="8793A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24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Преподаватель Факультета географии НИУ ВШЭ</a:t>
            </a:r>
          </a:p>
        </p:txBody>
      </p:sp>
      <p:pic>
        <p:nvPicPr>
          <p:cNvPr id="18" name="Google Shape;68;p2">
            <a:extLst>
              <a:ext uri="{FF2B5EF4-FFF2-40B4-BE49-F238E27FC236}">
                <a16:creationId xmlns:a16="http://schemas.microsoft.com/office/drawing/2014/main" id="{67187B7D-4983-492B-90AB-D3763C5D77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5814" y="4326364"/>
            <a:ext cx="2176597" cy="21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69;p2">
            <a:extLst>
              <a:ext uri="{FF2B5EF4-FFF2-40B4-BE49-F238E27FC236}">
                <a16:creationId xmlns:a16="http://schemas.microsoft.com/office/drawing/2014/main" id="{2F27A74E-7687-41EB-BA6B-9E6498903CA8}"/>
              </a:ext>
            </a:extLst>
          </p:cNvPr>
          <p:cNvSpPr txBox="1">
            <a:spLocks/>
          </p:cNvSpPr>
          <p:nvPr/>
        </p:nvSpPr>
        <p:spPr>
          <a:xfrm>
            <a:off x="7757546" y="4461501"/>
            <a:ext cx="4205253" cy="206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-RU" sz="2400" b="1" dirty="0">
                <a:solidFill>
                  <a:srgbClr val="8793AD"/>
                </a:solidFill>
                <a:latin typeface="Roboto"/>
                <a:ea typeface="Roboto"/>
                <a:cs typeface="Roboto"/>
                <a:sym typeface="Roboto"/>
              </a:rPr>
              <a:t>Мария </a:t>
            </a:r>
            <a:r>
              <a:rPr lang="ru-RU" sz="2400" b="1" dirty="0" err="1">
                <a:solidFill>
                  <a:srgbClr val="8793AD"/>
                </a:solidFill>
                <a:latin typeface="Roboto"/>
                <a:ea typeface="Roboto"/>
                <a:cs typeface="Roboto"/>
                <a:sym typeface="Roboto"/>
              </a:rPr>
              <a:t>Сакиркина</a:t>
            </a:r>
            <a:endParaRPr lang="ru-RU" sz="2400" dirty="0">
              <a:solidFill>
                <a:srgbClr val="8793A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-RU" sz="240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Преподаватель Факультета географии НИУ ВШЭ</a:t>
            </a:r>
          </a:p>
        </p:txBody>
      </p:sp>
    </p:spTree>
    <p:extLst>
      <p:ext uri="{BB962C8B-B14F-4D97-AF65-F5344CB8AC3E}">
        <p14:creationId xmlns:p14="http://schemas.microsoft.com/office/powerpoint/2010/main" val="3462724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61999" y="1068267"/>
            <a:ext cx="286009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en-CA" dirty="0">
                <a:latin typeface="Roboto"/>
                <a:ea typeface="Roboto"/>
                <a:cs typeface="Roboto"/>
                <a:sym typeface="Roboto"/>
              </a:rPr>
              <a:t>Контакты: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673667" y="1932600"/>
            <a:ext cx="11010400" cy="352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CA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 вопросам работы алгоритма:</a:t>
            </a: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rzigangirova@hse.ru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CA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lang="en-CA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вопросам анализа природных рисков и доступа к БД ОПЯ — Почта  Климатического риск-офиса: </a:t>
            </a:r>
            <a:endParaRPr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en-CA" b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georisks@hse.ru</a:t>
            </a:r>
            <a:endParaRPr b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Google Shape;81;g3cdd4262042_0_1">
            <a:extLst>
              <a:ext uri="{FF2B5EF4-FFF2-40B4-BE49-F238E27FC236}">
                <a16:creationId xmlns:a16="http://schemas.microsoft.com/office/drawing/2014/main" id="{AD9FE9EE-6363-4173-B75D-0F85C2608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253" y="1393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CA" sz="3200" dirty="0">
                <a:latin typeface="Roboto"/>
                <a:ea typeface="Roboto"/>
                <a:cs typeface="Roboto"/>
                <a:sym typeface="Roboto"/>
              </a:rPr>
              <a:t>План доклада</a:t>
            </a:r>
            <a:endParaRPr sz="3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82;g3cdd4262042_0_1">
            <a:extLst>
              <a:ext uri="{FF2B5EF4-FFF2-40B4-BE49-F238E27FC236}">
                <a16:creationId xmlns:a16="http://schemas.microsoft.com/office/drawing/2014/main" id="{17301A71-0219-4D9D-8334-22F41052E00F}"/>
              </a:ext>
            </a:extLst>
          </p:cNvPr>
          <p:cNvSpPr txBox="1">
            <a:spLocks/>
          </p:cNvSpPr>
          <p:nvPr/>
        </p:nvSpPr>
        <p:spPr>
          <a:xfrm>
            <a:off x="489252" y="2277593"/>
            <a:ext cx="10980697" cy="299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Зачем нужны базы данных опасных природных явлений?</a:t>
            </a: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ru-RU" dirty="0">
                <a:latin typeface="Roboto"/>
                <a:ea typeface="Roboto"/>
              </a:rPr>
              <a:t>Алгоритм (Методы)</a:t>
            </a:r>
            <a:endParaRPr lang="ru-RU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ru-RU" dirty="0">
                <a:latin typeface="Roboto"/>
                <a:ea typeface="Roboto"/>
                <a:cs typeface="Roboto"/>
                <a:sym typeface="Roboto"/>
              </a:rPr>
              <a:t>Что из себя представляет конкретно наша БД ОПЯ?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ru-RU" dirty="0">
                <a:latin typeface="Roboto"/>
                <a:ea typeface="Roboto"/>
              </a:rPr>
              <a:t>Кейсы применения</a:t>
            </a:r>
          </a:p>
          <a:p>
            <a:pPr marL="457200" indent="-34290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ts val="1800"/>
              <a:buFont typeface="Roboto"/>
              <a:buAutoNum type="arabicPeriod"/>
            </a:pPr>
            <a:r>
              <a:rPr lang="ru-RU" dirty="0">
                <a:latin typeface="Roboto"/>
                <a:ea typeface="Roboto"/>
              </a:rPr>
              <a:t>Можно ли получить БД ОПЯ?</a:t>
            </a:r>
            <a:endParaRPr lang="ru-RU" dirty="0">
              <a:latin typeface="Roboto"/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55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Google Shape;81;g3cdd4262042_0_1">
            <a:extLst>
              <a:ext uri="{FF2B5EF4-FFF2-40B4-BE49-F238E27FC236}">
                <a16:creationId xmlns:a16="http://schemas.microsoft.com/office/drawing/2014/main" id="{AD9FE9EE-6363-4173-B75D-0F85C2608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253" y="1134094"/>
            <a:ext cx="112559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Зачем</a:t>
            </a:r>
            <a:r>
              <a:rPr lang="en-US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 </a:t>
            </a:r>
            <a:r>
              <a:rPr lang="en-US" sz="3200" b="1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нужна</a:t>
            </a:r>
            <a:r>
              <a:rPr lang="en-US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 </a:t>
            </a:r>
            <a:r>
              <a:rPr lang="ru-RU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База данных опасных природных явлений?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91154C23-01AC-44D8-831C-3B36B5B59943}"/>
              </a:ext>
            </a:extLst>
          </p:cNvPr>
          <p:cNvSpPr/>
          <p:nvPr/>
        </p:nvSpPr>
        <p:spPr>
          <a:xfrm>
            <a:off x="578580" y="2415354"/>
            <a:ext cx="4589776" cy="496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Проблема</a:t>
            </a:r>
            <a:endParaRPr lang="en-US" sz="2400" dirty="0">
              <a:solidFill>
                <a:srgbClr val="8793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22CBDE6-CA26-4017-81E4-8F525E98B07B}"/>
              </a:ext>
            </a:extLst>
          </p:cNvPr>
          <p:cNvSpPr/>
          <p:nvPr/>
        </p:nvSpPr>
        <p:spPr>
          <a:xfrm>
            <a:off x="790534" y="3187083"/>
            <a:ext cx="4979951" cy="3293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Font typeface="Arial"/>
              <a:buChar char="•"/>
            </a:pPr>
            <a:r>
              <a:rPr lang="ru-RU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Данные об ОПЯ должны использоваться регионами для формирования планов адаптаций к изменениям климата. </a:t>
            </a:r>
            <a:r>
              <a:rPr lang="ru-RU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Но нет достаточно полной БД</a:t>
            </a:r>
            <a:r>
              <a:rPr lang="en-US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</a:t>
            </a:r>
            <a:r>
              <a:rPr lang="ru-RU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для России </a:t>
            </a:r>
          </a:p>
          <a:p>
            <a:pPr marL="342900" indent="-342900"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Ручное</a:t>
            </a:r>
            <a:r>
              <a:rPr lang="en-US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наполнение БД </a:t>
            </a:r>
            <a:r>
              <a:rPr lang="ru-RU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 новостям </a:t>
            </a:r>
            <a:r>
              <a:rPr lang="en-US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— слишком медленный и дорогой процесс</a:t>
            </a:r>
            <a:endParaRPr lang="en-US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Нужен инструмент для быстрого поиска проблем в регионе без больших бюджетных затрат</a:t>
            </a:r>
            <a:endParaRPr lang="en-US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4ADB7E7A-3826-40FC-A763-040A044199AC}"/>
              </a:ext>
            </a:extLst>
          </p:cNvPr>
          <p:cNvSpPr/>
          <p:nvPr/>
        </p:nvSpPr>
        <p:spPr>
          <a:xfrm>
            <a:off x="6259892" y="1833311"/>
            <a:ext cx="5258885" cy="4647387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2618D43D-A5CE-4BBE-BACA-E6E42E7DEAAC}"/>
              </a:ext>
            </a:extLst>
          </p:cNvPr>
          <p:cNvSpPr/>
          <p:nvPr/>
        </p:nvSpPr>
        <p:spPr>
          <a:xfrm>
            <a:off x="6719370" y="2066938"/>
            <a:ext cx="4525087" cy="4891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Кейсы применения</a:t>
            </a:r>
            <a:endParaRPr lang="en-US" sz="2400" dirty="0">
              <a:solidFill>
                <a:srgbClr val="8793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0BAF2F45-A26D-4574-B584-620BE057E875}"/>
              </a:ext>
            </a:extLst>
          </p:cNvPr>
          <p:cNvSpPr/>
          <p:nvPr/>
        </p:nvSpPr>
        <p:spPr>
          <a:xfrm>
            <a:off x="6719370" y="2911545"/>
            <a:ext cx="4525087" cy="308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Быстрый анализ новостей для конкретного региона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проблем в конкретном секторе экономики. (Дороги, ЛЭП, Трубопроводы)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Верификация модели (наводнения).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Сам алгоритм можно использовать для извлечения данных не только из новостей но и, например, из отчетов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133152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Google Shape;81;g3cdd4262042_0_1">
            <a:extLst>
              <a:ext uri="{FF2B5EF4-FFF2-40B4-BE49-F238E27FC236}">
                <a16:creationId xmlns:a16="http://schemas.microsoft.com/office/drawing/2014/main" id="{AD9FE9EE-6363-4173-B75D-0F85C2608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9253" y="1134094"/>
            <a:ext cx="112559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Зачем</a:t>
            </a:r>
            <a:r>
              <a:rPr lang="en-US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 </a:t>
            </a:r>
            <a:r>
              <a:rPr lang="en-US" sz="3200" b="1" dirty="0" err="1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нужна</a:t>
            </a:r>
            <a:r>
              <a:rPr lang="en-US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 </a:t>
            </a:r>
            <a:r>
              <a:rPr lang="ru-RU" sz="3200" b="1" dirty="0">
                <a:solidFill>
                  <a:srgbClr val="112D4E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База данных опасных природных явлений?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91154C23-01AC-44D8-831C-3B36B5B59943}"/>
              </a:ext>
            </a:extLst>
          </p:cNvPr>
          <p:cNvSpPr/>
          <p:nvPr/>
        </p:nvSpPr>
        <p:spPr>
          <a:xfrm>
            <a:off x="578580" y="2415354"/>
            <a:ext cx="4589776" cy="4961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Проблема</a:t>
            </a:r>
            <a:endParaRPr lang="en-US" sz="2400" dirty="0">
              <a:solidFill>
                <a:srgbClr val="8793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E22CBDE6-CA26-4017-81E4-8F525E98B07B}"/>
              </a:ext>
            </a:extLst>
          </p:cNvPr>
          <p:cNvSpPr/>
          <p:nvPr/>
        </p:nvSpPr>
        <p:spPr>
          <a:xfrm>
            <a:off x="790534" y="3187083"/>
            <a:ext cx="4979951" cy="3293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Font typeface="Arial"/>
              <a:buChar char="•"/>
            </a:pPr>
            <a:r>
              <a:rPr lang="ru-RU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Данные об ОПЯ должны использоваться регионами для формирования планов адаптаций к изменениям климата. </a:t>
            </a:r>
            <a:r>
              <a:rPr lang="ru-RU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Но нет достаточно полной БД</a:t>
            </a:r>
            <a:r>
              <a:rPr lang="en-US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</a:t>
            </a:r>
            <a:r>
              <a:rPr lang="ru-RU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для России </a:t>
            </a:r>
          </a:p>
          <a:p>
            <a:pPr marL="342900" indent="-342900">
              <a:spcAft>
                <a:spcPts val="800"/>
              </a:spcAft>
              <a:buSzPct val="100000"/>
              <a:buFont typeface="Arial"/>
              <a:buChar char="•"/>
            </a:pPr>
            <a:r>
              <a:rPr lang="en-US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Ручное</a:t>
            </a:r>
            <a:r>
              <a:rPr lang="en-US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наполнение БД </a:t>
            </a:r>
            <a:r>
              <a:rPr lang="ru-RU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по новостям </a:t>
            </a:r>
            <a:r>
              <a:rPr lang="en-US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— слишком медленный и дорогой процесс</a:t>
            </a:r>
            <a:endParaRPr lang="en-US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Нужен инструмент для быстрого поиска проблем в регионе без больших бюджетных затрат</a:t>
            </a:r>
            <a:endParaRPr lang="en-US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4ADB7E7A-3826-40FC-A763-040A044199AC}"/>
              </a:ext>
            </a:extLst>
          </p:cNvPr>
          <p:cNvSpPr/>
          <p:nvPr/>
        </p:nvSpPr>
        <p:spPr>
          <a:xfrm>
            <a:off x="6259892" y="1833311"/>
            <a:ext cx="5258885" cy="4647387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2618D43D-A5CE-4BBE-BACA-E6E42E7DEAAC}"/>
              </a:ext>
            </a:extLst>
          </p:cNvPr>
          <p:cNvSpPr/>
          <p:nvPr/>
        </p:nvSpPr>
        <p:spPr>
          <a:xfrm>
            <a:off x="6719370" y="2066938"/>
            <a:ext cx="4525087" cy="4891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8793AD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Кейсы применения</a:t>
            </a:r>
            <a:endParaRPr lang="en-US" sz="2400" dirty="0">
              <a:solidFill>
                <a:srgbClr val="8793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0BAF2F45-A26D-4574-B584-620BE057E875}"/>
              </a:ext>
            </a:extLst>
          </p:cNvPr>
          <p:cNvSpPr/>
          <p:nvPr/>
        </p:nvSpPr>
        <p:spPr>
          <a:xfrm>
            <a:off x="6719370" y="2911545"/>
            <a:ext cx="4525087" cy="308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Быстрый анализ новостей для конкретного региона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Анализ проблем в конкретном секторе экономики. (Дороги, ЛЭП, Трубопроводы)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Верификация модели (наводнения).</a:t>
            </a:r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ru-RU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Сам алгоритм можно использовать для извлечения данных не только из новостей но и, например, из отчетов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185322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DEAAB4B-F94A-42A8-AF09-27489E5C9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" y="1196422"/>
            <a:ext cx="11530147" cy="51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EC02A-1F76-4A83-B744-6383B2D1B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225173"/>
            <a:ext cx="11532093" cy="64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Центр геоданных НИУ ВШЭ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ans" panose="020B0604020202020204" pitchFamily="34" charset="-52"/>
              </a:rPr>
              <a:t>Извлечение климатических рисков из новостей с помощью LLM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53787-FBB4-4FAC-89B0-834BD0510716}"/>
              </a:ext>
            </a:extLst>
          </p:cNvPr>
          <p:cNvSpPr txBox="1"/>
          <p:nvPr/>
        </p:nvSpPr>
        <p:spPr>
          <a:xfrm>
            <a:off x="1292988" y="4340992"/>
            <a:ext cx="585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spc="0" baseline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Распределение по годам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2F4F0-FA88-47E1-9815-B8BB771CA5AB}"/>
              </a:ext>
            </a:extLst>
          </p:cNvPr>
          <p:cNvSpPr txBox="1"/>
          <p:nvPr/>
        </p:nvSpPr>
        <p:spPr>
          <a:xfrm>
            <a:off x="2404283" y="5638070"/>
            <a:ext cx="271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555555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0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B464CD0-CDC2-4A81-855D-F685B0628454}"/>
              </a:ext>
            </a:extLst>
          </p:cNvPr>
          <p:cNvSpPr/>
          <p:nvPr/>
        </p:nvSpPr>
        <p:spPr>
          <a:xfrm>
            <a:off x="2734681" y="5603835"/>
            <a:ext cx="409475" cy="98596"/>
          </a:xfrm>
          <a:custGeom>
            <a:avLst/>
            <a:gdLst>
              <a:gd name="connsiteX0" fmla="*/ 0 w 432054"/>
              <a:gd name="connsiteY0" fmla="*/ 0 h 164592"/>
              <a:gd name="connsiteX1" fmla="*/ 432054 w 432054"/>
              <a:gd name="connsiteY1" fmla="*/ 0 h 164592"/>
              <a:gd name="connsiteX2" fmla="*/ 432054 w 432054"/>
              <a:gd name="connsiteY2" fmla="*/ 164592 h 164592"/>
              <a:gd name="connsiteX3" fmla="*/ 0 w 432054"/>
              <a:gd name="connsiteY3" fmla="*/ 164592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164592">
                <a:moveTo>
                  <a:pt x="0" y="0"/>
                </a:moveTo>
                <a:lnTo>
                  <a:pt x="432054" y="0"/>
                </a:lnTo>
                <a:lnTo>
                  <a:pt x="432054" y="164592"/>
                </a:lnTo>
                <a:lnTo>
                  <a:pt x="0" y="164592"/>
                </a:lnTo>
                <a:close/>
              </a:path>
            </a:pathLst>
          </a:custGeom>
          <a:solidFill>
            <a:srgbClr val="D6D5D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B26F2-EF89-4D11-BCC1-D830597D1509}"/>
              </a:ext>
            </a:extLst>
          </p:cNvPr>
          <p:cNvSpPr txBox="1"/>
          <p:nvPr/>
        </p:nvSpPr>
        <p:spPr>
          <a:xfrm>
            <a:off x="2703081" y="5346976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471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0D86A-E7F6-4DDD-A47E-63C00A971ED5}"/>
              </a:ext>
            </a:extLst>
          </p:cNvPr>
          <p:cNvSpPr txBox="1"/>
          <p:nvPr/>
        </p:nvSpPr>
        <p:spPr>
          <a:xfrm>
            <a:off x="2735764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2013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DAFE88CA-8DFE-4C94-898A-316FAE8561B2}"/>
              </a:ext>
            </a:extLst>
          </p:cNvPr>
          <p:cNvSpPr/>
          <p:nvPr/>
        </p:nvSpPr>
        <p:spPr>
          <a:xfrm>
            <a:off x="3329394" y="5585349"/>
            <a:ext cx="409475" cy="117082"/>
          </a:xfrm>
          <a:custGeom>
            <a:avLst/>
            <a:gdLst>
              <a:gd name="connsiteX0" fmla="*/ 0 w 432054"/>
              <a:gd name="connsiteY0" fmla="*/ 0 h 195453"/>
              <a:gd name="connsiteX1" fmla="*/ 432054 w 432054"/>
              <a:gd name="connsiteY1" fmla="*/ 0 h 195453"/>
              <a:gd name="connsiteX2" fmla="*/ 432054 w 432054"/>
              <a:gd name="connsiteY2" fmla="*/ 195453 h 195453"/>
              <a:gd name="connsiteX3" fmla="*/ 0 w 432054"/>
              <a:gd name="connsiteY3" fmla="*/ 195453 h 19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195453">
                <a:moveTo>
                  <a:pt x="0" y="0"/>
                </a:moveTo>
                <a:lnTo>
                  <a:pt x="432054" y="0"/>
                </a:lnTo>
                <a:lnTo>
                  <a:pt x="432054" y="195453"/>
                </a:lnTo>
                <a:lnTo>
                  <a:pt x="0" y="195453"/>
                </a:lnTo>
                <a:close/>
              </a:path>
            </a:pathLst>
          </a:custGeom>
          <a:solidFill>
            <a:srgbClr val="D6D5D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5EE8C-AEE8-490F-A6B5-F85E8A2CE20F}"/>
              </a:ext>
            </a:extLst>
          </p:cNvPr>
          <p:cNvSpPr txBox="1"/>
          <p:nvPr/>
        </p:nvSpPr>
        <p:spPr>
          <a:xfrm>
            <a:off x="3297795" y="532848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570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09AC00-4F91-4F20-9DA3-1F1C392ACC8F}"/>
              </a:ext>
            </a:extLst>
          </p:cNvPr>
          <p:cNvSpPr txBox="1"/>
          <p:nvPr/>
        </p:nvSpPr>
        <p:spPr>
          <a:xfrm>
            <a:off x="3330477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2014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09CC6AF3-1A33-40E9-B712-1A5EBB7A16C2}"/>
              </a:ext>
            </a:extLst>
          </p:cNvPr>
          <p:cNvSpPr/>
          <p:nvPr/>
        </p:nvSpPr>
        <p:spPr>
          <a:xfrm>
            <a:off x="3924108" y="5548375"/>
            <a:ext cx="409475" cy="154056"/>
          </a:xfrm>
          <a:custGeom>
            <a:avLst/>
            <a:gdLst>
              <a:gd name="connsiteX0" fmla="*/ 0 w 432054"/>
              <a:gd name="connsiteY0" fmla="*/ 0 h 257175"/>
              <a:gd name="connsiteX1" fmla="*/ 432054 w 432054"/>
              <a:gd name="connsiteY1" fmla="*/ 0 h 257175"/>
              <a:gd name="connsiteX2" fmla="*/ 432054 w 432054"/>
              <a:gd name="connsiteY2" fmla="*/ 257175 h 257175"/>
              <a:gd name="connsiteX3" fmla="*/ 0 w 432054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257175">
                <a:moveTo>
                  <a:pt x="0" y="0"/>
                </a:moveTo>
                <a:lnTo>
                  <a:pt x="432054" y="0"/>
                </a:lnTo>
                <a:lnTo>
                  <a:pt x="432054" y="257175"/>
                </a:lnTo>
                <a:lnTo>
                  <a:pt x="0" y="257175"/>
                </a:lnTo>
                <a:close/>
              </a:path>
            </a:pathLst>
          </a:custGeom>
          <a:solidFill>
            <a:srgbClr val="D6D5D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1B72A4-4B7C-4AC1-84AF-7521DB454296}"/>
              </a:ext>
            </a:extLst>
          </p:cNvPr>
          <p:cNvSpPr txBox="1"/>
          <p:nvPr/>
        </p:nvSpPr>
        <p:spPr>
          <a:xfrm>
            <a:off x="3892508" y="5291516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743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811500-B0FC-40E2-A45B-2ADA6DE1A804}"/>
              </a:ext>
            </a:extLst>
          </p:cNvPr>
          <p:cNvSpPr txBox="1"/>
          <p:nvPr/>
        </p:nvSpPr>
        <p:spPr>
          <a:xfrm>
            <a:off x="3925191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2015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1466925F-CD2B-4DEA-824D-FC749C665023}"/>
              </a:ext>
            </a:extLst>
          </p:cNvPr>
          <p:cNvSpPr/>
          <p:nvPr/>
        </p:nvSpPr>
        <p:spPr>
          <a:xfrm>
            <a:off x="4518821" y="5573024"/>
            <a:ext cx="409475" cy="129407"/>
          </a:xfrm>
          <a:custGeom>
            <a:avLst/>
            <a:gdLst>
              <a:gd name="connsiteX0" fmla="*/ 0 w 432054"/>
              <a:gd name="connsiteY0" fmla="*/ 0 h 216027"/>
              <a:gd name="connsiteX1" fmla="*/ 432054 w 432054"/>
              <a:gd name="connsiteY1" fmla="*/ 0 h 216027"/>
              <a:gd name="connsiteX2" fmla="*/ 432054 w 432054"/>
              <a:gd name="connsiteY2" fmla="*/ 216027 h 216027"/>
              <a:gd name="connsiteX3" fmla="*/ 0 w 432054"/>
              <a:gd name="connsiteY3" fmla="*/ 216027 h 21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216027">
                <a:moveTo>
                  <a:pt x="0" y="0"/>
                </a:moveTo>
                <a:lnTo>
                  <a:pt x="432054" y="0"/>
                </a:lnTo>
                <a:lnTo>
                  <a:pt x="432054" y="216027"/>
                </a:lnTo>
                <a:lnTo>
                  <a:pt x="0" y="216027"/>
                </a:lnTo>
                <a:close/>
              </a:path>
            </a:pathLst>
          </a:custGeom>
          <a:solidFill>
            <a:srgbClr val="D6D5D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32198-D6B7-4417-B27C-D88F0048C583}"/>
              </a:ext>
            </a:extLst>
          </p:cNvPr>
          <p:cNvSpPr txBox="1"/>
          <p:nvPr/>
        </p:nvSpPr>
        <p:spPr>
          <a:xfrm>
            <a:off x="4487222" y="5316165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623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3C61C1-7217-495D-8D63-9CAB1C2E632D}"/>
              </a:ext>
            </a:extLst>
          </p:cNvPr>
          <p:cNvSpPr txBox="1"/>
          <p:nvPr/>
        </p:nvSpPr>
        <p:spPr>
          <a:xfrm>
            <a:off x="4519904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2016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4CD69E7-876A-4C56-9F35-3D110C7C9F2A}"/>
              </a:ext>
            </a:extLst>
          </p:cNvPr>
          <p:cNvSpPr/>
          <p:nvPr/>
        </p:nvSpPr>
        <p:spPr>
          <a:xfrm>
            <a:off x="5113535" y="5634646"/>
            <a:ext cx="409475" cy="67785"/>
          </a:xfrm>
          <a:custGeom>
            <a:avLst/>
            <a:gdLst>
              <a:gd name="connsiteX0" fmla="*/ 0 w 432054"/>
              <a:gd name="connsiteY0" fmla="*/ 0 h 113157"/>
              <a:gd name="connsiteX1" fmla="*/ 432054 w 432054"/>
              <a:gd name="connsiteY1" fmla="*/ 0 h 113157"/>
              <a:gd name="connsiteX2" fmla="*/ 432054 w 432054"/>
              <a:gd name="connsiteY2" fmla="*/ 113157 h 113157"/>
              <a:gd name="connsiteX3" fmla="*/ 0 w 432054"/>
              <a:gd name="connsiteY3" fmla="*/ 113157 h 11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113157">
                <a:moveTo>
                  <a:pt x="0" y="0"/>
                </a:moveTo>
                <a:lnTo>
                  <a:pt x="432054" y="0"/>
                </a:lnTo>
                <a:lnTo>
                  <a:pt x="432054" y="113157"/>
                </a:lnTo>
                <a:lnTo>
                  <a:pt x="0" y="113157"/>
                </a:lnTo>
                <a:close/>
              </a:path>
            </a:pathLst>
          </a:custGeom>
          <a:solidFill>
            <a:srgbClr val="D6D5D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518F5-5064-4ED1-9095-45F04E2EFBB4}"/>
              </a:ext>
            </a:extLst>
          </p:cNvPr>
          <p:cNvSpPr txBox="1"/>
          <p:nvPr/>
        </p:nvSpPr>
        <p:spPr>
          <a:xfrm>
            <a:off x="5081935" y="537778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326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D3468-6DC4-474D-AD46-75FA145E5B08}"/>
              </a:ext>
            </a:extLst>
          </p:cNvPr>
          <p:cNvSpPr txBox="1"/>
          <p:nvPr/>
        </p:nvSpPr>
        <p:spPr>
          <a:xfrm>
            <a:off x="5114618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2017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7A8F464-4EC9-481F-AA85-1052D63AF18A}"/>
              </a:ext>
            </a:extLst>
          </p:cNvPr>
          <p:cNvSpPr/>
          <p:nvPr/>
        </p:nvSpPr>
        <p:spPr>
          <a:xfrm>
            <a:off x="5708248" y="5221777"/>
            <a:ext cx="409475" cy="480654"/>
          </a:xfrm>
          <a:custGeom>
            <a:avLst/>
            <a:gdLst>
              <a:gd name="connsiteX0" fmla="*/ 0 w 432054"/>
              <a:gd name="connsiteY0" fmla="*/ 0 h 802386"/>
              <a:gd name="connsiteX1" fmla="*/ 432054 w 432054"/>
              <a:gd name="connsiteY1" fmla="*/ 0 h 802386"/>
              <a:gd name="connsiteX2" fmla="*/ 432054 w 432054"/>
              <a:gd name="connsiteY2" fmla="*/ 802386 h 802386"/>
              <a:gd name="connsiteX3" fmla="*/ 0 w 432054"/>
              <a:gd name="connsiteY3" fmla="*/ 802386 h 8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802386">
                <a:moveTo>
                  <a:pt x="0" y="0"/>
                </a:moveTo>
                <a:lnTo>
                  <a:pt x="432054" y="0"/>
                </a:lnTo>
                <a:lnTo>
                  <a:pt x="432054" y="802386"/>
                </a:lnTo>
                <a:lnTo>
                  <a:pt x="0" y="802386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6C6761-6AB0-4A7F-A350-6FE26EA5A608}"/>
              </a:ext>
            </a:extLst>
          </p:cNvPr>
          <p:cNvSpPr txBox="1"/>
          <p:nvPr/>
        </p:nvSpPr>
        <p:spPr>
          <a:xfrm>
            <a:off x="5632776" y="496491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2 283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7D3750-5E26-4A95-8C07-A377710868B9}"/>
              </a:ext>
            </a:extLst>
          </p:cNvPr>
          <p:cNvSpPr txBox="1"/>
          <p:nvPr/>
        </p:nvSpPr>
        <p:spPr>
          <a:xfrm>
            <a:off x="5709331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2018</a:t>
            </a: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4271ABB0-204D-4EF0-A21E-D23B7E195954}"/>
              </a:ext>
            </a:extLst>
          </p:cNvPr>
          <p:cNvSpPr/>
          <p:nvPr/>
        </p:nvSpPr>
        <p:spPr>
          <a:xfrm>
            <a:off x="6302962" y="5024586"/>
            <a:ext cx="409475" cy="677845"/>
          </a:xfrm>
          <a:custGeom>
            <a:avLst/>
            <a:gdLst>
              <a:gd name="connsiteX0" fmla="*/ 0 w 432054"/>
              <a:gd name="connsiteY0" fmla="*/ 0 h 1131570"/>
              <a:gd name="connsiteX1" fmla="*/ 432054 w 432054"/>
              <a:gd name="connsiteY1" fmla="*/ 0 h 1131570"/>
              <a:gd name="connsiteX2" fmla="*/ 432054 w 432054"/>
              <a:gd name="connsiteY2" fmla="*/ 1131570 h 1131570"/>
              <a:gd name="connsiteX3" fmla="*/ 0 w 432054"/>
              <a:gd name="connsiteY3" fmla="*/ 113157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1131570">
                <a:moveTo>
                  <a:pt x="0" y="0"/>
                </a:moveTo>
                <a:lnTo>
                  <a:pt x="432054" y="0"/>
                </a:lnTo>
                <a:lnTo>
                  <a:pt x="432054" y="1131570"/>
                </a:lnTo>
                <a:lnTo>
                  <a:pt x="0" y="1131570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D8DF4A-C61C-4790-92FF-A8DF0CDD9EFE}"/>
              </a:ext>
            </a:extLst>
          </p:cNvPr>
          <p:cNvSpPr txBox="1"/>
          <p:nvPr/>
        </p:nvSpPr>
        <p:spPr>
          <a:xfrm>
            <a:off x="6227489" y="476772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3 220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B2870A-F2A2-41B0-8A66-E3AA131E978B}"/>
              </a:ext>
            </a:extLst>
          </p:cNvPr>
          <p:cNvSpPr txBox="1"/>
          <p:nvPr/>
        </p:nvSpPr>
        <p:spPr>
          <a:xfrm>
            <a:off x="6304045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2019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E1B665EB-67D7-453B-A58E-CC6F61CDC637}"/>
              </a:ext>
            </a:extLst>
          </p:cNvPr>
          <p:cNvSpPr/>
          <p:nvPr/>
        </p:nvSpPr>
        <p:spPr>
          <a:xfrm>
            <a:off x="6897675" y="4771935"/>
            <a:ext cx="409475" cy="930496"/>
          </a:xfrm>
          <a:custGeom>
            <a:avLst/>
            <a:gdLst>
              <a:gd name="connsiteX0" fmla="*/ 0 w 432054"/>
              <a:gd name="connsiteY0" fmla="*/ 0 h 1553337"/>
              <a:gd name="connsiteX1" fmla="*/ 432054 w 432054"/>
              <a:gd name="connsiteY1" fmla="*/ 0 h 1553337"/>
              <a:gd name="connsiteX2" fmla="*/ 432054 w 432054"/>
              <a:gd name="connsiteY2" fmla="*/ 1553337 h 1553337"/>
              <a:gd name="connsiteX3" fmla="*/ 0 w 432054"/>
              <a:gd name="connsiteY3" fmla="*/ 1553337 h 155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1553337">
                <a:moveTo>
                  <a:pt x="0" y="0"/>
                </a:moveTo>
                <a:lnTo>
                  <a:pt x="432054" y="0"/>
                </a:lnTo>
                <a:lnTo>
                  <a:pt x="432054" y="1553337"/>
                </a:lnTo>
                <a:lnTo>
                  <a:pt x="0" y="1553337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EA09F9-90EA-4078-AD0D-069F70DD0305}"/>
              </a:ext>
            </a:extLst>
          </p:cNvPr>
          <p:cNvSpPr txBox="1"/>
          <p:nvPr/>
        </p:nvSpPr>
        <p:spPr>
          <a:xfrm>
            <a:off x="6822204" y="451507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4 416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4B3AF6-87D2-46DF-87CA-3AE5F8E4C90A}"/>
              </a:ext>
            </a:extLst>
          </p:cNvPr>
          <p:cNvSpPr txBox="1"/>
          <p:nvPr/>
        </p:nvSpPr>
        <p:spPr>
          <a:xfrm>
            <a:off x="6898758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2020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E17FAB6-A19A-47AF-908B-252A7328C27D}"/>
              </a:ext>
            </a:extLst>
          </p:cNvPr>
          <p:cNvSpPr/>
          <p:nvPr/>
        </p:nvSpPr>
        <p:spPr>
          <a:xfrm>
            <a:off x="7492389" y="4007818"/>
            <a:ext cx="409475" cy="1694613"/>
          </a:xfrm>
          <a:custGeom>
            <a:avLst/>
            <a:gdLst>
              <a:gd name="connsiteX0" fmla="*/ 0 w 432054"/>
              <a:gd name="connsiteY0" fmla="*/ 0 h 2828925"/>
              <a:gd name="connsiteX1" fmla="*/ 432054 w 432054"/>
              <a:gd name="connsiteY1" fmla="*/ 0 h 2828925"/>
              <a:gd name="connsiteX2" fmla="*/ 432054 w 432054"/>
              <a:gd name="connsiteY2" fmla="*/ 2828925 h 2828925"/>
              <a:gd name="connsiteX3" fmla="*/ 0 w 432054"/>
              <a:gd name="connsiteY3" fmla="*/ 2828925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2828925">
                <a:moveTo>
                  <a:pt x="0" y="0"/>
                </a:moveTo>
                <a:lnTo>
                  <a:pt x="432054" y="0"/>
                </a:lnTo>
                <a:lnTo>
                  <a:pt x="432054" y="2828925"/>
                </a:lnTo>
                <a:lnTo>
                  <a:pt x="0" y="2828925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3A508-920A-4221-BFAA-2E80E7430B31}"/>
              </a:ext>
            </a:extLst>
          </p:cNvPr>
          <p:cNvSpPr txBox="1"/>
          <p:nvPr/>
        </p:nvSpPr>
        <p:spPr>
          <a:xfrm>
            <a:off x="7416916" y="375095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8 028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393935-4388-416B-911C-1AD101164659}"/>
              </a:ext>
            </a:extLst>
          </p:cNvPr>
          <p:cNvSpPr txBox="1"/>
          <p:nvPr/>
        </p:nvSpPr>
        <p:spPr>
          <a:xfrm>
            <a:off x="7493473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2021</a:t>
            </a: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500FE689-F140-4D48-8A0B-C9801CCE36E1}"/>
              </a:ext>
            </a:extLst>
          </p:cNvPr>
          <p:cNvSpPr/>
          <p:nvPr/>
        </p:nvSpPr>
        <p:spPr>
          <a:xfrm>
            <a:off x="8087102" y="3903060"/>
            <a:ext cx="409475" cy="1799371"/>
          </a:xfrm>
          <a:custGeom>
            <a:avLst/>
            <a:gdLst>
              <a:gd name="connsiteX0" fmla="*/ 0 w 432054"/>
              <a:gd name="connsiteY0" fmla="*/ 0 h 3003804"/>
              <a:gd name="connsiteX1" fmla="*/ 432054 w 432054"/>
              <a:gd name="connsiteY1" fmla="*/ 0 h 3003804"/>
              <a:gd name="connsiteX2" fmla="*/ 432054 w 432054"/>
              <a:gd name="connsiteY2" fmla="*/ 3003804 h 3003804"/>
              <a:gd name="connsiteX3" fmla="*/ 0 w 432054"/>
              <a:gd name="connsiteY3" fmla="*/ 3003804 h 300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3003804">
                <a:moveTo>
                  <a:pt x="0" y="0"/>
                </a:moveTo>
                <a:lnTo>
                  <a:pt x="432054" y="0"/>
                </a:lnTo>
                <a:lnTo>
                  <a:pt x="432054" y="3003804"/>
                </a:lnTo>
                <a:lnTo>
                  <a:pt x="0" y="3003804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 dirty="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FE5701-5211-4B93-95E9-43B1F64411BE}"/>
              </a:ext>
            </a:extLst>
          </p:cNvPr>
          <p:cNvSpPr txBox="1"/>
          <p:nvPr/>
        </p:nvSpPr>
        <p:spPr>
          <a:xfrm>
            <a:off x="8011630" y="364620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8 524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0F36F2-DD98-471D-8C02-88CCE009ACD8}"/>
              </a:ext>
            </a:extLst>
          </p:cNvPr>
          <p:cNvSpPr txBox="1"/>
          <p:nvPr/>
        </p:nvSpPr>
        <p:spPr>
          <a:xfrm>
            <a:off x="8088185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2022</a:t>
            </a: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2EA19CE-A1F1-4ADB-AB96-FAF40FFCF5DE}"/>
              </a:ext>
            </a:extLst>
          </p:cNvPr>
          <p:cNvSpPr/>
          <p:nvPr/>
        </p:nvSpPr>
        <p:spPr>
          <a:xfrm>
            <a:off x="8681816" y="3502516"/>
            <a:ext cx="409475" cy="2199915"/>
          </a:xfrm>
          <a:custGeom>
            <a:avLst/>
            <a:gdLst>
              <a:gd name="connsiteX0" fmla="*/ 0 w 432054"/>
              <a:gd name="connsiteY0" fmla="*/ 0 h 3672459"/>
              <a:gd name="connsiteX1" fmla="*/ 432054 w 432054"/>
              <a:gd name="connsiteY1" fmla="*/ 0 h 3672459"/>
              <a:gd name="connsiteX2" fmla="*/ 432054 w 432054"/>
              <a:gd name="connsiteY2" fmla="*/ 3672459 h 3672459"/>
              <a:gd name="connsiteX3" fmla="*/ 0 w 432054"/>
              <a:gd name="connsiteY3" fmla="*/ 3672459 h 367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3672459">
                <a:moveTo>
                  <a:pt x="0" y="0"/>
                </a:moveTo>
                <a:lnTo>
                  <a:pt x="432054" y="0"/>
                </a:lnTo>
                <a:lnTo>
                  <a:pt x="432054" y="3672459"/>
                </a:lnTo>
                <a:lnTo>
                  <a:pt x="0" y="3672459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 dirty="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C79E47-1876-4FF9-8A21-D99FA6F6942E}"/>
              </a:ext>
            </a:extLst>
          </p:cNvPr>
          <p:cNvSpPr txBox="1"/>
          <p:nvPr/>
        </p:nvSpPr>
        <p:spPr>
          <a:xfrm>
            <a:off x="8537021" y="3245656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10 425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569E5F-31E3-400B-B84B-1212FD49B7F3}"/>
              </a:ext>
            </a:extLst>
          </p:cNvPr>
          <p:cNvSpPr txBox="1"/>
          <p:nvPr/>
        </p:nvSpPr>
        <p:spPr>
          <a:xfrm>
            <a:off x="8682899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2023</a:t>
            </a: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32AD3654-21E7-4307-9548-408BB26F113B}"/>
              </a:ext>
            </a:extLst>
          </p:cNvPr>
          <p:cNvSpPr/>
          <p:nvPr/>
        </p:nvSpPr>
        <p:spPr>
          <a:xfrm>
            <a:off x="9276529" y="4057116"/>
            <a:ext cx="409475" cy="1645315"/>
          </a:xfrm>
          <a:custGeom>
            <a:avLst/>
            <a:gdLst>
              <a:gd name="connsiteX0" fmla="*/ 0 w 432054"/>
              <a:gd name="connsiteY0" fmla="*/ 0 h 2746629"/>
              <a:gd name="connsiteX1" fmla="*/ 432054 w 432054"/>
              <a:gd name="connsiteY1" fmla="*/ 0 h 2746629"/>
              <a:gd name="connsiteX2" fmla="*/ 432054 w 432054"/>
              <a:gd name="connsiteY2" fmla="*/ 2746629 h 2746629"/>
              <a:gd name="connsiteX3" fmla="*/ 0 w 432054"/>
              <a:gd name="connsiteY3" fmla="*/ 2746629 h 274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54" h="2746629">
                <a:moveTo>
                  <a:pt x="0" y="0"/>
                </a:moveTo>
                <a:lnTo>
                  <a:pt x="432054" y="0"/>
                </a:lnTo>
                <a:lnTo>
                  <a:pt x="432054" y="2746629"/>
                </a:lnTo>
                <a:lnTo>
                  <a:pt x="0" y="2746629"/>
                </a:lnTo>
                <a:close/>
              </a:path>
            </a:pathLst>
          </a:custGeom>
          <a:solidFill>
            <a:srgbClr val="F7C900"/>
          </a:solidFill>
          <a:ln w="102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200">
              <a:solidFill>
                <a:srgbClr val="F7C9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A1D997-9F11-48E9-B75E-CA20FCC36228}"/>
              </a:ext>
            </a:extLst>
          </p:cNvPr>
          <p:cNvSpPr txBox="1"/>
          <p:nvPr/>
        </p:nvSpPr>
        <p:spPr>
          <a:xfrm>
            <a:off x="9201057" y="380025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7 796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7D0932-62E2-4CD2-89DF-CAFE0216A856}"/>
              </a:ext>
            </a:extLst>
          </p:cNvPr>
          <p:cNvSpPr txBox="1"/>
          <p:nvPr/>
        </p:nvSpPr>
        <p:spPr>
          <a:xfrm>
            <a:off x="9277612" y="571817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spc="0" baseline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  <a:rtl val="0"/>
              </a:rPr>
              <a:t>2024</a:t>
            </a:r>
          </a:p>
        </p:txBody>
      </p:sp>
      <p:sp>
        <p:nvSpPr>
          <p:cNvPr id="46" name="Text 11">
            <a:extLst>
              <a:ext uri="{FF2B5EF4-FFF2-40B4-BE49-F238E27FC236}">
                <a16:creationId xmlns:a16="http://schemas.microsoft.com/office/drawing/2014/main" id="{56A2FC30-AACA-45A0-89C7-4B73C2CB8FAE}"/>
              </a:ext>
            </a:extLst>
          </p:cNvPr>
          <p:cNvSpPr/>
          <p:nvPr/>
        </p:nvSpPr>
        <p:spPr>
          <a:xfrm>
            <a:off x="1292988" y="1695554"/>
            <a:ext cx="46482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rebuchet MS" pitchFamily="34" charset="-120"/>
              </a:rPr>
              <a:t>Распределение по источникам</a:t>
            </a:r>
            <a:endParaRPr lang="en-US" sz="2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Text 12">
            <a:extLst>
              <a:ext uri="{FF2B5EF4-FFF2-40B4-BE49-F238E27FC236}">
                <a16:creationId xmlns:a16="http://schemas.microsoft.com/office/drawing/2014/main" id="{B8013289-75B8-4DEF-8ACF-42AE1D1B512F}"/>
              </a:ext>
            </a:extLst>
          </p:cNvPr>
          <p:cNvSpPr/>
          <p:nvPr/>
        </p:nvSpPr>
        <p:spPr>
          <a:xfrm>
            <a:off x="1431402" y="2340186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ВКонтакте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Shape 13">
            <a:extLst>
              <a:ext uri="{FF2B5EF4-FFF2-40B4-BE49-F238E27FC236}">
                <a16:creationId xmlns:a16="http://schemas.microsoft.com/office/drawing/2014/main" id="{BACF4D1F-EC4F-4129-B33A-C96BDF8AE33E}"/>
              </a:ext>
            </a:extLst>
          </p:cNvPr>
          <p:cNvSpPr/>
          <p:nvPr/>
        </p:nvSpPr>
        <p:spPr>
          <a:xfrm>
            <a:off x="2711562" y="2380405"/>
            <a:ext cx="4864608" cy="201168"/>
          </a:xfrm>
          <a:prstGeom prst="rect">
            <a:avLst/>
          </a:prstGeom>
          <a:solidFill>
            <a:srgbClr val="7DC6BD"/>
          </a:solidFill>
          <a:ln/>
        </p:spPr>
      </p:sp>
      <p:sp>
        <p:nvSpPr>
          <p:cNvPr id="49" name="Text 14">
            <a:extLst>
              <a:ext uri="{FF2B5EF4-FFF2-40B4-BE49-F238E27FC236}">
                <a16:creationId xmlns:a16="http://schemas.microsoft.com/office/drawing/2014/main" id="{2D1728F3-C05B-4D78-8A87-D359B15723BF}"/>
              </a:ext>
            </a:extLst>
          </p:cNvPr>
          <p:cNvSpPr/>
          <p:nvPr/>
        </p:nvSpPr>
        <p:spPr>
          <a:xfrm>
            <a:off x="7667610" y="2340186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76%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Text 15">
            <a:extLst>
              <a:ext uri="{FF2B5EF4-FFF2-40B4-BE49-F238E27FC236}">
                <a16:creationId xmlns:a16="http://schemas.microsoft.com/office/drawing/2014/main" id="{8C49A4B9-4AF7-4FD5-9FEC-D6ED65184C06}"/>
              </a:ext>
            </a:extLst>
          </p:cNvPr>
          <p:cNvSpPr/>
          <p:nvPr/>
        </p:nvSpPr>
        <p:spPr>
          <a:xfrm>
            <a:off x="1431402" y="2669370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СМИ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Shape 16">
            <a:extLst>
              <a:ext uri="{FF2B5EF4-FFF2-40B4-BE49-F238E27FC236}">
                <a16:creationId xmlns:a16="http://schemas.microsoft.com/office/drawing/2014/main" id="{A8DE86B9-DF43-4CC8-B62C-EB8486DF3686}"/>
              </a:ext>
            </a:extLst>
          </p:cNvPr>
          <p:cNvSpPr/>
          <p:nvPr/>
        </p:nvSpPr>
        <p:spPr>
          <a:xfrm>
            <a:off x="2711562" y="2705946"/>
            <a:ext cx="960120" cy="201168"/>
          </a:xfrm>
          <a:prstGeom prst="rect">
            <a:avLst/>
          </a:prstGeom>
          <a:solidFill>
            <a:srgbClr val="F7C900"/>
          </a:solidFill>
          <a:ln/>
        </p:spPr>
      </p:sp>
      <p:sp>
        <p:nvSpPr>
          <p:cNvPr id="52" name="Text 17">
            <a:extLst>
              <a:ext uri="{FF2B5EF4-FFF2-40B4-BE49-F238E27FC236}">
                <a16:creationId xmlns:a16="http://schemas.microsoft.com/office/drawing/2014/main" id="{D4EAFEBE-CA4B-4CB6-88EB-CE059DC5BAB2}"/>
              </a:ext>
            </a:extLst>
          </p:cNvPr>
          <p:cNvSpPr/>
          <p:nvPr/>
        </p:nvSpPr>
        <p:spPr>
          <a:xfrm>
            <a:off x="3763122" y="2669370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15%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Text 18">
            <a:extLst>
              <a:ext uri="{FF2B5EF4-FFF2-40B4-BE49-F238E27FC236}">
                <a16:creationId xmlns:a16="http://schemas.microsoft.com/office/drawing/2014/main" id="{FBE8F112-5AE7-4F54-A57A-74202A4AF2A8}"/>
              </a:ext>
            </a:extLst>
          </p:cNvPr>
          <p:cNvSpPr/>
          <p:nvPr/>
        </p:nvSpPr>
        <p:spPr>
          <a:xfrm>
            <a:off x="1431402" y="2998554"/>
            <a:ext cx="118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МЧС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4" name="Shape 19">
            <a:extLst>
              <a:ext uri="{FF2B5EF4-FFF2-40B4-BE49-F238E27FC236}">
                <a16:creationId xmlns:a16="http://schemas.microsoft.com/office/drawing/2014/main" id="{999D9A3C-4579-44BF-81EA-2EC5D03DD21C}"/>
              </a:ext>
            </a:extLst>
          </p:cNvPr>
          <p:cNvSpPr/>
          <p:nvPr/>
        </p:nvSpPr>
        <p:spPr>
          <a:xfrm>
            <a:off x="2711562" y="3035130"/>
            <a:ext cx="576072" cy="201168"/>
          </a:xfrm>
          <a:prstGeom prst="rect">
            <a:avLst/>
          </a:prstGeom>
          <a:solidFill>
            <a:srgbClr val="8793AD"/>
          </a:solidFill>
          <a:ln/>
        </p:spPr>
      </p:sp>
      <p:sp>
        <p:nvSpPr>
          <p:cNvPr id="55" name="Text 20">
            <a:extLst>
              <a:ext uri="{FF2B5EF4-FFF2-40B4-BE49-F238E27FC236}">
                <a16:creationId xmlns:a16="http://schemas.microsoft.com/office/drawing/2014/main" id="{DD5B28C3-7192-4D01-A880-18DB00792DDF}"/>
              </a:ext>
            </a:extLst>
          </p:cNvPr>
          <p:cNvSpPr/>
          <p:nvPr/>
        </p:nvSpPr>
        <p:spPr>
          <a:xfrm>
            <a:off x="3379074" y="2998554"/>
            <a:ext cx="640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9%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Text 21">
            <a:extLst>
              <a:ext uri="{FF2B5EF4-FFF2-40B4-BE49-F238E27FC236}">
                <a16:creationId xmlns:a16="http://schemas.microsoft.com/office/drawing/2014/main" id="{CBA5260C-CAD5-4C92-BDFE-2AAB441C765D}"/>
              </a:ext>
            </a:extLst>
          </p:cNvPr>
          <p:cNvSpPr/>
          <p:nvPr/>
        </p:nvSpPr>
        <p:spPr>
          <a:xfrm>
            <a:off x="4627710" y="2881253"/>
            <a:ext cx="3953307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3/4 контента из ВК —</a:t>
            </a:r>
            <a:r>
              <a:rPr lang="ru-RU" sz="1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прогнозы и предупреждения.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12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itchFamily="34" charset="-120"/>
              </a:rPr>
              <a:t>СМИ — основной источник о реализовавшихся событиях.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3710647-13BB-4B86-989A-F869349D4C1D}"/>
              </a:ext>
            </a:extLst>
          </p:cNvPr>
          <p:cNvGrpSpPr/>
          <p:nvPr/>
        </p:nvGrpSpPr>
        <p:grpSpPr>
          <a:xfrm>
            <a:off x="6295143" y="579732"/>
            <a:ext cx="3368409" cy="449879"/>
            <a:chOff x="5603563" y="224247"/>
            <a:chExt cx="3368409" cy="449879"/>
          </a:xfrm>
        </p:grpSpPr>
        <p:sp>
          <p:nvSpPr>
            <p:cNvPr id="58" name="Text 4">
              <a:extLst>
                <a:ext uri="{FF2B5EF4-FFF2-40B4-BE49-F238E27FC236}">
                  <a16:creationId xmlns:a16="http://schemas.microsoft.com/office/drawing/2014/main" id="{1AA68065-BDA0-44D8-8FE2-5743B4C5D6FC}"/>
                </a:ext>
              </a:extLst>
            </p:cNvPr>
            <p:cNvSpPr/>
            <p:nvPr/>
          </p:nvSpPr>
          <p:spPr>
            <a:xfrm>
              <a:off x="5603563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1</a:t>
              </a:r>
              <a:endParaRPr lang="en-US" sz="1400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9" name="Text 8">
              <a:extLst>
                <a:ext uri="{FF2B5EF4-FFF2-40B4-BE49-F238E27FC236}">
                  <a16:creationId xmlns:a16="http://schemas.microsoft.com/office/drawing/2014/main" id="{4615D9F7-509F-4FE6-86FD-19F0EE07BD60}"/>
                </a:ext>
              </a:extLst>
            </p:cNvPr>
            <p:cNvSpPr/>
            <p:nvPr/>
          </p:nvSpPr>
          <p:spPr>
            <a:xfrm>
              <a:off x="6105229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7C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2</a:t>
              </a:r>
              <a:endParaRPr lang="en-US" sz="1400" dirty="0">
                <a:solidFill>
                  <a:srgbClr val="F7C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0" name="Text 12">
              <a:extLst>
                <a:ext uri="{FF2B5EF4-FFF2-40B4-BE49-F238E27FC236}">
                  <a16:creationId xmlns:a16="http://schemas.microsoft.com/office/drawing/2014/main" id="{38971FDD-6224-4462-B37C-D298FBC422B3}"/>
                </a:ext>
              </a:extLst>
            </p:cNvPr>
            <p:cNvSpPr/>
            <p:nvPr/>
          </p:nvSpPr>
          <p:spPr>
            <a:xfrm>
              <a:off x="6609884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3</a:t>
              </a:r>
              <a:endParaRPr lang="en-US" sz="1400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1" name="Text 16">
              <a:extLst>
                <a:ext uri="{FF2B5EF4-FFF2-40B4-BE49-F238E27FC236}">
                  <a16:creationId xmlns:a16="http://schemas.microsoft.com/office/drawing/2014/main" id="{436AD534-9043-4826-B826-BAE5062EA06A}"/>
                </a:ext>
              </a:extLst>
            </p:cNvPr>
            <p:cNvSpPr/>
            <p:nvPr/>
          </p:nvSpPr>
          <p:spPr>
            <a:xfrm>
              <a:off x="7611213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</a:t>
              </a:r>
              <a:endParaRPr lang="en-US" sz="1400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2" name="Text 20">
              <a:extLst>
                <a:ext uri="{FF2B5EF4-FFF2-40B4-BE49-F238E27FC236}">
                  <a16:creationId xmlns:a16="http://schemas.microsoft.com/office/drawing/2014/main" id="{69400044-E7DE-4CD2-9F8C-52CE75F0AD9B}"/>
                </a:ext>
              </a:extLst>
            </p:cNvPr>
            <p:cNvSpPr/>
            <p:nvPr/>
          </p:nvSpPr>
          <p:spPr>
            <a:xfrm>
              <a:off x="7109629" y="224247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  <a:endParaRPr lang="en-US" sz="1400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" name="Text 24">
              <a:extLst>
                <a:ext uri="{FF2B5EF4-FFF2-40B4-BE49-F238E27FC236}">
                  <a16:creationId xmlns:a16="http://schemas.microsoft.com/office/drawing/2014/main" id="{B84F13BA-F285-4232-9A06-2F44AF2940E6}"/>
                </a:ext>
              </a:extLst>
            </p:cNvPr>
            <p:cNvSpPr/>
            <p:nvPr/>
          </p:nvSpPr>
          <p:spPr>
            <a:xfrm>
              <a:off x="8114882" y="226009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6</a:t>
              </a:r>
              <a:endParaRPr lang="en-US" sz="1400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4" name="Text 28">
              <a:extLst>
                <a:ext uri="{FF2B5EF4-FFF2-40B4-BE49-F238E27FC236}">
                  <a16:creationId xmlns:a16="http://schemas.microsoft.com/office/drawing/2014/main" id="{BCFE0372-CE14-487D-8E3D-7F603614CB9A}"/>
                </a:ext>
              </a:extLst>
            </p:cNvPr>
            <p:cNvSpPr/>
            <p:nvPr/>
          </p:nvSpPr>
          <p:spPr>
            <a:xfrm>
              <a:off x="8616547" y="226304"/>
              <a:ext cx="131032" cy="131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BCBDCA"/>
                  </a:solidFill>
                  <a:latin typeface="Roboto" panose="02000000000000000000" pitchFamily="2" charset="0"/>
                  <a:ea typeface="Roboto" panose="02000000000000000000" pitchFamily="2" charset="0"/>
                  <a:cs typeface="Trebuchet MS" pitchFamily="34" charset="-120"/>
                </a:rPr>
                <a:t>7</a:t>
              </a:r>
              <a:endParaRPr lang="en-US" sz="1400" dirty="0">
                <a:solidFill>
                  <a:srgbClr val="BCBDCA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65" name="Рисунок 64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4BCE5488-4DD7-4EF4-8EB3-2A517EAE7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6031467" y="440297"/>
              <a:ext cx="91076" cy="91076"/>
            </a:xfrm>
            <a:prstGeom prst="rect">
              <a:avLst/>
            </a:prstGeom>
          </p:spPr>
        </p:pic>
        <p:pic>
          <p:nvPicPr>
            <p:cNvPr id="66" name="Рисунок 65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B777D720-296F-408B-A4C9-DC95A483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6532436" y="440296"/>
              <a:ext cx="91076" cy="91076"/>
            </a:xfrm>
            <a:prstGeom prst="rect">
              <a:avLst/>
            </a:prstGeom>
          </p:spPr>
        </p:pic>
        <p:pic>
          <p:nvPicPr>
            <p:cNvPr id="67" name="Рисунок 66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13894BDB-9E43-4536-8565-39721476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7033406" y="440296"/>
              <a:ext cx="91076" cy="91076"/>
            </a:xfrm>
            <a:prstGeom prst="rect">
              <a:avLst/>
            </a:prstGeom>
          </p:spPr>
        </p:pic>
        <p:pic>
          <p:nvPicPr>
            <p:cNvPr id="68" name="Рисунок 67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5C779864-59B0-457C-9AC6-018F5571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7535083" y="440296"/>
              <a:ext cx="91076" cy="91076"/>
            </a:xfrm>
            <a:prstGeom prst="rect">
              <a:avLst/>
            </a:prstGeom>
          </p:spPr>
        </p:pic>
        <p:pic>
          <p:nvPicPr>
            <p:cNvPr id="69" name="Рисунок 68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B7A687B4-8AC7-444D-962F-8AAC5A1B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8036052" y="440297"/>
              <a:ext cx="91076" cy="91076"/>
            </a:xfrm>
            <a:prstGeom prst="rect">
              <a:avLst/>
            </a:prstGeom>
          </p:spPr>
        </p:pic>
        <p:pic>
          <p:nvPicPr>
            <p:cNvPr id="70" name="Рисунок 69" descr="Линия со стрелкой: прямо со сплошной заливкой">
              <a:extLst>
                <a:ext uri="{FF2B5EF4-FFF2-40B4-BE49-F238E27FC236}">
                  <a16:creationId xmlns:a16="http://schemas.microsoft.com/office/drawing/2014/main" id="{27EBCEE3-AC90-45DA-9BC8-89812FA9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8537021" y="440297"/>
              <a:ext cx="91076" cy="91076"/>
            </a:xfrm>
            <a:prstGeom prst="rect">
              <a:avLst/>
            </a:prstGeom>
          </p:spPr>
        </p:pic>
        <p:pic>
          <p:nvPicPr>
            <p:cNvPr id="71" name="Рисунок 70" descr="Газета со сплошной заливкой">
              <a:extLst>
                <a:ext uri="{FF2B5EF4-FFF2-40B4-BE49-F238E27FC236}">
                  <a16:creationId xmlns:a16="http://schemas.microsoft.com/office/drawing/2014/main" id="{FBBB044A-08FC-47D0-9A48-DEC40AF35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2620" y="329308"/>
              <a:ext cx="326833" cy="326833"/>
            </a:xfrm>
            <a:prstGeom prst="rect">
              <a:avLst/>
            </a:prstGeom>
          </p:spPr>
        </p:pic>
        <p:pic>
          <p:nvPicPr>
            <p:cNvPr id="72" name="Рисунок 71" descr="Робот со сплошной заливкой">
              <a:extLst>
                <a:ext uri="{FF2B5EF4-FFF2-40B4-BE49-F238E27FC236}">
                  <a16:creationId xmlns:a16="http://schemas.microsoft.com/office/drawing/2014/main" id="{C24B1C1F-B0FA-438E-A118-F738CEEF3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68667" y="348321"/>
              <a:ext cx="288807" cy="288807"/>
            </a:xfrm>
            <a:prstGeom prst="rect">
              <a:avLst/>
            </a:prstGeom>
          </p:spPr>
        </p:pic>
        <p:pic>
          <p:nvPicPr>
            <p:cNvPr id="73" name="Рисунок 72" descr="Маркер со сплошной заливкой">
              <a:extLst>
                <a:ext uri="{FF2B5EF4-FFF2-40B4-BE49-F238E27FC236}">
                  <a16:creationId xmlns:a16="http://schemas.microsoft.com/office/drawing/2014/main" id="{3CE0A273-DEC8-45FD-B8DA-D38B2837F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70103" y="336447"/>
              <a:ext cx="312555" cy="312555"/>
            </a:xfrm>
            <a:prstGeom prst="rect">
              <a:avLst/>
            </a:prstGeom>
          </p:spPr>
        </p:pic>
        <p:pic>
          <p:nvPicPr>
            <p:cNvPr id="74" name="Рисунок 73" descr="Одна шестеренка со сплошной заливкой">
              <a:extLst>
                <a:ext uri="{FF2B5EF4-FFF2-40B4-BE49-F238E27FC236}">
                  <a16:creationId xmlns:a16="http://schemas.microsoft.com/office/drawing/2014/main" id="{31ABCF6E-3728-4D4F-B269-A21A9DED4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39165" y="299749"/>
              <a:ext cx="374377" cy="374377"/>
            </a:xfrm>
            <a:prstGeom prst="rect">
              <a:avLst/>
            </a:prstGeom>
          </p:spPr>
        </p:pic>
        <p:pic>
          <p:nvPicPr>
            <p:cNvPr id="75" name="Рисунок 74" descr="Флажок со сплошной заливкой">
              <a:extLst>
                <a:ext uri="{FF2B5EF4-FFF2-40B4-BE49-F238E27FC236}">
                  <a16:creationId xmlns:a16="http://schemas.microsoft.com/office/drawing/2014/main" id="{CDAE9EFB-297A-4E3C-A42C-EA3FB6016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82063" y="347770"/>
              <a:ext cx="289909" cy="289909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1791895-2BC9-4696-8821-89025FC71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90472" y="361476"/>
              <a:ext cx="262498" cy="262498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3541AD2-75C3-4CAD-94B3-2F941A46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150413" y="322343"/>
              <a:ext cx="340763" cy="340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94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1558</Words>
  <Application>Microsoft Office PowerPoint</Application>
  <PresentationFormat>Широкоэкранный</PresentationFormat>
  <Paragraphs>466</Paragraphs>
  <Slides>31</Slides>
  <Notes>17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HSE Sans</vt:lpstr>
      <vt:lpstr>PT Sans</vt:lpstr>
      <vt:lpstr>Roboto</vt:lpstr>
      <vt:lpstr>Trebuchet MS</vt:lpstr>
      <vt:lpstr>Office Theme</vt:lpstr>
      <vt:lpstr>Извлечение климатических рисков из новостей с помощью LLM:  опыт Центра геоданных ВШЭ</vt:lpstr>
      <vt:lpstr>Давайте знакомиться</vt:lpstr>
      <vt:lpstr>Презентация PowerPoint</vt:lpstr>
      <vt:lpstr>План доклада</vt:lpstr>
      <vt:lpstr>Зачем нужна База данных опасных природных явлений?</vt:lpstr>
      <vt:lpstr>Зачем нужна База данных опасных природных явлений?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данных опасных природных явлений — БД ОПЯ </vt:lpstr>
      <vt:lpstr>База данных опасных природных явлений — БД ОПЯ </vt:lpstr>
      <vt:lpstr>Структура пользовательской версии БД ОПЯ</vt:lpstr>
      <vt:lpstr>Пермский край</vt:lpstr>
      <vt:lpstr>Пермский край</vt:lpstr>
      <vt:lpstr>Краснодарский край</vt:lpstr>
      <vt:lpstr>Краснодарский край. Наводнения</vt:lpstr>
      <vt:lpstr>Республика Саха</vt:lpstr>
      <vt:lpstr>Республика Саха</vt:lpstr>
      <vt:lpstr>Природные риски для дорожных объектов: повреждения ЛЭП</vt:lpstr>
      <vt:lpstr>Делимся выгрузкой из Базы данных частично в обмен на результаты использования </vt:lpstr>
      <vt:lpstr>Контакты: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Рената Зигангирова</cp:lastModifiedBy>
  <cp:revision>25</cp:revision>
  <cp:lastPrinted>2021-11-11T13:08:42Z</cp:lastPrinted>
  <dcterms:created xsi:type="dcterms:W3CDTF">2021-11-11T08:52:47Z</dcterms:created>
  <dcterms:modified xsi:type="dcterms:W3CDTF">2026-04-24T20:06:46Z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