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700" r:id="rId3"/>
    <p:sldMasterId id="2147483713" r:id="rId4"/>
    <p:sldMasterId id="2147483726" r:id="rId5"/>
  </p:sldMasterIdLst>
  <p:notesMasterIdLst>
    <p:notesMasterId r:id="rId43"/>
  </p:notesMasterIdLst>
  <p:sldIdLst>
    <p:sldId id="257" r:id="rId6"/>
    <p:sldId id="294" r:id="rId7"/>
    <p:sldId id="258" r:id="rId8"/>
    <p:sldId id="262" r:id="rId9"/>
    <p:sldId id="261" r:id="rId10"/>
    <p:sldId id="269" r:id="rId11"/>
    <p:sldId id="263" r:id="rId12"/>
    <p:sldId id="306" r:id="rId13"/>
    <p:sldId id="266" r:id="rId14"/>
    <p:sldId id="267" r:id="rId15"/>
    <p:sldId id="268" r:id="rId16"/>
    <p:sldId id="284" r:id="rId17"/>
    <p:sldId id="302" r:id="rId18"/>
    <p:sldId id="271" r:id="rId19"/>
    <p:sldId id="272" r:id="rId20"/>
    <p:sldId id="270" r:id="rId21"/>
    <p:sldId id="304" r:id="rId22"/>
    <p:sldId id="305" r:id="rId23"/>
    <p:sldId id="307" r:id="rId24"/>
    <p:sldId id="309" r:id="rId25"/>
    <p:sldId id="352" r:id="rId26"/>
    <p:sldId id="353" r:id="rId27"/>
    <p:sldId id="375" r:id="rId28"/>
    <p:sldId id="279" r:id="rId29"/>
    <p:sldId id="376" r:id="rId30"/>
    <p:sldId id="280" r:id="rId31"/>
    <p:sldId id="377" r:id="rId32"/>
    <p:sldId id="297" r:id="rId33"/>
    <p:sldId id="298" r:id="rId34"/>
    <p:sldId id="299" r:id="rId35"/>
    <p:sldId id="300" r:id="rId36"/>
    <p:sldId id="308" r:id="rId37"/>
    <p:sldId id="286" r:id="rId38"/>
    <p:sldId id="277" r:id="rId39"/>
    <p:sldId id="295" r:id="rId40"/>
    <p:sldId id="278" r:id="rId41"/>
    <p:sldId id="296" r:id="rId42"/>
  </p:sldIdLst>
  <p:sldSz cx="9144000" cy="5143500" type="screen16x9"/>
  <p:notesSz cx="6858000" cy="9144000"/>
  <p:defaultTextStyle>
    <a:defPPr>
      <a:defRPr lang="ru-RU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99" autoAdjust="0"/>
  </p:normalViewPr>
  <p:slideViewPr>
    <p:cSldViewPr>
      <p:cViewPr varScale="1">
        <p:scale>
          <a:sx n="118" d="100"/>
          <a:sy n="118" d="100"/>
        </p:scale>
        <p:origin x="13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8;&#1060;&#1056;&#1056;&#1040;&#1053;\&#1055;&#1056;&#1054;&#1045;&#1050;&#1058;_&#1061;&#1051;&#1054;&#1056;&#1045;&#1051;&#1051;&#1040;\&#1069;&#1050;&#1057;&#1055;_&#1055;&#1042;100_2023\&#1055;100_202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8;&#1060;&#1056;&#1056;&#1040;&#1053;\&#1055;&#1056;&#1054;&#1045;&#1050;&#1058;_&#1061;&#1051;&#1054;&#1056;&#1045;&#1051;&#1051;&#1040;\&#1069;&#1050;&#1057;&#1055;_&#1055;&#1042;5_2022\&#1055;&#1042;5_20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8;&#1060;&#1056;&#1056;&#1040;&#1053;\&#1055;&#1056;&#1054;&#1045;&#1050;&#1058;_&#1061;&#1051;&#1054;&#1056;&#1045;&#1051;&#1051;&#1040;\&#1069;&#1050;&#1057;&#1055;_&#1055;&#1042;5_2022\&#1055;&#1042;5_20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8;&#1060;&#1056;&#1056;&#1040;&#1053;\&#1055;&#1056;&#1054;&#1045;&#1050;&#1058;_&#1061;&#1051;&#1054;&#1056;&#1045;&#1051;&#1051;&#1040;\&#1069;&#1050;&#1057;&#1055;_&#1055;&#1042;5_2022\&#1055;&#1042;5_2022_1206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8;&#1060;&#1056;&#1056;&#1040;&#1053;\&#1055;&#1056;&#1054;&#1045;&#1050;&#1058;_&#1061;&#1051;&#1054;&#1056;&#1045;&#1051;&#1051;&#1040;\&#1069;&#1050;&#1057;&#1055;_&#1055;&#1042;5_2022\&#1055;&#1042;5_2022_12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22342203964784"/>
          <c:y val="6.1749618209746421E-2"/>
          <c:w val="0.65684665169971068"/>
          <c:h val="0.6959041677208494"/>
        </c:manualLayout>
      </c:layout>
      <c:scatterChart>
        <c:scatterStyle val="lineMarker"/>
        <c:varyColors val="0"/>
        <c:ser>
          <c:idx val="0"/>
          <c:order val="1"/>
          <c:tx>
            <c:v>n</c:v>
          </c:tx>
          <c:spPr>
            <a:ln w="9525">
              <a:solidFill>
                <a:schemeClr val="tx1">
                  <a:shade val="95000"/>
                  <a:satMod val="105000"/>
                </a:schemeClr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C000"/>
              </a:solidFill>
              <a:ln w="15875">
                <a:solidFill>
                  <a:schemeClr val="tx1"/>
                </a:solidFill>
              </a:ln>
            </c:spPr>
          </c:marker>
          <c:dPt>
            <c:idx val="5"/>
            <c:bubble3D val="0"/>
            <c:spPr>
              <a:ln w="9525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89C-410F-9675-9A4B3DB906C8}"/>
              </c:ext>
            </c:extLst>
          </c:dPt>
          <c:trendline>
            <c:trendlineType val="powe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'ПВ-100_20.02.24'!$DD$37:$DD$42</c:f>
                <c:numCache>
                  <c:formatCode>General</c:formatCode>
                  <c:ptCount val="6"/>
                  <c:pt idx="0">
                    <c:v>4.5162078487746109E-3</c:v>
                  </c:pt>
                  <c:pt idx="1">
                    <c:v>4.3485644685680176E-2</c:v>
                  </c:pt>
                  <c:pt idx="2">
                    <c:v>9.3899839615971356E-2</c:v>
                  </c:pt>
                  <c:pt idx="3">
                    <c:v>0.13860392305430813</c:v>
                  </c:pt>
                  <c:pt idx="4">
                    <c:v>0.11330427254459122</c:v>
                  </c:pt>
                  <c:pt idx="5">
                    <c:v>0.63472327562471187</c:v>
                  </c:pt>
                </c:numCache>
              </c:numRef>
            </c:plus>
            <c:minus>
              <c:numRef>
                <c:f>'ПВ-100_20.02.24'!$DD$37:$DD$42</c:f>
                <c:numCache>
                  <c:formatCode>General</c:formatCode>
                  <c:ptCount val="6"/>
                  <c:pt idx="0">
                    <c:v>4.5162078487746109E-3</c:v>
                  </c:pt>
                  <c:pt idx="1">
                    <c:v>4.3485644685680176E-2</c:v>
                  </c:pt>
                  <c:pt idx="2">
                    <c:v>9.3899839615971356E-2</c:v>
                  </c:pt>
                  <c:pt idx="3">
                    <c:v>0.13860392305430813</c:v>
                  </c:pt>
                  <c:pt idx="4">
                    <c:v>0.11330427254459122</c:v>
                  </c:pt>
                  <c:pt idx="5">
                    <c:v>0.63472327562471187</c:v>
                  </c:pt>
                </c:numCache>
              </c:numRef>
            </c:minus>
            <c:spPr>
              <a:ln w="6350"/>
            </c:spPr>
          </c:errBars>
          <c:xVal>
            <c:numRef>
              <c:f>'ПВ-100_20.02.24'!$AX$37:$AX$42</c:f>
              <c:numCache>
                <c:formatCode>General</c:formatCode>
                <c:ptCount val="6"/>
                <c:pt idx="0">
                  <c:v>0</c:v>
                </c:pt>
                <c:pt idx="1">
                  <c:v>1.0208333333357587</c:v>
                </c:pt>
                <c:pt idx="2">
                  <c:v>2</c:v>
                </c:pt>
                <c:pt idx="3">
                  <c:v>2.9868055555562023</c:v>
                </c:pt>
                <c:pt idx="4">
                  <c:v>4.8125</c:v>
                </c:pt>
                <c:pt idx="5">
                  <c:v>5.8194444444452529</c:v>
                </c:pt>
              </c:numCache>
            </c:numRef>
          </c:xVal>
          <c:yVal>
            <c:numRef>
              <c:f>'ПВ-100_20.02.24'!$DC$37:$DC$43</c:f>
              <c:numCache>
                <c:formatCode>0.00</c:formatCode>
                <c:ptCount val="7"/>
                <c:pt idx="0">
                  <c:v>8.5690000000000002E-2</c:v>
                </c:pt>
                <c:pt idx="1">
                  <c:v>1.0228559532517001</c:v>
                </c:pt>
                <c:pt idx="2">
                  <c:v>2.4931648611638861</c:v>
                </c:pt>
                <c:pt idx="3">
                  <c:v>3.5351912519190862</c:v>
                </c:pt>
                <c:pt idx="4">
                  <c:v>5.1232295312033376</c:v>
                </c:pt>
                <c:pt idx="5">
                  <c:v>5.239953391978986</c:v>
                </c:pt>
                <c:pt idx="6">
                  <c:v>5.5010907297785892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89C-410F-9675-9A4B3DB90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695232"/>
        <c:axId val="203695808"/>
      </c:scatterChart>
      <c:scatterChart>
        <c:scatterStyle val="lineMarker"/>
        <c:varyColors val="0"/>
        <c:ser>
          <c:idx val="1"/>
          <c:order val="0"/>
          <c:tx>
            <c:v>µ</c:v>
          </c:tx>
          <c:spPr>
            <a:ln w="12700">
              <a:solidFill>
                <a:schemeClr val="tx1"/>
              </a:solidFill>
              <a:prstDash val="lgDash"/>
            </a:ln>
          </c:spPr>
          <c:marker>
            <c:symbol val="square"/>
            <c:size val="6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</c:spPr>
          </c:marker>
          <c:dPt>
            <c:idx val="4"/>
            <c:bubble3D val="0"/>
            <c:spPr>
              <a:ln w="12700">
                <a:noFill/>
                <a:prstDash val="lgDash"/>
              </a:ln>
            </c:spPr>
            <c:extLst>
              <c:ext xmlns:c16="http://schemas.microsoft.com/office/drawing/2014/chart" uri="{C3380CC4-5D6E-409C-BE32-E72D297353CC}">
                <c16:uniqueId val="{00000005-489C-410F-9675-9A4B3DB906C8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'ПВ-100_20.02.24'!$CR$38:$CR$42</c:f>
                <c:numCache>
                  <c:formatCode>General</c:formatCode>
                  <c:ptCount val="5"/>
                  <c:pt idx="0">
                    <c:v>7.1693572924311458E-2</c:v>
                  </c:pt>
                  <c:pt idx="1">
                    <c:v>2.481487859252391E-2</c:v>
                  </c:pt>
                  <c:pt idx="2">
                    <c:v>1.9420897284637029E-2</c:v>
                  </c:pt>
                  <c:pt idx="3">
                    <c:v>1.5029814879151154E-2</c:v>
                  </c:pt>
                  <c:pt idx="4">
                    <c:v>2.836051291770271E-2</c:v>
                  </c:pt>
                </c:numCache>
              </c:numRef>
            </c:plus>
            <c:minus>
              <c:numRef>
                <c:f>'ПВ-100_20.02.24'!$CR$38:$CR$42</c:f>
                <c:numCache>
                  <c:formatCode>General</c:formatCode>
                  <c:ptCount val="5"/>
                  <c:pt idx="0">
                    <c:v>7.1693572924311458E-2</c:v>
                  </c:pt>
                  <c:pt idx="1">
                    <c:v>2.481487859252391E-2</c:v>
                  </c:pt>
                  <c:pt idx="2">
                    <c:v>1.9420897284637029E-2</c:v>
                  </c:pt>
                  <c:pt idx="3">
                    <c:v>1.5029814879151154E-2</c:v>
                  </c:pt>
                  <c:pt idx="4">
                    <c:v>2.836051291770271E-2</c:v>
                  </c:pt>
                </c:numCache>
              </c:numRef>
            </c:minus>
          </c:errBars>
          <c:xVal>
            <c:numRef>
              <c:f>'ПВ-100_20.02.24'!$AX$38:$AX$42</c:f>
              <c:numCache>
                <c:formatCode>General</c:formatCode>
                <c:ptCount val="5"/>
                <c:pt idx="0">
                  <c:v>1.0208333333357587</c:v>
                </c:pt>
                <c:pt idx="1">
                  <c:v>2</c:v>
                </c:pt>
                <c:pt idx="2">
                  <c:v>2.9868055555562023</c:v>
                </c:pt>
                <c:pt idx="3">
                  <c:v>4.8125</c:v>
                </c:pt>
                <c:pt idx="4">
                  <c:v>5.8194444444452529</c:v>
                </c:pt>
              </c:numCache>
            </c:numRef>
          </c:xVal>
          <c:yVal>
            <c:numRef>
              <c:f>'ПВ-100_20.02.24'!$CQ$38:$CQ$42</c:f>
              <c:numCache>
                <c:formatCode>0.00</c:formatCode>
                <c:ptCount val="5"/>
                <c:pt idx="0">
                  <c:v>2.4293624388168955</c:v>
                </c:pt>
                <c:pt idx="1">
                  <c:v>1.6855382174477651</c:v>
                </c:pt>
                <c:pt idx="2">
                  <c:v>1.2455663270970321</c:v>
                </c:pt>
                <c:pt idx="3">
                  <c:v>0.85021662641828266</c:v>
                </c:pt>
                <c:pt idx="4">
                  <c:v>0.70611745978879814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89C-410F-9675-9A4B3DB90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696960"/>
        <c:axId val="203696384"/>
      </c:scatterChart>
      <c:valAx>
        <c:axId val="203695232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Время</a:t>
                </a:r>
                <a:r>
                  <a:rPr lang="ru-RU" baseline="0" dirty="0"/>
                  <a:t> культивирования</a:t>
                </a:r>
                <a:r>
                  <a:rPr lang="en-US" dirty="0"/>
                  <a:t>, </a:t>
                </a:r>
                <a:r>
                  <a:rPr lang="ru-RU" dirty="0"/>
                  <a:t>сутки</a:t>
                </a:r>
              </a:p>
            </c:rich>
          </c:tx>
          <c:overlay val="0"/>
        </c:title>
        <c:numFmt formatCode="#,##0" sourceLinked="0"/>
        <c:majorTickMark val="in"/>
        <c:minorTickMark val="in"/>
        <c:tickLblPos val="nextTo"/>
        <c:spPr>
          <a:ln/>
        </c:spPr>
        <c:crossAx val="203695808"/>
        <c:crossesAt val="0"/>
        <c:crossBetween val="midCat"/>
        <c:majorUnit val="1"/>
      </c:valAx>
      <c:valAx>
        <c:axId val="203695808"/>
        <c:scaling>
          <c:orientation val="minMax"/>
          <c:max val="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aseline="0" dirty="0"/>
                  <a:t>Концентрация биомассы </a:t>
                </a:r>
                <a:r>
                  <a:rPr lang="en-US" baseline="0" dirty="0"/>
                  <a:t>n, </a:t>
                </a:r>
                <a:r>
                  <a:rPr lang="ru-RU" baseline="0" dirty="0" err="1"/>
                  <a:t>г.с.м</a:t>
                </a:r>
                <a:r>
                  <a:rPr lang="ru-RU" baseline="0" dirty="0"/>
                  <a:t>./л</a:t>
                </a:r>
                <a:r>
                  <a:rPr lang="ru-RU" baseline="30000" dirty="0"/>
                  <a:t>-1</a:t>
                </a:r>
                <a:r>
                  <a:rPr lang="ru-RU" baseline="0" dirty="0"/>
                  <a:t> </a:t>
                </a:r>
                <a:endParaRPr lang="ru-RU" baseline="30000" dirty="0"/>
              </a:p>
            </c:rich>
          </c:tx>
          <c:layout>
            <c:manualLayout>
              <c:xMode val="edge"/>
              <c:yMode val="edge"/>
              <c:x val="2.5594663723284398E-2"/>
              <c:y val="7.6181260446804983E-2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spPr>
          <a:ln/>
        </c:spPr>
        <c:crossAx val="203695232"/>
        <c:crosses val="autoZero"/>
        <c:crossBetween val="midCat"/>
      </c:valAx>
      <c:valAx>
        <c:axId val="20369638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Удельная скорость</a:t>
                </a:r>
                <a:r>
                  <a:rPr lang="ru-RU" baseline="0" dirty="0"/>
                  <a:t> роста </a:t>
                </a:r>
                <a:r>
                  <a:rPr lang="en-US" dirty="0"/>
                  <a:t>µ, </a:t>
                </a:r>
                <a:r>
                  <a:rPr lang="ru-RU" dirty="0"/>
                  <a:t>сутки</a:t>
                </a:r>
                <a:r>
                  <a:rPr lang="en-US" baseline="30000" dirty="0"/>
                  <a:t>-1</a:t>
                </a:r>
                <a:endParaRPr lang="ru-RU" baseline="30000" dirty="0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203696960"/>
        <c:crosses val="max"/>
        <c:crossBetween val="midCat"/>
      </c:valAx>
      <c:valAx>
        <c:axId val="203696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696384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29739948631240903"/>
          <c:y val="7.6321180323216747E-2"/>
          <c:w val="0.1636036152879207"/>
          <c:h val="0.147602594321272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93462602061454"/>
          <c:y val="0.15243925888576482"/>
          <c:w val="0.75932170351991313"/>
          <c:h val="0.65543334691207145"/>
        </c:manualLayout>
      </c:layout>
      <c:barChart>
        <c:barDir val="col"/>
        <c:grouping val="clustered"/>
        <c:varyColors val="0"/>
        <c:ser>
          <c:idx val="5"/>
          <c:order val="0"/>
          <c:tx>
            <c:v>3%_0.1vvm</c:v>
          </c:tx>
          <c:spPr>
            <a:solidFill>
              <a:schemeClr val="accent3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'ПВ-5_I_II_26.04.22_TAB'!$BL$138:$BL$140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'ПВ-5_I_II_26.04.22_TAB'!$AV$179:$AX$179</c:f>
              <c:numCache>
                <c:formatCode>General</c:formatCode>
                <c:ptCount val="3"/>
                <c:pt idx="0">
                  <c:v>34.932536305691713</c:v>
                </c:pt>
                <c:pt idx="1">
                  <c:v>29.266305665559688</c:v>
                </c:pt>
                <c:pt idx="2">
                  <c:v>22.754105778138005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D4-4D69-A2B0-E62CFF25C071}"/>
            </c:ext>
          </c:extLst>
        </c:ser>
        <c:ser>
          <c:idx val="2"/>
          <c:order val="1"/>
          <c:tx>
            <c:v>1.5%_0.2vvm</c:v>
          </c:tx>
          <c:spPr>
            <a:solidFill>
              <a:srgbClr val="00B050"/>
            </a:solidFill>
            <a:ln w="12700">
              <a:solidFill>
                <a:schemeClr val="tx1">
                  <a:shade val="95000"/>
                  <a:satMod val="105000"/>
                </a:schemeClr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'ПВ-5_I_II_26.04.22_TAB'!$DA$148:$DC$148</c:f>
                <c:numCache>
                  <c:formatCode>General</c:formatCode>
                  <c:ptCount val="3"/>
                  <c:pt idx="0">
                    <c:v>6.5468672183598589</c:v>
                  </c:pt>
                  <c:pt idx="1">
                    <c:v>2.4918839686836169</c:v>
                  </c:pt>
                  <c:pt idx="2">
                    <c:v>1.3776187214339735</c:v>
                  </c:pt>
                </c:numCache>
              </c:numRef>
            </c:plus>
            <c:minus>
              <c:numRef>
                <c:f>'ПВ-5_I_II_26.04.22_TAB'!$DA$148:$DC$148</c:f>
                <c:numCache>
                  <c:formatCode>General</c:formatCode>
                  <c:ptCount val="3"/>
                  <c:pt idx="0">
                    <c:v>6.5468672183598589</c:v>
                  </c:pt>
                  <c:pt idx="1">
                    <c:v>2.4918839686836169</c:v>
                  </c:pt>
                  <c:pt idx="2">
                    <c:v>1.3776187214339735</c:v>
                  </c:pt>
                </c:numCache>
              </c:numRef>
            </c:minus>
            <c:spPr>
              <a:ln w="12700"/>
            </c:spPr>
          </c:errBars>
          <c:cat>
            <c:numRef>
              <c:f>'ПВ-5_I_II_26.04.22_TAB'!$BL$138:$BL$140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'ПВ-5_I_II_26.04.22_TAB'!$DA$147:$DC$147</c:f>
              <c:numCache>
                <c:formatCode>General</c:formatCode>
                <c:ptCount val="3"/>
                <c:pt idx="0">
                  <c:v>34.57432328228824</c:v>
                </c:pt>
                <c:pt idx="1">
                  <c:v>34.049139350614844</c:v>
                </c:pt>
                <c:pt idx="2">
                  <c:v>35.964063361961998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D4-4D69-A2B0-E62CFF25C071}"/>
            </c:ext>
          </c:extLst>
        </c:ser>
        <c:ser>
          <c:idx val="4"/>
          <c:order val="2"/>
          <c:tx>
            <c:v>0.75%_0.4vvm</c:v>
          </c:tx>
          <c:spPr>
            <a:solidFill>
              <a:srgbClr val="00B0F0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'ПВ-5_I_II_26.04.22_TAB'!$DA$176:$DC$176</c:f>
                <c:numCache>
                  <c:formatCode>General</c:formatCode>
                  <c:ptCount val="3"/>
                  <c:pt idx="0">
                    <c:v>3.7546969492339293</c:v>
                  </c:pt>
                  <c:pt idx="1">
                    <c:v>0.82403201271308568</c:v>
                  </c:pt>
                  <c:pt idx="2">
                    <c:v>2.4184878402877823</c:v>
                  </c:pt>
                </c:numCache>
              </c:numRef>
            </c:plus>
            <c:minus>
              <c:numRef>
                <c:f>'ПВ-5_I_II_26.04.22_TAB'!$DA$176:$DC$176</c:f>
                <c:numCache>
                  <c:formatCode>General</c:formatCode>
                  <c:ptCount val="3"/>
                  <c:pt idx="0">
                    <c:v>3.7546969492339293</c:v>
                  </c:pt>
                  <c:pt idx="1">
                    <c:v>0.82403201271308568</c:v>
                  </c:pt>
                  <c:pt idx="2">
                    <c:v>2.4184878402877823</c:v>
                  </c:pt>
                </c:numCache>
              </c:numRef>
            </c:minus>
            <c:spPr>
              <a:ln w="12700"/>
            </c:spPr>
          </c:errBars>
          <c:cat>
            <c:numRef>
              <c:f>'ПВ-5_I_II_26.04.22_TAB'!$BL$138:$BL$140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'ПВ-5_I_II_26.04.22_TAB'!$DA$175:$DC$175</c:f>
              <c:numCache>
                <c:formatCode>General</c:formatCode>
                <c:ptCount val="3"/>
                <c:pt idx="0">
                  <c:v>37.422249240282532</c:v>
                </c:pt>
                <c:pt idx="1">
                  <c:v>25.984422528745998</c:v>
                </c:pt>
                <c:pt idx="2">
                  <c:v>24.736699758801123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D4-4D69-A2B0-E62CFF25C071}"/>
            </c:ext>
          </c:extLst>
        </c:ser>
        <c:ser>
          <c:idx val="3"/>
          <c:order val="3"/>
          <c:tx>
            <c:v>0.36%_0.77vvm</c:v>
          </c:tx>
          <c:spPr>
            <a:solidFill>
              <a:srgbClr val="FFC000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'ПВ-5_I_II_26.04.22_TAB'!$DA$164:$DC$164</c:f>
                <c:numCache>
                  <c:formatCode>General</c:formatCode>
                  <c:ptCount val="3"/>
                  <c:pt idx="0">
                    <c:v>4.1780866298662565</c:v>
                  </c:pt>
                  <c:pt idx="1">
                    <c:v>8.6116274708433749E-2</c:v>
                  </c:pt>
                  <c:pt idx="2">
                    <c:v>3.2966734938374653</c:v>
                  </c:pt>
                </c:numCache>
              </c:numRef>
            </c:plus>
            <c:minus>
              <c:numRef>
                <c:f>'ПВ-5_I_II_26.04.22_TAB'!$DA$164:$DC$164</c:f>
                <c:numCache>
                  <c:formatCode>General</c:formatCode>
                  <c:ptCount val="3"/>
                  <c:pt idx="0">
                    <c:v>4.1780866298662565</c:v>
                  </c:pt>
                  <c:pt idx="1">
                    <c:v>8.6116274708433749E-2</c:v>
                  </c:pt>
                  <c:pt idx="2">
                    <c:v>3.2966734938374653</c:v>
                  </c:pt>
                </c:numCache>
              </c:numRef>
            </c:minus>
            <c:spPr>
              <a:ln w="12700"/>
            </c:spPr>
          </c:errBars>
          <c:cat>
            <c:numRef>
              <c:f>'ПВ-5_I_II_26.04.22_TAB'!$BL$138:$BL$140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'ПВ-5_I_II_26.04.22_TAB'!$DA$163:$DC$163</c:f>
              <c:numCache>
                <c:formatCode>General</c:formatCode>
                <c:ptCount val="3"/>
                <c:pt idx="0">
                  <c:v>39.336411339879781</c:v>
                </c:pt>
                <c:pt idx="1">
                  <c:v>23.105278280217195</c:v>
                </c:pt>
                <c:pt idx="2">
                  <c:v>27.833611234395285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D4-4D69-A2B0-E62CFF25C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886528"/>
        <c:axId val="204736768"/>
      </c:barChart>
      <c:catAx>
        <c:axId val="204886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900" b="1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Время культивирования, сутки</a:t>
                </a:r>
              </a:p>
            </c:rich>
          </c:tx>
          <c:layout>
            <c:manualLayout>
              <c:xMode val="edge"/>
              <c:yMode val="edge"/>
              <c:x val="0.40549755835210227"/>
              <c:y val="0.89351916145119681"/>
            </c:manualLayout>
          </c:layout>
          <c:overlay val="0"/>
        </c:title>
        <c:numFmt formatCode="General" sourceLinked="1"/>
        <c:majorTickMark val="in"/>
        <c:minorTickMark val="in"/>
        <c:tickLblPos val="low"/>
        <c:spPr>
          <a:ln/>
        </c:spPr>
        <c:txPr>
          <a:bodyPr/>
          <a:lstStyle/>
          <a:p>
            <a:pPr>
              <a:defRPr b="1"/>
            </a:pPr>
            <a:endParaRPr lang="ru-RU"/>
          </a:p>
        </c:txPr>
        <c:crossAx val="204736768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04736768"/>
        <c:scaling>
          <c:orientation val="minMax"/>
          <c:max val="5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CUE (%</a:t>
                </a:r>
                <a:r>
                  <a:rPr lang="en-US" baseline="0"/>
                  <a:t>)</a:t>
                </a:r>
                <a:endParaRPr lang="en-US" baseline="30000"/>
              </a:p>
            </c:rich>
          </c:tx>
          <c:layout>
            <c:manualLayout>
              <c:xMode val="edge"/>
              <c:yMode val="edge"/>
              <c:x val="4.5689885081837724E-2"/>
              <c:y val="0.36113129242949615"/>
            </c:manualLayout>
          </c:layout>
          <c:overlay val="0"/>
        </c:title>
        <c:numFmt formatCode="General" sourceLinked="0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b="1"/>
            </a:pPr>
            <a:endParaRPr lang="ru-RU"/>
          </a:p>
        </c:txPr>
        <c:crossAx val="204886528"/>
        <c:crosses val="autoZero"/>
        <c:crossBetween val="between"/>
        <c:majorUnit val="10"/>
        <c:minorUnit val="2"/>
      </c:valAx>
      <c:spPr>
        <a:solidFill>
          <a:schemeClr val="bg1"/>
        </a:solidFill>
      </c:spPr>
    </c:plotArea>
    <c:legend>
      <c:legendPos val="t"/>
      <c:layout>
        <c:manualLayout>
          <c:xMode val="edge"/>
          <c:yMode val="edge"/>
          <c:x val="0.58838274505447108"/>
          <c:y val="4.8459715302288341E-2"/>
          <c:w val="0.41099109902821263"/>
          <c:h val="0.23924047619047614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900">
          <a:latin typeface="Palatino Linotype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2762672833832"/>
          <c:y val="8.3831746031746021E-2"/>
          <c:w val="0.69981636868582042"/>
          <c:h val="0.72299506791645718"/>
        </c:manualLayout>
      </c:layout>
      <c:scatterChart>
        <c:scatterStyle val="lineMarker"/>
        <c:varyColors val="0"/>
        <c:ser>
          <c:idx val="5"/>
          <c:order val="0"/>
          <c:tx>
            <c:v>3%_0.1vvm</c:v>
          </c:tx>
          <c:spPr>
            <a:ln w="6350">
              <a:solidFill>
                <a:schemeClr val="tx1"/>
              </a:solidFill>
              <a:prstDash val="solid"/>
            </a:ln>
          </c:spPr>
          <c:marker>
            <c:symbol val="diamond"/>
            <c:size val="6"/>
            <c:spPr>
              <a:solidFill>
                <a:schemeClr val="accent3"/>
              </a:solidFill>
              <a:ln w="6350">
                <a:solidFill>
                  <a:schemeClr val="tx1"/>
                </a:solidFill>
              </a:ln>
            </c:spPr>
          </c:marker>
          <c:xVal>
            <c:numRef>
              <c:f>'ПВ-5_I_II_26.04.22_TAB'!$BL$137:$BL$140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xVal>
          <c:yVal>
            <c:numRef>
              <c:f>('ПВ-5_I_II_III_03.05.22'!$D$8,'ПВ-5_I_II_III_03.05.22'!$D$17,'ПВ-5_I_II_III_03.05.22'!$D$22,'ПВ-5_I_II_III_03.05.22'!$D$31)</c:f>
              <c:numCache>
                <c:formatCode>General</c:formatCode>
                <c:ptCount val="4"/>
                <c:pt idx="0">
                  <c:v>9.6432000000000004E-2</c:v>
                </c:pt>
                <c:pt idx="1">
                  <c:v>1.3382400000000001</c:v>
                </c:pt>
                <c:pt idx="2">
                  <c:v>2.6961600000000003</c:v>
                </c:pt>
                <c:pt idx="3">
                  <c:v>3.7260800000000001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BE9-4488-A612-6782E92D427C}"/>
            </c:ext>
          </c:extLst>
        </c:ser>
        <c:ser>
          <c:idx val="2"/>
          <c:order val="1"/>
          <c:tx>
            <c:v>1.5%_0.2vvm</c:v>
          </c:tx>
          <c:spPr>
            <a:ln w="6350">
              <a:solidFill>
                <a:schemeClr val="tx1">
                  <a:shade val="95000"/>
                  <a:satMod val="105000"/>
                </a:schemeClr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</c:spPr>
          </c:marker>
          <c:trendline>
            <c:trendlineType val="power"/>
            <c:dispRSqr val="0"/>
            <c:dispEq val="0"/>
          </c:trendline>
          <c:trendline>
            <c:trendlineType val="log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('ПВ-5_I_II_26.04.22_TAB'!$BU$148,'ПВ-5_I_II_26.04.22_TAB'!$BX$148,'ПВ-5_I_II_26.04.22_TAB'!$CD$148,'ПВ-5_I_II_26.04.22_TAB'!$CJ$148)</c:f>
                <c:numCache>
                  <c:formatCode>General</c:formatCode>
                  <c:ptCount val="4"/>
                  <c:pt idx="0">
                    <c:v>3.2999999999999939E-3</c:v>
                  </c:pt>
                  <c:pt idx="1">
                    <c:v>0.15179999999999985</c:v>
                  </c:pt>
                  <c:pt idx="2">
                    <c:v>0.10890000000000002</c:v>
                  </c:pt>
                  <c:pt idx="3">
                    <c:v>0.21119999999999961</c:v>
                  </c:pt>
                </c:numCache>
              </c:numRef>
            </c:plus>
            <c:minus>
              <c:numRef>
                <c:f>('ПВ-5_I_II_26.04.22_TAB'!$BU$148,'ПВ-5_I_II_26.04.22_TAB'!$BX$148,'ПВ-5_I_II_26.04.22_TAB'!$CD$148,'ПВ-5_I_II_26.04.22_TAB'!$CJ$148)</c:f>
                <c:numCache>
                  <c:formatCode>General</c:formatCode>
                  <c:ptCount val="4"/>
                  <c:pt idx="0">
                    <c:v>3.2999999999999939E-3</c:v>
                  </c:pt>
                  <c:pt idx="1">
                    <c:v>0.15179999999999985</c:v>
                  </c:pt>
                  <c:pt idx="2">
                    <c:v>0.10890000000000002</c:v>
                  </c:pt>
                  <c:pt idx="3">
                    <c:v>0.21119999999999961</c:v>
                  </c:pt>
                </c:numCache>
              </c:numRef>
            </c:minus>
            <c:spPr>
              <a:ln w="6350"/>
            </c:spPr>
          </c:errBars>
          <c:xVal>
            <c:numRef>
              <c:f>'ПВ-5_I_II_26.04.22_TAB'!$BL$137:$BL$140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xVal>
          <c:yVal>
            <c:numRef>
              <c:f>('ПВ-5_I_II_26.04.22_TAB'!$BU$147,'ПВ-5_I_II_26.04.22_TAB'!$BX$147,'ПВ-5_I_II_26.04.22_TAB'!$CD$147,'ПВ-5_I_II_26.04.22_TAB'!$CJ$147)</c:f>
              <c:numCache>
                <c:formatCode>0.000</c:formatCode>
                <c:ptCount val="4"/>
                <c:pt idx="0">
                  <c:v>0.15509999999999999</c:v>
                </c:pt>
                <c:pt idx="1">
                  <c:v>1.6301999999999999</c:v>
                </c:pt>
                <c:pt idx="2">
                  <c:v>3.1383000000000001</c:v>
                </c:pt>
                <c:pt idx="3">
                  <c:v>4.6992000000000003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BE9-4488-A612-6782E92D427C}"/>
            </c:ext>
          </c:extLst>
        </c:ser>
        <c:ser>
          <c:idx val="4"/>
          <c:order val="2"/>
          <c:tx>
            <c:v>0.75%_0.4vvm</c:v>
          </c:tx>
          <c:spPr>
            <a:ln w="6350">
              <a:solidFill>
                <a:schemeClr val="tx1"/>
              </a:solidFill>
            </a:ln>
          </c:spPr>
          <c:marker>
            <c:symbol val="triangle"/>
            <c:size val="6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('ПВ-5_I_II_26.04.22_TAB'!$BU$176,'ПВ-5_I_II_26.04.22_TAB'!$BX$176,'ПВ-5_I_II_26.04.22_TAB'!$CD$176,'ПВ-5_I_II_26.04.22_TAB'!$CJ$176)</c:f>
                <c:numCache>
                  <c:formatCode>General</c:formatCode>
                  <c:ptCount val="4"/>
                  <c:pt idx="0">
                    <c:v>3.8114999999999989E-2</c:v>
                  </c:pt>
                  <c:pt idx="1">
                    <c:v>0.16500000000000001</c:v>
                  </c:pt>
                  <c:pt idx="2">
                    <c:v>0.19800000000000018</c:v>
                  </c:pt>
                  <c:pt idx="3">
                    <c:v>0.26399999999999996</c:v>
                  </c:pt>
                </c:numCache>
              </c:numRef>
            </c:plus>
            <c:minus>
              <c:numRef>
                <c:f>('ПВ-5_I_II_26.04.22_TAB'!$BU$176,'ПВ-5_I_II_26.04.22_TAB'!$BX$176,'ПВ-5_I_II_26.04.22_TAB'!$CD$176,'ПВ-5_I_II_26.04.22_TAB'!$CJ$176)</c:f>
                <c:numCache>
                  <c:formatCode>General</c:formatCode>
                  <c:ptCount val="4"/>
                  <c:pt idx="0">
                    <c:v>3.8114999999999989E-2</c:v>
                  </c:pt>
                  <c:pt idx="1">
                    <c:v>0.16500000000000001</c:v>
                  </c:pt>
                  <c:pt idx="2">
                    <c:v>0.19800000000000018</c:v>
                  </c:pt>
                  <c:pt idx="3">
                    <c:v>0.26399999999999996</c:v>
                  </c:pt>
                </c:numCache>
              </c:numRef>
            </c:minus>
            <c:spPr>
              <a:ln w="6350"/>
            </c:spPr>
          </c:errBars>
          <c:xVal>
            <c:numRef>
              <c:f>'ПВ-5_I_II_26.04.22_TAB'!$BL$137:$BL$140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xVal>
          <c:yVal>
            <c:numRef>
              <c:f>('ПВ-5_I_II_26.04.22_TAB'!$BU$175,'ПВ-5_I_II_26.04.22_TAB'!$BX$175,'ПВ-5_I_II_26.04.22_TAB'!$CD$175,'ПВ-5_I_II_26.04.22_TAB'!$CJ$175)</c:f>
              <c:numCache>
                <c:formatCode>0.000</c:formatCode>
                <c:ptCount val="4"/>
                <c:pt idx="0">
                  <c:v>0.145035</c:v>
                </c:pt>
                <c:pt idx="1">
                  <c:v>1.4586000000000001</c:v>
                </c:pt>
                <c:pt idx="2">
                  <c:v>2.6532</c:v>
                </c:pt>
                <c:pt idx="3">
                  <c:v>3.8280000000000007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BE9-4488-A612-6782E92D427C}"/>
            </c:ext>
          </c:extLst>
        </c:ser>
        <c:ser>
          <c:idx val="3"/>
          <c:order val="3"/>
          <c:tx>
            <c:v>0.36%_0.77vvm</c:v>
          </c:tx>
          <c:spPr>
            <a:ln w="6350">
              <a:solidFill>
                <a:schemeClr val="tx1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C000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('ПВ-5_I_II_26.04.22_TAB'!$BU$164,'ПВ-5_I_II_26.04.22_TAB'!$BX$164,'ПВ-5_I_II_26.04.22_TAB'!$CD$164,'ПВ-5_I_II_26.04.22_TAB'!$CJ$164)</c:f>
                <c:numCache>
                  <c:formatCode>General</c:formatCode>
                  <c:ptCount val="4"/>
                  <c:pt idx="0">
                    <c:v>7.9199999999999982E-3</c:v>
                  </c:pt>
                  <c:pt idx="1">
                    <c:v>9.2399999999999941E-2</c:v>
                  </c:pt>
                  <c:pt idx="2">
                    <c:v>9.8999999999999949E-2</c:v>
                  </c:pt>
                  <c:pt idx="3">
                    <c:v>3.2999999999999884E-2</c:v>
                  </c:pt>
                </c:numCache>
              </c:numRef>
            </c:plus>
            <c:minus>
              <c:numRef>
                <c:f>('ПВ-5_I_II_26.04.22_TAB'!$BU$164,'ПВ-5_I_II_26.04.22_TAB'!$BX$164,'ПВ-5_I_II_26.04.22_TAB'!$CD$164,'ПВ-5_I_II_26.04.22_TAB'!$CJ$164)</c:f>
                <c:numCache>
                  <c:formatCode>General</c:formatCode>
                  <c:ptCount val="4"/>
                  <c:pt idx="0">
                    <c:v>7.9199999999999982E-3</c:v>
                  </c:pt>
                  <c:pt idx="1">
                    <c:v>9.2399999999999941E-2</c:v>
                  </c:pt>
                  <c:pt idx="2">
                    <c:v>9.8999999999999949E-2</c:v>
                  </c:pt>
                  <c:pt idx="3">
                    <c:v>3.2999999999999884E-2</c:v>
                  </c:pt>
                </c:numCache>
              </c:numRef>
            </c:minus>
            <c:spPr>
              <a:ln w="6350"/>
            </c:spPr>
          </c:errBars>
          <c:xVal>
            <c:numRef>
              <c:f>'ПВ-5_I_II_26.04.22_TAB'!$BL$137:$BL$140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xVal>
          <c:yVal>
            <c:numRef>
              <c:f>('ПВ-5_I_II_26.04.22_TAB'!$BU$163,'ПВ-5_I_II_26.04.22_TAB'!$BX$163,'ПВ-5_I_II_26.04.22_TAB'!$CD$163,'ПВ-5_I_II_26.04.22_TAB'!$CJ$163)</c:f>
              <c:numCache>
                <c:formatCode>0.000</c:formatCode>
                <c:ptCount val="4"/>
                <c:pt idx="0">
                  <c:v>0.10494000000000002</c:v>
                </c:pt>
                <c:pt idx="1">
                  <c:v>1.5972</c:v>
                </c:pt>
                <c:pt idx="2">
                  <c:v>2.5541999999999998</c:v>
                </c:pt>
                <c:pt idx="3">
                  <c:v>3.7290000000000005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BE9-4488-A612-6782E92D4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738496"/>
        <c:axId val="20473907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4"/>
                <c:tx>
                  <c:v>ПВ-5_1%_1л/мин</c:v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diamond"/>
                  <c:size val="6"/>
                  <c:spPr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('ПВ-5_I_II_26.04.22_TAB'!$BT$144,'ПВ-5_I_II_26.04.22_TAB'!$BW$144,'ПВ-5_I_II_26.04.22_TAB'!$CC$144,'ПВ-5_I_II_26.04.22_TAB'!$CI$144)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6.0000000000000026E-2</c:v>
                        </c:pt>
                        <c:pt idx="1">
                          <c:v>0.96</c:v>
                        </c:pt>
                        <c:pt idx="2">
                          <c:v>0.16999999999999993</c:v>
                        </c:pt>
                        <c:pt idx="3">
                          <c:v>0.4300000000000006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('ПВ-5_I_II_26.04.22_TAB'!$BT$144,'ПВ-5_I_II_26.04.22_TAB'!$BW$144,'ПВ-5_I_II_26.04.22_TAB'!$CC$144,'ПВ-5_I_II_26.04.22_TAB'!$CI$144)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6.0000000000000026E-2</c:v>
                        </c:pt>
                        <c:pt idx="1">
                          <c:v>0.96</c:v>
                        </c:pt>
                        <c:pt idx="2">
                          <c:v>0.16999999999999993</c:v>
                        </c:pt>
                        <c:pt idx="3">
                          <c:v>0.4300000000000006</c:v>
                        </c:pt>
                      </c:numCache>
                    </c:numRef>
                  </c:minus>
                </c:errBars>
                <c:xVal>
                  <c:numRef>
                    <c:extLst>
                      <c:ext uri="{02D57815-91ED-43cb-92C2-25804820EDAC}">
                        <c15:formulaRef>
                          <c15:sqref>('ПВ-5_I_II_26.04.22_TAB'!$B$8,'ПВ-5_I_II_26.04.22_TAB'!$B$13,'ПВ-5_I_II_26.04.22_TAB'!$B$19,'ПВ-5_I_II_26.04.22_TAB'!$B$24)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0</c:v>
                      </c:pt>
                      <c:pt idx="1">
                        <c:v>24</c:v>
                      </c:pt>
                      <c:pt idx="2">
                        <c:v>48</c:v>
                      </c:pt>
                      <c:pt idx="3">
                        <c:v>72.500000000058208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('ПВ-5_I_II_26.04.22_TAB'!$BT$143,'ПВ-5_I_II_26.04.22_TAB'!$BW$143,'ПВ-5_I_II_26.04.22_TAB'!$CC$143,'ПВ-5_I_II_26.04.22_TAB'!$CI$143)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0.5</c:v>
                      </c:pt>
                      <c:pt idx="1">
                        <c:v>2.6</c:v>
                      </c:pt>
                      <c:pt idx="2">
                        <c:v>5.89</c:v>
                      </c:pt>
                      <c:pt idx="3">
                        <c:v>7.53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EBE9-4488-A612-6782E92D427C}"/>
                  </c:ext>
                </c:extLst>
              </c15:ser>
            </c15:filteredScatterSeries>
            <c15:filteredScatterSeries>
              <c15:ser>
                <c:idx val="1"/>
                <c:order val="5"/>
                <c:tx>
                  <c:v>ПВ-5_7,75%_0,51л/мин</c:v>
                </c:tx>
                <c:spPr>
                  <a:ln>
                    <a:solidFill>
                      <a:schemeClr val="tx1"/>
                    </a:solidFill>
                    <a:prstDash val="lgDashDotDot"/>
                  </a:ln>
                </c:spPr>
                <c:marker>
                  <c:symbol val="square"/>
                  <c:size val="6"/>
                  <c:spPr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('ПВ-5_I_II_26.04.22_TAB'!$BT$160,'ПВ-5_I_II_26.04.22_TAB'!$BW$160,'ПВ-5_I_II_26.04.22_TAB'!$CC$160,'ПВ-5_I_II_26.04.22_TAB'!$CI$160)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8.1499999999999989E-2</c:v>
                        </c:pt>
                        <c:pt idx="1">
                          <c:v>0.5</c:v>
                        </c:pt>
                        <c:pt idx="2">
                          <c:v>0.9700000000000002</c:v>
                        </c:pt>
                        <c:pt idx="3">
                          <c:v>1.4499999999999993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('ПВ-5_I_II_26.04.22_TAB'!$BT$160,'ПВ-5_I_II_26.04.22_TAB'!$BW$160,'ПВ-5_I_II_26.04.22_TAB'!$CC$160,'ПВ-5_I_II_26.04.22_TAB'!$CI$160)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8.1499999999999989E-2</c:v>
                        </c:pt>
                        <c:pt idx="1">
                          <c:v>0.5</c:v>
                        </c:pt>
                        <c:pt idx="2">
                          <c:v>0.9700000000000002</c:v>
                        </c:pt>
                        <c:pt idx="3">
                          <c:v>1.4499999999999993</c:v>
                        </c:pt>
                      </c:numCache>
                    </c:numRef>
                  </c:minus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('ПВ-5_I_II_26.04.22_TAB'!$B$8,'ПВ-5_I_II_26.04.22_TAB'!$B$13,'ПВ-5_I_II_26.04.22_TAB'!$B$19,'ПВ-5_I_II_26.04.22_TAB'!$B$24)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0</c:v>
                      </c:pt>
                      <c:pt idx="1">
                        <c:v>24</c:v>
                      </c:pt>
                      <c:pt idx="2">
                        <c:v>48</c:v>
                      </c:pt>
                      <c:pt idx="3">
                        <c:v>72.500000000058208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('ПВ-5_I_II_26.04.22_TAB'!$BT$159,'ПВ-5_I_II_26.04.22_TAB'!$BW$159,'ПВ-5_I_II_26.04.22_TAB'!$CC$159,'ПВ-5_I_II_26.04.22_TAB'!$CI$159)</c15:sqref>
                        </c15:formulaRef>
                      </c:ext>
                    </c:extLst>
                    <c:numCache>
                      <c:formatCode>0.00</c:formatCode>
                      <c:ptCount val="4"/>
                      <c:pt idx="0">
                        <c:v>0.37850000000000006</c:v>
                      </c:pt>
                      <c:pt idx="1">
                        <c:v>4.66</c:v>
                      </c:pt>
                      <c:pt idx="2">
                        <c:v>7.51</c:v>
                      </c:pt>
                      <c:pt idx="3">
                        <c:v>9.5500000000000007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BE9-4488-A612-6782E92D427C}"/>
                  </c:ext>
                </c:extLst>
              </c15:ser>
            </c15:filteredScatterSeries>
          </c:ext>
        </c:extLst>
      </c:scatterChart>
      <c:valAx>
        <c:axId val="204738496"/>
        <c:scaling>
          <c:orientation val="minMax"/>
          <c:max val="3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900" b="1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Время культивирования, сутки</a:t>
                </a:r>
              </a:p>
            </c:rich>
          </c:tx>
          <c:layout>
            <c:manualLayout>
              <c:xMode val="edge"/>
              <c:yMode val="edge"/>
              <c:x val="0.4173528373696479"/>
              <c:y val="0.9135944024864121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b="1"/>
            </a:pPr>
            <a:endParaRPr lang="ru-RU"/>
          </a:p>
        </c:txPr>
        <c:crossAx val="204739072"/>
        <c:crosses val="autoZero"/>
        <c:crossBetween val="midCat"/>
        <c:majorUnit val="1"/>
      </c:valAx>
      <c:valAx>
        <c:axId val="204739072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900" b="1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Концентрация биомассы ,</a:t>
                </a:r>
                <a:r>
                  <a:rPr lang="en-US" sz="900" b="1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900" b="1" i="0" u="none" strike="noStrike" kern="1200" baseline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ru-RU" sz="900" b="1" i="0" u="none" strike="noStrike" kern="1200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 сух. л</a:t>
                </a:r>
                <a:r>
                  <a:rPr lang="en-US" sz="900" b="1" i="0" u="none" strike="noStrike" kern="12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ru-RU" sz="900" b="1" i="0" u="none" strike="noStrike" kern="1200" baseline="30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4.1758488553261378E-2"/>
              <c:y val="0.13381182979887923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b="1"/>
            </a:pPr>
            <a:endParaRPr lang="ru-RU"/>
          </a:p>
        </c:txPr>
        <c:crossAx val="204738496"/>
        <c:crosses val="autoZero"/>
        <c:crossBetween val="midCat"/>
        <c:majorUnit val="1"/>
      </c:valAx>
      <c:spPr>
        <a:solidFill>
          <a:schemeClr val="bg1"/>
        </a:solidFill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28427590160207944"/>
          <c:y val="5.8187706210783299E-2"/>
          <c:w val="0.45022286792974975"/>
          <c:h val="0.22701825396825398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900">
          <a:latin typeface="Palatino Linotype" panose="0204050205050503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16894008938541"/>
          <c:y val="0.12464838458464859"/>
          <c:w val="0.67153531095969321"/>
          <c:h val="0.72790320536860509"/>
        </c:manualLayout>
      </c:layout>
      <c:scatterChart>
        <c:scatterStyle val="lineMarker"/>
        <c:varyColors val="0"/>
        <c:ser>
          <c:idx val="3"/>
          <c:order val="0"/>
          <c:tx>
            <c:v>0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('ПВ-5_I_II_III_12.12.22'!$BX$115,'ПВ-5_I_II_III_12.12.22'!$BX$108:$BX$114)</c:f>
                <c:numCache>
                  <c:formatCode>General</c:formatCode>
                  <c:ptCount val="8"/>
                  <c:pt idx="0">
                    <c:v>3.9173109654741757E-3</c:v>
                  </c:pt>
                  <c:pt idx="1">
                    <c:v>4.7997316341741592E-2</c:v>
                  </c:pt>
                  <c:pt idx="2">
                    <c:v>4.4996277280612104E-2</c:v>
                  </c:pt>
                  <c:pt idx="3">
                    <c:v>2.2677731788272482E-2</c:v>
                  </c:pt>
                  <c:pt idx="4">
                    <c:v>4.0711563784900269E-2</c:v>
                  </c:pt>
                  <c:pt idx="5">
                    <c:v>2.9813118816472698E-2</c:v>
                  </c:pt>
                  <c:pt idx="6">
                    <c:v>4.8362076994069483E-2</c:v>
                  </c:pt>
                  <c:pt idx="7">
                    <c:v>4.543371347317763E-2</c:v>
                  </c:pt>
                </c:numCache>
              </c:numRef>
            </c:plus>
            <c:minus>
              <c:numRef>
                <c:f>('ПВ-5_I_II_III_12.12.22'!$BX$115,'ПВ-5_I_II_III_12.12.22'!$BX$108:$BX$114)</c:f>
                <c:numCache>
                  <c:formatCode>General</c:formatCode>
                  <c:ptCount val="8"/>
                  <c:pt idx="0">
                    <c:v>3.9173109654741757E-3</c:v>
                  </c:pt>
                  <c:pt idx="1">
                    <c:v>4.7997316341741592E-2</c:v>
                  </c:pt>
                  <c:pt idx="2">
                    <c:v>4.4996277280612104E-2</c:v>
                  </c:pt>
                  <c:pt idx="3">
                    <c:v>2.2677731788272482E-2</c:v>
                  </c:pt>
                  <c:pt idx="4">
                    <c:v>4.0711563784900269E-2</c:v>
                  </c:pt>
                  <c:pt idx="5">
                    <c:v>2.9813118816472698E-2</c:v>
                  </c:pt>
                  <c:pt idx="6">
                    <c:v>4.8362076994069483E-2</c:v>
                  </c:pt>
                  <c:pt idx="7">
                    <c:v>4.543371347317763E-2</c:v>
                  </c:pt>
                </c:numCache>
              </c:numRef>
            </c:minus>
          </c:errBars>
          <c:xVal>
            <c:numRef>
              <c:f>'ПВ-5_I_II_III_12.12.22'!$BZ$107:$BZ$113</c:f>
              <c:numCache>
                <c:formatCode>General</c:formatCode>
                <c:ptCount val="7"/>
                <c:pt idx="0">
                  <c:v>3</c:v>
                </c:pt>
                <c:pt idx="1">
                  <c:v>4</c:v>
                </c:pt>
                <c:pt idx="2">
                  <c:v>5.1256944444467081</c:v>
                </c:pt>
                <c:pt idx="3">
                  <c:v>7</c:v>
                </c:pt>
                <c:pt idx="4">
                  <c:v>8.0020833333328483</c:v>
                </c:pt>
                <c:pt idx="5">
                  <c:v>9</c:v>
                </c:pt>
                <c:pt idx="6">
                  <c:v>10</c:v>
                </c:pt>
              </c:numCache>
            </c:numRef>
          </c:xVal>
          <c:yVal>
            <c:numRef>
              <c:f>('ПВ-5_I_II_III_12.12.22'!$BW$115,'ПВ-5_I_II_III_12.12.22'!$BW$108:$BW$114)</c:f>
              <c:numCache>
                <c:formatCode>0.00</c:formatCode>
                <c:ptCount val="8"/>
                <c:pt idx="0">
                  <c:v>1.1429284969710556</c:v>
                </c:pt>
                <c:pt idx="1">
                  <c:v>0.19402257163113271</c:v>
                </c:pt>
                <c:pt idx="2">
                  <c:v>0.11367030092151818</c:v>
                </c:pt>
                <c:pt idx="3">
                  <c:v>5.4775877388724671E-2</c:v>
                </c:pt>
                <c:pt idx="4">
                  <c:v>1.5824543073741652E-2</c:v>
                </c:pt>
                <c:pt idx="5">
                  <c:v>-5.3282547952961688E-2</c:v>
                </c:pt>
                <c:pt idx="6">
                  <c:v>-0.11114136540906498</c:v>
                </c:pt>
                <c:pt idx="7">
                  <c:v>-2.0340415255267485E-2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5D-4D50-BB29-A5750AD4F1E9}"/>
            </c:ext>
          </c:extLst>
        </c:ser>
        <c:ser>
          <c:idx val="0"/>
          <c:order val="1"/>
          <c:tx>
            <c:v>3/4</c:v>
          </c:tx>
          <c:spPr>
            <a:ln w="6350">
              <a:solidFill>
                <a:srgbClr val="00B050"/>
              </a:solidFill>
              <a:prstDash val="solid"/>
            </a:ln>
          </c:spPr>
          <c:marker>
            <c:symbol val="diamond"/>
            <c:size val="3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ПВ-5_I_II_III_27.01.23_75%'!$BW$108,'ПВ-5_I_II_III_27.01.23_75%'!$BW$111,'ПВ-5_I_II_III_27.01.23_75%'!$BW$114,'ПВ-5_I_II_III_27.01.23_75%'!$BW$115,'ПВ-5_I_II_III_27.01.23_75%'!$BW$119,'ПВ-5_I_II_III_27.01.23_75%'!$BW$122,'ПВ-5_I_II_III_27.01.23_75%'!$BW$125,'ПВ-5_I_II_III_27.01.23_75%'!$BW$126)</c:f>
                <c:numCache>
                  <c:formatCode>General</c:formatCode>
                  <c:ptCount val="8"/>
                  <c:pt idx="0">
                    <c:v>1.634087017154847E-2</c:v>
                  </c:pt>
                  <c:pt idx="1">
                    <c:v>2.8515649954275128E-2</c:v>
                  </c:pt>
                  <c:pt idx="2">
                    <c:v>2.1077310577460876E-2</c:v>
                  </c:pt>
                  <c:pt idx="3">
                    <c:v>4.1509074653360491E-2</c:v>
                  </c:pt>
                  <c:pt idx="4">
                    <c:v>2.1487417726809115E-2</c:v>
                  </c:pt>
                  <c:pt idx="5">
                    <c:v>1.7905361311850082E-2</c:v>
                  </c:pt>
                  <c:pt idx="6">
                    <c:v>4.5026392356450222E-2</c:v>
                  </c:pt>
                  <c:pt idx="7">
                    <c:v>1.8851554985744947E-2</c:v>
                  </c:pt>
                </c:numCache>
              </c:numRef>
            </c:plus>
            <c:minus>
              <c:numRef>
                <c:f>('ПВ-5_I_II_III_27.01.23_75%'!$BW$108,'ПВ-5_I_II_III_27.01.23_75%'!$BW$111,'ПВ-5_I_II_III_27.01.23_75%'!$BW$114,'ПВ-5_I_II_III_27.01.23_75%'!$BW$115,'ПВ-5_I_II_III_27.01.23_75%'!$BW$119,'ПВ-5_I_II_III_27.01.23_75%'!$BW$122,'ПВ-5_I_II_III_27.01.23_75%'!$BW$125,'ПВ-5_I_II_III_27.01.23_75%'!$BW$126)</c:f>
                <c:numCache>
                  <c:formatCode>General</c:formatCode>
                  <c:ptCount val="8"/>
                  <c:pt idx="0">
                    <c:v>1.634087017154847E-2</c:v>
                  </c:pt>
                  <c:pt idx="1">
                    <c:v>2.8515649954275128E-2</c:v>
                  </c:pt>
                  <c:pt idx="2">
                    <c:v>2.1077310577460876E-2</c:v>
                  </c:pt>
                  <c:pt idx="3">
                    <c:v>4.1509074653360491E-2</c:v>
                  </c:pt>
                  <c:pt idx="4">
                    <c:v>2.1487417726809115E-2</c:v>
                  </c:pt>
                  <c:pt idx="5">
                    <c:v>1.7905361311850082E-2</c:v>
                  </c:pt>
                  <c:pt idx="6">
                    <c:v>4.5026392356450222E-2</c:v>
                  </c:pt>
                  <c:pt idx="7">
                    <c:v>1.8851554985744947E-2</c:v>
                  </c:pt>
                </c:numCache>
              </c:numRef>
            </c:minus>
            <c:spPr>
              <a:ln w="12700">
                <a:solidFill>
                  <a:schemeClr val="tx1">
                    <a:shade val="95000"/>
                    <a:satMod val="105000"/>
                  </a:schemeClr>
                </a:solidFill>
              </a:ln>
            </c:spPr>
          </c:errBars>
          <c:xVal>
            <c:numRef>
              <c:f>('ПВ-5_I_II_III_27.01.23_75%'!$AN$107,'ПВ-5_I_II_III_27.01.23_75%'!$AN$110,'ПВ-5_I_II_III_27.01.23_75%'!$AN$114,'ПВ-5_I_II_III_27.01.23_75%'!$AN$116,'ПВ-5_I_II_III_27.01.23_75%'!$AN$119,'ПВ-5_I_II_III_27.01.23_75%'!$AN$122,'ПВ-5_I_II_III_27.01.23_75%'!$AN$124,'ПВ-5_I_II_III_27.01.23_75%'!$AN$126)</c:f>
              <c:numCache>
                <c:formatCode>0</c:formatCode>
                <c:ptCount val="8"/>
                <c:pt idx="0" formatCode="General">
                  <c:v>3</c:v>
                </c:pt>
                <c:pt idx="1">
                  <c:v>5</c:v>
                </c:pt>
                <c:pt idx="2" formatCode="General">
                  <c:v>7</c:v>
                </c:pt>
                <c:pt idx="3">
                  <c:v>9</c:v>
                </c:pt>
                <c:pt idx="4" formatCode="General">
                  <c:v>11</c:v>
                </c:pt>
                <c:pt idx="5">
                  <c:v>13</c:v>
                </c:pt>
                <c:pt idx="6">
                  <c:v>15</c:v>
                </c:pt>
                <c:pt idx="7">
                  <c:v>17</c:v>
                </c:pt>
              </c:numCache>
            </c:numRef>
          </c:xVal>
          <c:yVal>
            <c:numRef>
              <c:f>('ПВ-5_I_II_III_27.01.23_75%'!$BV$108,'ПВ-5_I_II_III_27.01.23_75%'!$BV$111,'ПВ-5_I_II_III_27.01.23_75%'!$BV$114,'ПВ-5_I_II_III_27.01.23_75%'!$BV$115,'ПВ-5_I_II_III_27.01.23_75%'!$BV$119,'ПВ-5_I_II_III_27.01.23_75%'!$BV$122,'ПВ-5_I_II_III_27.01.23_75%'!$BV$125,'ПВ-5_I_II_III_27.01.23_75%'!$BV$126)</c:f>
              <c:numCache>
                <c:formatCode>0.00</c:formatCode>
                <c:ptCount val="8"/>
                <c:pt idx="0">
                  <c:v>1.2429753529777898</c:v>
                </c:pt>
                <c:pt idx="1">
                  <c:v>0.57397986553083868</c:v>
                </c:pt>
                <c:pt idx="2">
                  <c:v>0.68871794620363203</c:v>
                </c:pt>
                <c:pt idx="3">
                  <c:v>0.65409555456466706</c:v>
                </c:pt>
                <c:pt idx="4">
                  <c:v>0.71767751564513949</c:v>
                </c:pt>
                <c:pt idx="5">
                  <c:v>0.69511743560365824</c:v>
                </c:pt>
                <c:pt idx="6">
                  <c:v>0.56026204589595763</c:v>
                </c:pt>
                <c:pt idx="7">
                  <c:v>0.62287681593938637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5D-4D50-BB29-A5750AD4F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990208"/>
        <c:axId val="147990784"/>
        <c:extLst/>
      </c:scatterChart>
      <c:valAx>
        <c:axId val="147990208"/>
        <c:scaling>
          <c:orientation val="minMax"/>
          <c:max val="18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Время культивирования, сутки</a:t>
                </a:r>
              </a:p>
            </c:rich>
          </c:tx>
          <c:layout>
            <c:manualLayout>
              <c:xMode val="edge"/>
              <c:yMode val="edge"/>
              <c:x val="0.26044647162007534"/>
              <c:y val="0.92714342946153971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spPr>
          <a:ln/>
        </c:spPr>
        <c:crossAx val="147990784"/>
        <c:crossesAt val="-0.4"/>
        <c:crossBetween val="midCat"/>
        <c:majorUnit val="2"/>
      </c:valAx>
      <c:valAx>
        <c:axId val="1479907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/>
                  <a:t>Удельная скорость роста (сут</a:t>
                </a:r>
                <a:r>
                  <a:rPr lang="ru-RU" baseline="30000" dirty="0"/>
                  <a:t>-1</a:t>
                </a:r>
                <a:r>
                  <a:rPr lang="ru-RU" dirty="0"/>
                  <a:t>)</a:t>
                </a:r>
              </a:p>
            </c:rich>
          </c:tx>
          <c:layout>
            <c:manualLayout>
              <c:xMode val="edge"/>
              <c:yMode val="edge"/>
              <c:x val="5.8226544889608059E-2"/>
              <c:y val="0.20412910558658001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spPr>
          <a:ln>
            <a:solidFill>
              <a:schemeClr val="tx1">
                <a:tint val="75000"/>
                <a:alpha val="94000"/>
              </a:schemeClr>
            </a:solidFill>
          </a:ln>
        </c:spPr>
        <c:crossAx val="1479902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3063857944052495"/>
          <c:y val="0.11703436434852425"/>
          <c:w val="0.43015317084599008"/>
          <c:h val="0.136363783653668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07392575868853"/>
          <c:y val="0.12464838458464859"/>
          <c:w val="0.77816285342384184"/>
          <c:h val="0.73281192962686681"/>
        </c:manualLayout>
      </c:layout>
      <c:scatterChart>
        <c:scatterStyle val="lineMarker"/>
        <c:varyColors val="0"/>
        <c:ser>
          <c:idx val="2"/>
          <c:order val="0"/>
          <c:tx>
            <c:v>0</c:v>
          </c:tx>
          <c:spPr>
            <a:ln w="12700">
              <a:solidFill>
                <a:schemeClr val="tx1">
                  <a:shade val="95000"/>
                  <a:satMod val="105000"/>
                </a:schemeClr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</c:spPr>
          </c:marker>
          <c:trendline>
            <c:trendlineType val="power"/>
            <c:dispRSqr val="0"/>
            <c:dispEq val="0"/>
          </c:trendline>
          <c:trendline>
            <c:trendlineType val="log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'ПВ-5_I_II_III_12.12.22'!$BL$104:$BL$114</c:f>
                <c:numCache>
                  <c:formatCode>General</c:formatCode>
                  <c:ptCount val="11"/>
                  <c:pt idx="0">
                    <c:v>6.0598684254142996E-3</c:v>
                  </c:pt>
                  <c:pt idx="1">
                    <c:v>4.730483273408749E-2</c:v>
                  </c:pt>
                  <c:pt idx="2">
                    <c:v>0.22762349263641479</c:v>
                  </c:pt>
                  <c:pt idx="3">
                    <c:v>0.24239473701657185</c:v>
                  </c:pt>
                  <c:pt idx="4">
                    <c:v>0.54128282194554511</c:v>
                  </c:pt>
                  <c:pt idx="5">
                    <c:v>0.47304832734087543</c:v>
                  </c:pt>
                  <c:pt idx="6">
                    <c:v>0.45920000000000066</c:v>
                  </c:pt>
                  <c:pt idx="7">
                    <c:v>0.41010931875944229</c:v>
                  </c:pt>
                  <c:pt idx="8">
                    <c:v>0.28405633244129586</c:v>
                  </c:pt>
                  <c:pt idx="9">
                    <c:v>5.0102827598184144E-2</c:v>
                  </c:pt>
                  <c:pt idx="10">
                    <c:v>1.0557320872266784</c:v>
                  </c:pt>
                </c:numCache>
              </c:numRef>
            </c:plus>
            <c:minus>
              <c:numRef>
                <c:f>'ПВ-5_I_II_III_12.12.22'!$BL$104:$BL$114</c:f>
                <c:numCache>
                  <c:formatCode>General</c:formatCode>
                  <c:ptCount val="11"/>
                  <c:pt idx="0">
                    <c:v>6.0598684254142996E-3</c:v>
                  </c:pt>
                  <c:pt idx="1">
                    <c:v>4.730483273408749E-2</c:v>
                  </c:pt>
                  <c:pt idx="2">
                    <c:v>0.22762349263641479</c:v>
                  </c:pt>
                  <c:pt idx="3">
                    <c:v>0.24239473701657185</c:v>
                  </c:pt>
                  <c:pt idx="4">
                    <c:v>0.54128282194554511</c:v>
                  </c:pt>
                  <c:pt idx="5">
                    <c:v>0.47304832734087543</c:v>
                  </c:pt>
                  <c:pt idx="6">
                    <c:v>0.45920000000000066</c:v>
                  </c:pt>
                  <c:pt idx="7">
                    <c:v>0.41010931875944229</c:v>
                  </c:pt>
                  <c:pt idx="8">
                    <c:v>0.28405633244129586</c:v>
                  </c:pt>
                  <c:pt idx="9">
                    <c:v>5.0102827598184144E-2</c:v>
                  </c:pt>
                  <c:pt idx="10">
                    <c:v>1.0557320872266784</c:v>
                  </c:pt>
                </c:numCache>
              </c:numRef>
            </c:minus>
          </c:errBars>
          <c:xVal>
            <c:numRef>
              <c:f>'ПВ-5_I_II_III_12.12.22'!$AG$104:$AG$114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14</c:v>
                </c:pt>
              </c:numCache>
            </c:numRef>
          </c:xVal>
          <c:yVal>
            <c:numRef>
              <c:f>'ПВ-5_I_II_III_12.12.22'!$BK$104:$BK$113</c:f>
              <c:numCache>
                <c:formatCode>0.00</c:formatCode>
                <c:ptCount val="10"/>
                <c:pt idx="0">
                  <c:v>0.14913066666666666</c:v>
                </c:pt>
                <c:pt idx="1">
                  <c:v>1.3841600000000003</c:v>
                </c:pt>
                <c:pt idx="2">
                  <c:v>2.9388799999999997</c:v>
                </c:pt>
                <c:pt idx="3">
                  <c:v>4.6007466666666668</c:v>
                </c:pt>
                <c:pt idx="4">
                  <c:v>5.5978666666666674</c:v>
                </c:pt>
                <c:pt idx="5">
                  <c:v>6.264800000000001</c:v>
                </c:pt>
                <c:pt idx="6">
                  <c:v>6.9864000000000006</c:v>
                </c:pt>
                <c:pt idx="7">
                  <c:v>7.0957333333333343</c:v>
                </c:pt>
                <c:pt idx="8">
                  <c:v>6.7240000000000011</c:v>
                </c:pt>
                <c:pt idx="9">
                  <c:v>6.0133333333333345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350-495F-BE2B-10D5B738D6CF}"/>
            </c:ext>
          </c:extLst>
        </c:ser>
        <c:ser>
          <c:idx val="0"/>
          <c:order val="1"/>
          <c:tx>
            <c:v>3/4</c:v>
          </c:tx>
          <c:spPr>
            <a:ln w="15875">
              <a:solidFill>
                <a:srgbClr val="00B050"/>
              </a:solidFill>
              <a:prstDash val="solid"/>
            </a:ln>
          </c:spPr>
          <c:marker>
            <c:symbol val="diamond"/>
            <c:size val="3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</c:spPr>
          </c:marker>
          <c:trendline>
            <c:trendlineType val="powe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'ПВ-5_I_II_III_27.01.23_75%'!$CG$106:$CG$126</c:f>
                <c:numCache>
                  <c:formatCode>General</c:formatCode>
                  <c:ptCount val="21"/>
                  <c:pt idx="0">
                    <c:v>7.9535773083562831E-3</c:v>
                  </c:pt>
                  <c:pt idx="1">
                    <c:v>0.13465322177108668</c:v>
                  </c:pt>
                  <c:pt idx="2">
                    <c:v>2.4835759165633145E-2</c:v>
                  </c:pt>
                  <c:pt idx="3">
                    <c:v>0.10190898946282113</c:v>
                  </c:pt>
                  <c:pt idx="4">
                    <c:v>0.14920695604874906</c:v>
                  </c:pt>
                  <c:pt idx="5">
                    <c:v>1.7356128600583783E-2</c:v>
                  </c:pt>
                  <c:pt idx="6">
                    <c:v>3.3017942596917108E-2</c:v>
                  </c:pt>
                  <c:pt idx="7">
                    <c:v>9.9343036662532788E-2</c:v>
                  </c:pt>
                  <c:pt idx="8">
                    <c:v>4.4652996913234655E-2</c:v>
                  </c:pt>
                  <c:pt idx="9">
                    <c:v>0.16869959731230327</c:v>
                  </c:pt>
                  <c:pt idx="10">
                    <c:v>7.5748355317679008E-3</c:v>
                  </c:pt>
                  <c:pt idx="11">
                    <c:v>7.9083604706243371E-2</c:v>
                  </c:pt>
                  <c:pt idx="12">
                    <c:v>0.19868607332506563</c:v>
                  </c:pt>
                  <c:pt idx="13">
                    <c:v>2.8594377069626826E-2</c:v>
                  </c:pt>
                  <c:pt idx="14">
                    <c:v>0.10739182836696655</c:v>
                  </c:pt>
                  <c:pt idx="15">
                    <c:v>0.18982483434296302</c:v>
                  </c:pt>
                  <c:pt idx="16">
                    <c:v>6.0952720475244887E-2</c:v>
                  </c:pt>
                  <c:pt idx="17">
                    <c:v>0.11462806171846969</c:v>
                  </c:pt>
                  <c:pt idx="18">
                    <c:v>0.28057583454982959</c:v>
                  </c:pt>
                  <c:pt idx="19">
                    <c:v>0.10042015202803339</c:v>
                  </c:pt>
                  <c:pt idx="20">
                    <c:v>0.39476449958593374</c:v>
                  </c:pt>
                </c:numCache>
              </c:numRef>
            </c:plus>
            <c:minus>
              <c:numRef>
                <c:f>'ПВ-5_I_II_III_27.01.23_75%'!$CG$106:$CG$126</c:f>
                <c:numCache>
                  <c:formatCode>General</c:formatCode>
                  <c:ptCount val="21"/>
                  <c:pt idx="0">
                    <c:v>7.9535773083562831E-3</c:v>
                  </c:pt>
                  <c:pt idx="1">
                    <c:v>0.13465322177108668</c:v>
                  </c:pt>
                  <c:pt idx="2">
                    <c:v>2.4835759165633145E-2</c:v>
                  </c:pt>
                  <c:pt idx="3">
                    <c:v>0.10190898946282113</c:v>
                  </c:pt>
                  <c:pt idx="4">
                    <c:v>0.14920695604874906</c:v>
                  </c:pt>
                  <c:pt idx="5">
                    <c:v>1.7356128600583783E-2</c:v>
                  </c:pt>
                  <c:pt idx="6">
                    <c:v>3.3017942596917108E-2</c:v>
                  </c:pt>
                  <c:pt idx="7">
                    <c:v>9.9343036662532788E-2</c:v>
                  </c:pt>
                  <c:pt idx="8">
                    <c:v>4.4652996913234655E-2</c:v>
                  </c:pt>
                  <c:pt idx="9">
                    <c:v>0.16869959731230327</c:v>
                  </c:pt>
                  <c:pt idx="10">
                    <c:v>7.5748355317679008E-3</c:v>
                  </c:pt>
                  <c:pt idx="11">
                    <c:v>7.9083604706243371E-2</c:v>
                  </c:pt>
                  <c:pt idx="12">
                    <c:v>0.19868607332506563</c:v>
                  </c:pt>
                  <c:pt idx="13">
                    <c:v>2.8594377069626826E-2</c:v>
                  </c:pt>
                  <c:pt idx="14">
                    <c:v>0.10739182836696655</c:v>
                  </c:pt>
                  <c:pt idx="15">
                    <c:v>0.18982483434296302</c:v>
                  </c:pt>
                  <c:pt idx="16">
                    <c:v>6.0952720475244887E-2</c:v>
                  </c:pt>
                  <c:pt idx="17">
                    <c:v>0.11462806171846969</c:v>
                  </c:pt>
                  <c:pt idx="18">
                    <c:v>0.28057583454982959</c:v>
                  </c:pt>
                  <c:pt idx="19">
                    <c:v>0.10042015202803339</c:v>
                  </c:pt>
                  <c:pt idx="20">
                    <c:v>0.39476449958593374</c:v>
                  </c:pt>
                </c:numCache>
              </c:numRef>
            </c:minus>
            <c:spPr>
              <a:ln w="9525">
                <a:solidFill>
                  <a:schemeClr val="tx1">
                    <a:shade val="95000"/>
                    <a:satMod val="105000"/>
                  </a:schemeClr>
                </a:solidFill>
              </a:ln>
            </c:spPr>
          </c:errBars>
          <c:xVal>
            <c:numRef>
              <c:f>'ПВ-5_I_II_III_27.01.23_75%'!$AM$106:$AM$126</c:f>
              <c:numCache>
                <c:formatCode>General</c:formatCode>
                <c:ptCount val="21"/>
                <c:pt idx="0">
                  <c:v>0</c:v>
                </c:pt>
                <c:pt idx="1">
                  <c:v>2.8472222222189885</c:v>
                </c:pt>
                <c:pt idx="2">
                  <c:v>2.8784722222189885</c:v>
                </c:pt>
                <c:pt idx="3">
                  <c:v>3.90625</c:v>
                </c:pt>
                <c:pt idx="4">
                  <c:v>4.8694444444408873</c:v>
                </c:pt>
                <c:pt idx="5">
                  <c:v>4.9479166666642413</c:v>
                </c:pt>
                <c:pt idx="6">
                  <c:v>5.8888888888905058</c:v>
                </c:pt>
                <c:pt idx="7">
                  <c:v>6.90625</c:v>
                </c:pt>
                <c:pt idx="8">
                  <c:v>6.9305555555547471</c:v>
                </c:pt>
                <c:pt idx="9">
                  <c:v>8.7916666666642413</c:v>
                </c:pt>
                <c:pt idx="10">
                  <c:v>8.8229166666642413</c:v>
                </c:pt>
                <c:pt idx="11">
                  <c:v>9.8402777777810115</c:v>
                </c:pt>
                <c:pt idx="12">
                  <c:v>10.854166666664241</c:v>
                </c:pt>
                <c:pt idx="13">
                  <c:v>10.885416666664241</c:v>
                </c:pt>
                <c:pt idx="14">
                  <c:v>11.909722222218988</c:v>
                </c:pt>
                <c:pt idx="15">
                  <c:v>12.979166666664241</c:v>
                </c:pt>
                <c:pt idx="16">
                  <c:v>13.010416666664241</c:v>
                </c:pt>
                <c:pt idx="17">
                  <c:v>13.979166666664241</c:v>
                </c:pt>
                <c:pt idx="18">
                  <c:v>14.958333333335759</c:v>
                </c:pt>
                <c:pt idx="19">
                  <c:v>14.986111111109494</c:v>
                </c:pt>
                <c:pt idx="20">
                  <c:v>16.958333333335759</c:v>
                </c:pt>
              </c:numCache>
            </c:numRef>
          </c:xVal>
          <c:yVal>
            <c:numRef>
              <c:f>'ПВ-5_I_II_III_27.01.23_75%'!$CF$106:$CF$126</c:f>
              <c:numCache>
                <c:formatCode>0.00</c:formatCode>
                <c:ptCount val="21"/>
                <c:pt idx="0">
                  <c:v>9.8072000000000006E-2</c:v>
                </c:pt>
                <c:pt idx="1">
                  <c:v>4.0759466666666668</c:v>
                </c:pt>
                <c:pt idx="2">
                  <c:v>1.0845866666666668</c:v>
                </c:pt>
                <c:pt idx="3">
                  <c:v>2.4228266666666669</c:v>
                </c:pt>
                <c:pt idx="4">
                  <c:v>3.4199466666666667</c:v>
                </c:pt>
                <c:pt idx="5">
                  <c:v>1.0036800000000001</c:v>
                </c:pt>
                <c:pt idx="6">
                  <c:v>2.3003733333333334</c:v>
                </c:pt>
                <c:pt idx="7">
                  <c:v>3.9797333333333333</c:v>
                </c:pt>
                <c:pt idx="8">
                  <c:v>1.0189866666666667</c:v>
                </c:pt>
                <c:pt idx="9">
                  <c:v>3.7698133333333335</c:v>
                </c:pt>
                <c:pt idx="10">
                  <c:v>0.9402666666666667</c:v>
                </c:pt>
                <c:pt idx="11">
                  <c:v>2.3659733333333333</c:v>
                </c:pt>
                <c:pt idx="12">
                  <c:v>3.9534933333333337</c:v>
                </c:pt>
                <c:pt idx="13">
                  <c:v>0.99056</c:v>
                </c:pt>
                <c:pt idx="14">
                  <c:v>2.3878400000000002</c:v>
                </c:pt>
                <c:pt idx="15">
                  <c:v>3.9797333333333333</c:v>
                </c:pt>
                <c:pt idx="16">
                  <c:v>1.0539733333333334</c:v>
                </c:pt>
                <c:pt idx="17">
                  <c:v>2.2741333333333333</c:v>
                </c:pt>
                <c:pt idx="18">
                  <c:v>3.2362666666666668</c:v>
                </c:pt>
                <c:pt idx="19">
                  <c:v>0.85717333333333345</c:v>
                </c:pt>
                <c:pt idx="20">
                  <c:v>2.9826133333333336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350-495F-BE2B-10D5B738D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992512"/>
        <c:axId val="147993088"/>
        <c:extLst/>
      </c:scatterChart>
      <c:valAx>
        <c:axId val="147992512"/>
        <c:scaling>
          <c:orientation val="minMax"/>
          <c:max val="1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 культивирования, сутки</a:t>
                </a:r>
              </a:p>
            </c:rich>
          </c:tx>
          <c:layout>
            <c:manualLayout>
              <c:xMode val="edge"/>
              <c:yMode val="edge"/>
              <c:x val="0.26638632359005759"/>
              <c:y val="0.92741977081911531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spPr>
          <a:ln/>
        </c:spPr>
        <c:crossAx val="147993088"/>
        <c:crossesAt val="0"/>
        <c:crossBetween val="midCat"/>
        <c:majorUnit val="2"/>
      </c:valAx>
      <c:valAx>
        <c:axId val="147993088"/>
        <c:scaling>
          <c:orientation val="minMax"/>
          <c:max val="8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Концентрация биомассы (гсм/л)</a:t>
                </a:r>
              </a:p>
            </c:rich>
          </c:tx>
          <c:layout>
            <c:manualLayout>
              <c:xMode val="edge"/>
              <c:yMode val="edge"/>
              <c:x val="4.7450612396064212E-2"/>
              <c:y val="0.22353964638849649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spPr>
          <a:ln/>
        </c:spPr>
        <c:crossAx val="147992512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59384646122784435"/>
          <c:y val="0.13717334002633327"/>
          <c:w val="0.38661272778476807"/>
          <c:h val="0.151897115537778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8A086D-7D98-4771-AA63-1D513F497D35}" type="doc">
      <dgm:prSet loTypeId="urn:microsoft.com/office/officeart/2005/8/layout/vList3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7F6F19-99BA-4707-8501-98174398B854}">
      <dgm:prSet phldrT="[Текст]" custT="1"/>
      <dgm:spPr>
        <a:xfrm rot="10800000">
          <a:off x="917796" y="0"/>
          <a:ext cx="2921004" cy="761968"/>
        </a:xfrm>
        <a:solidFill>
          <a:schemeClr val="bg1"/>
        </a:solidFill>
      </dgm:spPr>
      <dgm:t>
        <a:bodyPr/>
        <a:lstStyle/>
        <a:p>
          <a:r>
            <a: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Вторичные метаболиты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8E7B0407-99C1-4204-91EF-DB81D58E1AAC}" type="parTrans" cxnId="{A101AC6A-0100-4086-9D15-CC105150083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C2A7737A-3CDD-4BCC-844F-2D5088D350F6}" type="sibTrans" cxnId="{A101AC6A-0100-4086-9D15-CC105150083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C52227DF-4D56-45C0-8159-51FEB21CE847}">
      <dgm:prSet phldrT="[Текст]" custT="1"/>
      <dgm:spPr>
        <a:xfrm rot="10800000">
          <a:off x="908916" y="952590"/>
          <a:ext cx="2921004" cy="761968"/>
        </a:xfrm>
        <a:solidFill>
          <a:schemeClr val="bg1"/>
        </a:solidFill>
      </dgm:spPr>
      <dgm:t>
        <a:bodyPr/>
        <a:lstStyle/>
        <a:p>
          <a:r>
            <a:rPr lang="ru-RU" sz="1200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Токсины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1159825F-4A92-4BE9-837F-C5EBABA328C4}" type="parTrans" cxnId="{0D499845-7417-4EA0-B38D-CA18C1778E8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01DC8009-A660-4D7E-8809-A1A164FB47A6}" type="sibTrans" cxnId="{0D499845-7417-4EA0-B38D-CA18C1778E8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E38C3BDC-10F0-477C-BA06-8BF7BAC29CB4}">
      <dgm:prSet phldrT="[Текст]" custT="1"/>
      <dgm:spPr>
        <a:xfrm rot="10800000">
          <a:off x="908916" y="1905015"/>
          <a:ext cx="2921004" cy="761968"/>
        </a:xfrm>
        <a:solidFill>
          <a:schemeClr val="bg1"/>
        </a:solidFill>
      </dgm:spPr>
      <dgm:t>
        <a:bodyPr/>
        <a:lstStyle/>
        <a:p>
          <a:r>
            <a:rPr lang="ru-RU" sz="12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Биоудобрения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3DB47B91-14F5-41E0-8C58-60ADD7226979}" type="parTrans" cxnId="{5C0EA7B0-8D5A-4611-B039-0E92EFCEEBD2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318F3029-FAB3-4C18-8D74-7F1E885DFA32}" type="sibTrans" cxnId="{5C0EA7B0-8D5A-4611-B039-0E92EFCEEBD2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1C0E73F6-DEEA-42B1-B4B0-72EE620BF8EC}">
      <dgm:prSet phldrT="[Текст]" custT="1"/>
      <dgm:spPr>
        <a:xfrm rot="10800000">
          <a:off x="908916" y="3809864"/>
          <a:ext cx="2921004" cy="761968"/>
        </a:xfrm>
        <a:solidFill>
          <a:schemeClr val="bg1"/>
        </a:solidFill>
      </dgm:spPr>
      <dgm:t>
        <a:bodyPr/>
        <a:lstStyle/>
        <a:p>
          <a:r>
            <a:rPr lang="ru-RU" sz="1200" b="1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Биотопливо</a:t>
          </a:r>
          <a:endParaRPr lang="ru-RU" sz="1200" b="1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Arial" panose="020B0604020202020204" pitchFamily="34" charset="0"/>
          </a:endParaRPr>
        </a:p>
      </dgm:t>
    </dgm:pt>
    <dgm:pt modelId="{EC939C26-35E2-407E-BC55-34EA15612C52}" type="parTrans" cxnId="{9B8BDEA6-CA14-4B18-90CB-B90961AC0C8E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77AC2332-9F74-4307-98C2-939420D044CF}" type="sibTrans" cxnId="{9B8BDEA6-CA14-4B18-90CB-B90961AC0C8E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4D2D4CA1-6178-43DF-B0F8-6B037E88CAF2}">
      <dgm:prSet custT="1"/>
      <dgm:spPr>
        <a:xfrm rot="10800000">
          <a:off x="908916" y="2857440"/>
          <a:ext cx="2921004" cy="761968"/>
        </a:xfrm>
        <a:solidFill>
          <a:schemeClr val="bg1"/>
        </a:solidFill>
      </dgm:spPr>
      <dgm:t>
        <a:bodyPr/>
        <a:lstStyle/>
        <a:p>
          <a:r>
            <a:rPr lang="ru-RU" sz="1200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Фикоремедиация</a:t>
          </a:r>
          <a:endParaRPr lang="ru-RU" sz="1200" b="1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Arial" panose="020B0604020202020204" pitchFamily="34" charset="0"/>
          </a:endParaRPr>
        </a:p>
      </dgm:t>
    </dgm:pt>
    <dgm:pt modelId="{F52A4545-3BE9-4277-94D3-7227EF46029C}" type="parTrans" cxnId="{ADD7D1F8-5E81-4688-85C5-B1B5974144F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C510C6A9-6EA8-410B-835A-10EF920F0648}" type="sibTrans" cxnId="{ADD7D1F8-5E81-4688-85C5-B1B5974144F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8BA64375-32A5-4E74-A510-F3FE89F7E445}" type="pres">
      <dgm:prSet presAssocID="{5E8A086D-7D98-4771-AA63-1D513F497D35}" presName="linearFlow" presStyleCnt="0">
        <dgm:presLayoutVars>
          <dgm:dir/>
          <dgm:resizeHandles val="exact"/>
        </dgm:presLayoutVars>
      </dgm:prSet>
      <dgm:spPr/>
    </dgm:pt>
    <dgm:pt modelId="{0458BD49-0F9D-4D7C-98DC-94BC010D16B8}" type="pres">
      <dgm:prSet presAssocID="{997F6F19-99BA-4707-8501-98174398B854}" presName="composite" presStyleCnt="0"/>
      <dgm:spPr/>
    </dgm:pt>
    <dgm:pt modelId="{5CC6C6A9-AE6D-4D1E-9B22-D22FA5603E0E}" type="pres">
      <dgm:prSet presAssocID="{997F6F19-99BA-4707-8501-98174398B854}" presName="imgShp" presStyleLbl="fgImgPlace1" presStyleIdx="0" presStyleCnt="5" custScaleX="108569" custScaleY="108569"/>
      <dgm:spPr>
        <a:xfrm>
          <a:off x="562567" y="34801"/>
          <a:ext cx="692698" cy="6926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6665DE-D487-49DD-9FE1-31CCE65C1503}" type="pres">
      <dgm:prSet presAssocID="{997F6F19-99BA-4707-8501-98174398B854}" presName="txShp" presStyleLbl="node1" presStyleIdx="0" presStyleCnt="5" custScaleY="119426" custLinFactNeighborX="304" custLinFactNeighborY="-549">
        <dgm:presLayoutVars>
          <dgm:bulletEnabled val="1"/>
        </dgm:presLayoutVars>
      </dgm:prSet>
      <dgm:spPr>
        <a:prstGeom prst="homePlate">
          <a:avLst/>
        </a:prstGeom>
      </dgm:spPr>
    </dgm:pt>
    <dgm:pt modelId="{2C3DED0C-0BC2-4D6E-B957-D0A109DA8519}" type="pres">
      <dgm:prSet presAssocID="{C2A7737A-3CDD-4BCC-844F-2D5088D350F6}" presName="spacing" presStyleCnt="0"/>
      <dgm:spPr/>
    </dgm:pt>
    <dgm:pt modelId="{755CA961-373B-4256-8A84-5F6E9E21F0B0}" type="pres">
      <dgm:prSet presAssocID="{C52227DF-4D56-45C0-8159-51FEB21CE847}" presName="composite" presStyleCnt="0"/>
      <dgm:spPr/>
    </dgm:pt>
    <dgm:pt modelId="{32643C55-3822-4A76-91AA-C13D0F236F54}" type="pres">
      <dgm:prSet presAssocID="{C52227DF-4D56-45C0-8159-51FEB21CE847}" presName="imgShp" presStyleLbl="fgImgPlace1" presStyleIdx="1" presStyleCnt="5" custScaleX="108569" custScaleY="108569"/>
      <dgm:spPr>
        <a:xfrm>
          <a:off x="562567" y="987226"/>
          <a:ext cx="692698" cy="6926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698FC7D-B12C-4792-B732-45FACD190791}" type="pres">
      <dgm:prSet presAssocID="{C52227DF-4D56-45C0-8159-51FEB21CE847}" presName="txShp" presStyleLbl="node1" presStyleIdx="1" presStyleCnt="5" custScaleY="119426">
        <dgm:presLayoutVars>
          <dgm:bulletEnabled val="1"/>
        </dgm:presLayoutVars>
      </dgm:prSet>
      <dgm:spPr>
        <a:prstGeom prst="homePlate">
          <a:avLst/>
        </a:prstGeom>
      </dgm:spPr>
    </dgm:pt>
    <dgm:pt modelId="{A2DD78BB-21CA-448C-91DC-01F5BF5614C9}" type="pres">
      <dgm:prSet presAssocID="{01DC8009-A660-4D7E-8809-A1A164FB47A6}" presName="spacing" presStyleCnt="0"/>
      <dgm:spPr/>
    </dgm:pt>
    <dgm:pt modelId="{22463C04-EC1E-4103-8943-E6CB51137E95}" type="pres">
      <dgm:prSet presAssocID="{E38C3BDC-10F0-477C-BA06-8BF7BAC29CB4}" presName="composite" presStyleCnt="0"/>
      <dgm:spPr/>
    </dgm:pt>
    <dgm:pt modelId="{72A9C070-1BD5-4432-B874-7FDFEBA5A930}" type="pres">
      <dgm:prSet presAssocID="{E38C3BDC-10F0-477C-BA06-8BF7BAC29CB4}" presName="imgShp" presStyleLbl="fgImgPlace1" presStyleIdx="2" presStyleCnt="5" custScaleX="108569" custScaleY="108569"/>
      <dgm:spPr>
        <a:xfrm>
          <a:off x="562567" y="1939650"/>
          <a:ext cx="692698" cy="69269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471E989-62D9-4B0D-851A-662B3171A18E}" type="pres">
      <dgm:prSet presAssocID="{E38C3BDC-10F0-477C-BA06-8BF7BAC29CB4}" presName="txShp" presStyleLbl="node1" presStyleIdx="2" presStyleCnt="5" custScaleY="119426">
        <dgm:presLayoutVars>
          <dgm:bulletEnabled val="1"/>
        </dgm:presLayoutVars>
      </dgm:prSet>
      <dgm:spPr>
        <a:prstGeom prst="homePlate">
          <a:avLst/>
        </a:prstGeom>
      </dgm:spPr>
    </dgm:pt>
    <dgm:pt modelId="{8D09F924-B65E-456F-B229-933DB3051C9C}" type="pres">
      <dgm:prSet presAssocID="{318F3029-FAB3-4C18-8D74-7F1E885DFA32}" presName="spacing" presStyleCnt="0"/>
      <dgm:spPr/>
    </dgm:pt>
    <dgm:pt modelId="{06071A05-4280-436F-A823-68B96A507D8D}" type="pres">
      <dgm:prSet presAssocID="{4D2D4CA1-6178-43DF-B0F8-6B037E88CAF2}" presName="composite" presStyleCnt="0"/>
      <dgm:spPr/>
    </dgm:pt>
    <dgm:pt modelId="{87E6C88E-DB46-4315-B6EF-A9A0888C0CCA}" type="pres">
      <dgm:prSet presAssocID="{4D2D4CA1-6178-43DF-B0F8-6B037E88CAF2}" presName="imgShp" presStyleLbl="fgImgPlace1" presStyleIdx="3" presStyleCnt="5" custScaleX="108569" custScaleY="108569"/>
      <dgm:spPr>
        <a:xfrm>
          <a:off x="562567" y="2892075"/>
          <a:ext cx="692698" cy="69269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D396199-6F8F-431A-AA50-1121F9978F37}" type="pres">
      <dgm:prSet presAssocID="{4D2D4CA1-6178-43DF-B0F8-6B037E88CAF2}" presName="txShp" presStyleLbl="node1" presStyleIdx="3" presStyleCnt="5" custScaleY="119426">
        <dgm:presLayoutVars>
          <dgm:bulletEnabled val="1"/>
        </dgm:presLayoutVars>
      </dgm:prSet>
      <dgm:spPr>
        <a:prstGeom prst="homePlate">
          <a:avLst/>
        </a:prstGeom>
      </dgm:spPr>
    </dgm:pt>
    <dgm:pt modelId="{F9D9BB8A-5255-41A4-B4AF-A685F1F1BB30}" type="pres">
      <dgm:prSet presAssocID="{C510C6A9-6EA8-410B-835A-10EF920F0648}" presName="spacing" presStyleCnt="0"/>
      <dgm:spPr/>
    </dgm:pt>
    <dgm:pt modelId="{77341F2F-A4C9-41B5-B81E-D423B09996A5}" type="pres">
      <dgm:prSet presAssocID="{1C0E73F6-DEEA-42B1-B4B0-72EE620BF8EC}" presName="composite" presStyleCnt="0"/>
      <dgm:spPr/>
    </dgm:pt>
    <dgm:pt modelId="{F92F896F-5622-4134-AD13-CD0923DFD46D}" type="pres">
      <dgm:prSet presAssocID="{1C0E73F6-DEEA-42B1-B4B0-72EE620BF8EC}" presName="imgShp" presStyleLbl="fgImgPlace1" presStyleIdx="4" presStyleCnt="5" custScaleX="108569" custScaleY="108569"/>
      <dgm:spPr>
        <a:xfrm>
          <a:off x="562567" y="3844499"/>
          <a:ext cx="692698" cy="69269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CC5E9FA-4EB2-4A31-9886-286B4FAD79B9}" type="pres">
      <dgm:prSet presAssocID="{1C0E73F6-DEEA-42B1-B4B0-72EE620BF8EC}" presName="txShp" presStyleLbl="node1" presStyleIdx="4" presStyleCnt="5" custScaleY="119426">
        <dgm:presLayoutVars>
          <dgm:bulletEnabled val="1"/>
        </dgm:presLayoutVars>
      </dgm:prSet>
      <dgm:spPr>
        <a:prstGeom prst="homePlate">
          <a:avLst/>
        </a:prstGeom>
      </dgm:spPr>
    </dgm:pt>
  </dgm:ptLst>
  <dgm:cxnLst>
    <dgm:cxn modelId="{B5C3150A-AE86-4EBB-8A67-79142A8AEA92}" type="presOf" srcId="{1C0E73F6-DEEA-42B1-B4B0-72EE620BF8EC}" destId="{ACC5E9FA-4EB2-4A31-9886-286B4FAD79B9}" srcOrd="0" destOrd="0" presId="urn:microsoft.com/office/officeart/2005/8/layout/vList3#1"/>
    <dgm:cxn modelId="{0F2D343D-CCB8-4952-A425-255F99E43EC0}" type="presOf" srcId="{4D2D4CA1-6178-43DF-B0F8-6B037E88CAF2}" destId="{0D396199-6F8F-431A-AA50-1121F9978F37}" srcOrd="0" destOrd="0" presId="urn:microsoft.com/office/officeart/2005/8/layout/vList3#1"/>
    <dgm:cxn modelId="{0D499845-7417-4EA0-B38D-CA18C1778E80}" srcId="{5E8A086D-7D98-4771-AA63-1D513F497D35}" destId="{C52227DF-4D56-45C0-8159-51FEB21CE847}" srcOrd="1" destOrd="0" parTransId="{1159825F-4A92-4BE9-837F-C5EBABA328C4}" sibTransId="{01DC8009-A660-4D7E-8809-A1A164FB47A6}"/>
    <dgm:cxn modelId="{A101AC6A-0100-4086-9D15-CC1051500830}" srcId="{5E8A086D-7D98-4771-AA63-1D513F497D35}" destId="{997F6F19-99BA-4707-8501-98174398B854}" srcOrd="0" destOrd="0" parTransId="{8E7B0407-99C1-4204-91EF-DB81D58E1AAC}" sibTransId="{C2A7737A-3CDD-4BCC-844F-2D5088D350F6}"/>
    <dgm:cxn modelId="{3A93347D-A2DF-4CFE-8137-E09C9131798D}" type="presOf" srcId="{5E8A086D-7D98-4771-AA63-1D513F497D35}" destId="{8BA64375-32A5-4E74-A510-F3FE89F7E445}" srcOrd="0" destOrd="0" presId="urn:microsoft.com/office/officeart/2005/8/layout/vList3#1"/>
    <dgm:cxn modelId="{2E1E8191-EE62-4CC8-BC0E-D1A91B5AD3F0}" type="presOf" srcId="{E38C3BDC-10F0-477C-BA06-8BF7BAC29CB4}" destId="{F471E989-62D9-4B0D-851A-662B3171A18E}" srcOrd="0" destOrd="0" presId="urn:microsoft.com/office/officeart/2005/8/layout/vList3#1"/>
    <dgm:cxn modelId="{9B8BDEA6-CA14-4B18-90CB-B90961AC0C8E}" srcId="{5E8A086D-7D98-4771-AA63-1D513F497D35}" destId="{1C0E73F6-DEEA-42B1-B4B0-72EE620BF8EC}" srcOrd="4" destOrd="0" parTransId="{EC939C26-35E2-407E-BC55-34EA15612C52}" sibTransId="{77AC2332-9F74-4307-98C2-939420D044CF}"/>
    <dgm:cxn modelId="{27893DAF-1775-47DA-BD39-36D507D68685}" type="presOf" srcId="{997F6F19-99BA-4707-8501-98174398B854}" destId="{616665DE-D487-49DD-9FE1-31CCE65C1503}" srcOrd="0" destOrd="0" presId="urn:microsoft.com/office/officeart/2005/8/layout/vList3#1"/>
    <dgm:cxn modelId="{5C0EA7B0-8D5A-4611-B039-0E92EFCEEBD2}" srcId="{5E8A086D-7D98-4771-AA63-1D513F497D35}" destId="{E38C3BDC-10F0-477C-BA06-8BF7BAC29CB4}" srcOrd="2" destOrd="0" parTransId="{3DB47B91-14F5-41E0-8C58-60ADD7226979}" sibTransId="{318F3029-FAB3-4C18-8D74-7F1E885DFA32}"/>
    <dgm:cxn modelId="{5AFD2DD7-642F-451F-8BF0-BFF8C5800C07}" type="presOf" srcId="{C52227DF-4D56-45C0-8159-51FEB21CE847}" destId="{C698FC7D-B12C-4792-B732-45FACD190791}" srcOrd="0" destOrd="0" presId="urn:microsoft.com/office/officeart/2005/8/layout/vList3#1"/>
    <dgm:cxn modelId="{ADD7D1F8-5E81-4688-85C5-B1B5974144F0}" srcId="{5E8A086D-7D98-4771-AA63-1D513F497D35}" destId="{4D2D4CA1-6178-43DF-B0F8-6B037E88CAF2}" srcOrd="3" destOrd="0" parTransId="{F52A4545-3BE9-4277-94D3-7227EF46029C}" sibTransId="{C510C6A9-6EA8-410B-835A-10EF920F0648}"/>
    <dgm:cxn modelId="{63C9AE22-BC59-43FD-B42D-F8DEF80697D6}" type="presParOf" srcId="{8BA64375-32A5-4E74-A510-F3FE89F7E445}" destId="{0458BD49-0F9D-4D7C-98DC-94BC010D16B8}" srcOrd="0" destOrd="0" presId="urn:microsoft.com/office/officeart/2005/8/layout/vList3#1"/>
    <dgm:cxn modelId="{CFC62203-96BD-47E8-85F5-BD709DF4F9D4}" type="presParOf" srcId="{0458BD49-0F9D-4D7C-98DC-94BC010D16B8}" destId="{5CC6C6A9-AE6D-4D1E-9B22-D22FA5603E0E}" srcOrd="0" destOrd="0" presId="urn:microsoft.com/office/officeart/2005/8/layout/vList3#1"/>
    <dgm:cxn modelId="{46AE644E-848D-476A-8709-44C9332F8A4C}" type="presParOf" srcId="{0458BD49-0F9D-4D7C-98DC-94BC010D16B8}" destId="{616665DE-D487-49DD-9FE1-31CCE65C1503}" srcOrd="1" destOrd="0" presId="urn:microsoft.com/office/officeart/2005/8/layout/vList3#1"/>
    <dgm:cxn modelId="{E95E802C-C3F3-4831-ADA2-70B8C78CD462}" type="presParOf" srcId="{8BA64375-32A5-4E74-A510-F3FE89F7E445}" destId="{2C3DED0C-0BC2-4D6E-B957-D0A109DA8519}" srcOrd="1" destOrd="0" presId="urn:microsoft.com/office/officeart/2005/8/layout/vList3#1"/>
    <dgm:cxn modelId="{1211F009-3823-4C8C-BFB2-8942C9A09355}" type="presParOf" srcId="{8BA64375-32A5-4E74-A510-F3FE89F7E445}" destId="{755CA961-373B-4256-8A84-5F6E9E21F0B0}" srcOrd="2" destOrd="0" presId="urn:microsoft.com/office/officeart/2005/8/layout/vList3#1"/>
    <dgm:cxn modelId="{6C50F064-6F7F-49EF-A30D-7BEF92B00E6D}" type="presParOf" srcId="{755CA961-373B-4256-8A84-5F6E9E21F0B0}" destId="{32643C55-3822-4A76-91AA-C13D0F236F54}" srcOrd="0" destOrd="0" presId="urn:microsoft.com/office/officeart/2005/8/layout/vList3#1"/>
    <dgm:cxn modelId="{B29C5326-86BD-4A69-AA7F-55D5AEAF234C}" type="presParOf" srcId="{755CA961-373B-4256-8A84-5F6E9E21F0B0}" destId="{C698FC7D-B12C-4792-B732-45FACD190791}" srcOrd="1" destOrd="0" presId="urn:microsoft.com/office/officeart/2005/8/layout/vList3#1"/>
    <dgm:cxn modelId="{22697FC2-0F27-41A5-95D7-0CC69A5B1B89}" type="presParOf" srcId="{8BA64375-32A5-4E74-A510-F3FE89F7E445}" destId="{A2DD78BB-21CA-448C-91DC-01F5BF5614C9}" srcOrd="3" destOrd="0" presId="urn:microsoft.com/office/officeart/2005/8/layout/vList3#1"/>
    <dgm:cxn modelId="{7D9DC3AC-5D62-47D1-AB65-1F196697A5F2}" type="presParOf" srcId="{8BA64375-32A5-4E74-A510-F3FE89F7E445}" destId="{22463C04-EC1E-4103-8943-E6CB51137E95}" srcOrd="4" destOrd="0" presId="urn:microsoft.com/office/officeart/2005/8/layout/vList3#1"/>
    <dgm:cxn modelId="{DAA8A20D-6E4A-470E-B494-0DE93E901987}" type="presParOf" srcId="{22463C04-EC1E-4103-8943-E6CB51137E95}" destId="{72A9C070-1BD5-4432-B874-7FDFEBA5A930}" srcOrd="0" destOrd="0" presId="urn:microsoft.com/office/officeart/2005/8/layout/vList3#1"/>
    <dgm:cxn modelId="{79DE790F-8A2B-4EB0-A2FF-FECC6FDB60E2}" type="presParOf" srcId="{22463C04-EC1E-4103-8943-E6CB51137E95}" destId="{F471E989-62D9-4B0D-851A-662B3171A18E}" srcOrd="1" destOrd="0" presId="urn:microsoft.com/office/officeart/2005/8/layout/vList3#1"/>
    <dgm:cxn modelId="{4EAF64F5-1426-44E5-A2CB-48FE31E85164}" type="presParOf" srcId="{8BA64375-32A5-4E74-A510-F3FE89F7E445}" destId="{8D09F924-B65E-456F-B229-933DB3051C9C}" srcOrd="5" destOrd="0" presId="urn:microsoft.com/office/officeart/2005/8/layout/vList3#1"/>
    <dgm:cxn modelId="{154D2477-AFF8-4ED5-A73B-A5CBD13BFDC6}" type="presParOf" srcId="{8BA64375-32A5-4E74-A510-F3FE89F7E445}" destId="{06071A05-4280-436F-A823-68B96A507D8D}" srcOrd="6" destOrd="0" presId="urn:microsoft.com/office/officeart/2005/8/layout/vList3#1"/>
    <dgm:cxn modelId="{0FD1A326-1233-4CB0-869E-6402BBBBFD58}" type="presParOf" srcId="{06071A05-4280-436F-A823-68B96A507D8D}" destId="{87E6C88E-DB46-4315-B6EF-A9A0888C0CCA}" srcOrd="0" destOrd="0" presId="urn:microsoft.com/office/officeart/2005/8/layout/vList3#1"/>
    <dgm:cxn modelId="{E39CB010-289A-49DC-8DA7-748AEC74AE83}" type="presParOf" srcId="{06071A05-4280-436F-A823-68B96A507D8D}" destId="{0D396199-6F8F-431A-AA50-1121F9978F37}" srcOrd="1" destOrd="0" presId="urn:microsoft.com/office/officeart/2005/8/layout/vList3#1"/>
    <dgm:cxn modelId="{EE90B3B0-5175-4BF2-911C-024E0CCA3144}" type="presParOf" srcId="{8BA64375-32A5-4E74-A510-F3FE89F7E445}" destId="{F9D9BB8A-5255-41A4-B4AF-A685F1F1BB30}" srcOrd="7" destOrd="0" presId="urn:microsoft.com/office/officeart/2005/8/layout/vList3#1"/>
    <dgm:cxn modelId="{0C2CEDAA-1B08-410E-8E56-87F8EE314FDF}" type="presParOf" srcId="{8BA64375-32A5-4E74-A510-F3FE89F7E445}" destId="{77341F2F-A4C9-41B5-B81E-D423B09996A5}" srcOrd="8" destOrd="0" presId="urn:microsoft.com/office/officeart/2005/8/layout/vList3#1"/>
    <dgm:cxn modelId="{F2136B30-A1F0-4E8D-9C6D-588D7B32FAA1}" type="presParOf" srcId="{77341F2F-A4C9-41B5-B81E-D423B09996A5}" destId="{F92F896F-5622-4134-AD13-CD0923DFD46D}" srcOrd="0" destOrd="0" presId="urn:microsoft.com/office/officeart/2005/8/layout/vList3#1"/>
    <dgm:cxn modelId="{80969329-4868-4D29-8F84-6D623F776F98}" type="presParOf" srcId="{77341F2F-A4C9-41B5-B81E-D423B09996A5}" destId="{ACC5E9FA-4EB2-4A31-9886-286B4FAD79B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8A086D-7D98-4771-AA63-1D513F497D35}" type="doc">
      <dgm:prSet loTypeId="urn:microsoft.com/office/officeart/2005/8/layout/vList3#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7F6F19-99BA-4707-8501-98174398B854}">
      <dgm:prSet phldrT="[Текст]" custT="1"/>
      <dgm:spPr>
        <a:xfrm rot="10800000">
          <a:off x="919490" y="0"/>
          <a:ext cx="2920680" cy="769791"/>
        </a:xfrm>
        <a:solidFill>
          <a:schemeClr val="bg1"/>
        </a:solidFill>
      </dgm:spPr>
      <dgm:t>
        <a:bodyPr/>
        <a:lstStyle/>
        <a:p>
          <a:r>
            <a: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Пигменты и красители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8E7B0407-99C1-4204-91EF-DB81D58E1AAC}" type="parTrans" cxnId="{A101AC6A-0100-4086-9D15-CC105150083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C2A7737A-3CDD-4BCC-844F-2D5088D350F6}" type="sibTrans" cxnId="{A101AC6A-0100-4086-9D15-CC105150083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C52227DF-4D56-45C0-8159-51FEB21CE847}">
      <dgm:prSet phldrT="[Текст]" custT="1"/>
      <dgm:spPr>
        <a:xfrm rot="10800000">
          <a:off x="910611" y="956413"/>
          <a:ext cx="2920680" cy="769791"/>
        </a:xfrm>
        <a:solidFill>
          <a:schemeClr val="bg1"/>
        </a:solidFill>
      </dgm:spPr>
      <dgm:t>
        <a:bodyPr/>
        <a:lstStyle/>
        <a:p>
          <a:r>
            <a:rPr lang="ru-RU" sz="1200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ПНЖК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1159825F-4A92-4BE9-837F-C5EBABA328C4}" type="parTrans" cxnId="{0D499845-7417-4EA0-B38D-CA18C1778E8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01DC8009-A660-4D7E-8809-A1A164FB47A6}" type="sibTrans" cxnId="{0D499845-7417-4EA0-B38D-CA18C1778E8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E38C3BDC-10F0-477C-BA06-8BF7BAC29CB4}">
      <dgm:prSet phldrT="[Текст]" custT="1"/>
      <dgm:spPr>
        <a:xfrm rot="10800000">
          <a:off x="910611" y="1912779"/>
          <a:ext cx="2920680" cy="769791"/>
        </a:xfrm>
        <a:solidFill>
          <a:schemeClr val="bg1"/>
        </a:solidFill>
      </dgm:spPr>
      <dgm:t>
        <a:bodyPr/>
        <a:lstStyle/>
        <a:p>
          <a:r>
            <a:rPr lang="ru-RU" sz="1200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Корма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3DB47B91-14F5-41E0-8C58-60ADD7226979}" type="parTrans" cxnId="{5C0EA7B0-8D5A-4611-B039-0E92EFCEEBD2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318F3029-FAB3-4C18-8D74-7F1E885DFA32}" type="sibTrans" cxnId="{5C0EA7B0-8D5A-4611-B039-0E92EFCEEBD2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4D2D4CA1-6178-43DF-B0F8-6B037E88CAF2}">
      <dgm:prSet custT="1"/>
      <dgm:spPr>
        <a:xfrm rot="10800000">
          <a:off x="910611" y="2869145"/>
          <a:ext cx="2920680" cy="769791"/>
        </a:xfrm>
        <a:solidFill>
          <a:schemeClr val="bg1"/>
        </a:solidFill>
      </dgm:spPr>
      <dgm:t>
        <a:bodyPr/>
        <a:lstStyle/>
        <a:p>
          <a:r>
            <a: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Пищевые добавки</a:t>
          </a:r>
        </a:p>
      </dgm:t>
    </dgm:pt>
    <dgm:pt modelId="{F52A4545-3BE9-4277-94D3-7227EF46029C}" type="parTrans" cxnId="{ADD7D1F8-5E81-4688-85C5-B1B5974144F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C510C6A9-6EA8-410B-835A-10EF920F0648}" type="sibTrans" cxnId="{ADD7D1F8-5E81-4688-85C5-B1B5974144F0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39C00A88-6912-4459-8FBF-F492BD6983DD}">
      <dgm:prSet phldrT="[Текст]" custT="1"/>
      <dgm:spPr>
        <a:xfrm rot="10800000">
          <a:off x="905305" y="3825511"/>
          <a:ext cx="2920680" cy="746440"/>
        </a:xfrm>
        <a:solidFill>
          <a:schemeClr val="bg1"/>
        </a:solidFill>
      </dgm:spPr>
      <dgm:t>
        <a:bodyPr/>
        <a:lstStyle/>
        <a:p>
          <a:r>
            <a:rPr lang="ru-RU" sz="1200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Косметика</a:t>
          </a:r>
          <a:endParaRPr lang="ru-RU" sz="1200" b="1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Arial" panose="020B0604020202020204" pitchFamily="34" charset="0"/>
          </a:endParaRPr>
        </a:p>
      </dgm:t>
    </dgm:pt>
    <dgm:pt modelId="{8CC3CADC-EC37-4D14-A80A-0E4DCF379A9C}" type="parTrans" cxnId="{BE5A628C-AEB8-454C-BBCC-214013620497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00B4842C-59A0-4AA2-9B32-C296F417E2D2}" type="sibTrans" cxnId="{BE5A628C-AEB8-454C-BBCC-214013620497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</a:endParaRPr>
        </a:p>
      </dgm:t>
    </dgm:pt>
    <dgm:pt modelId="{8BA64375-32A5-4E74-A510-F3FE89F7E445}" type="pres">
      <dgm:prSet presAssocID="{5E8A086D-7D98-4771-AA63-1D513F497D35}" presName="linearFlow" presStyleCnt="0">
        <dgm:presLayoutVars>
          <dgm:dir/>
          <dgm:resizeHandles val="exact"/>
        </dgm:presLayoutVars>
      </dgm:prSet>
      <dgm:spPr/>
    </dgm:pt>
    <dgm:pt modelId="{0458BD49-0F9D-4D7C-98DC-94BC010D16B8}" type="pres">
      <dgm:prSet presAssocID="{997F6F19-99BA-4707-8501-98174398B854}" presName="composite" presStyleCnt="0"/>
      <dgm:spPr/>
    </dgm:pt>
    <dgm:pt modelId="{5CC6C6A9-AE6D-4D1E-9B22-D22FA5603E0E}" type="pres">
      <dgm:prSet presAssocID="{997F6F19-99BA-4707-8501-98174398B854}" presName="imgShp" presStyleLbl="fgImgPlace1" presStyleIdx="0" presStyleCnt="5" custScaleX="111965" custScaleY="111965"/>
      <dgm:spPr>
        <a:xfrm>
          <a:off x="560708" y="35039"/>
          <a:ext cx="699807" cy="69980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6665DE-D487-49DD-9FE1-31CCE65C1503}" type="pres">
      <dgm:prSet presAssocID="{997F6F19-99BA-4707-8501-98174398B854}" presName="txShp" presStyleLbl="node1" presStyleIdx="0" presStyleCnt="5" custScaleY="123162" custLinFactNeighborX="304" custLinFactNeighborY="-549">
        <dgm:presLayoutVars>
          <dgm:bulletEnabled val="1"/>
        </dgm:presLayoutVars>
      </dgm:prSet>
      <dgm:spPr>
        <a:prstGeom prst="homePlate">
          <a:avLst/>
        </a:prstGeom>
      </dgm:spPr>
    </dgm:pt>
    <dgm:pt modelId="{2C3DED0C-0BC2-4D6E-B957-D0A109DA8519}" type="pres">
      <dgm:prSet presAssocID="{C2A7737A-3CDD-4BCC-844F-2D5088D350F6}" presName="spacing" presStyleCnt="0"/>
      <dgm:spPr/>
    </dgm:pt>
    <dgm:pt modelId="{755CA961-373B-4256-8A84-5F6E9E21F0B0}" type="pres">
      <dgm:prSet presAssocID="{C52227DF-4D56-45C0-8159-51FEB21CE847}" presName="composite" presStyleCnt="0"/>
      <dgm:spPr/>
    </dgm:pt>
    <dgm:pt modelId="{32643C55-3822-4A76-91AA-C13D0F236F54}" type="pres">
      <dgm:prSet presAssocID="{C52227DF-4D56-45C0-8159-51FEB21CE847}" presName="imgShp" presStyleLbl="fgImgPlace1" presStyleIdx="1" presStyleCnt="5" custScaleX="111965" custScaleY="111965"/>
      <dgm:spPr>
        <a:xfrm>
          <a:off x="560708" y="991405"/>
          <a:ext cx="699807" cy="69980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698FC7D-B12C-4792-B732-45FACD190791}" type="pres">
      <dgm:prSet presAssocID="{C52227DF-4D56-45C0-8159-51FEB21CE847}" presName="txShp" presStyleLbl="node1" presStyleIdx="1" presStyleCnt="5" custScaleY="123162">
        <dgm:presLayoutVars>
          <dgm:bulletEnabled val="1"/>
        </dgm:presLayoutVars>
      </dgm:prSet>
      <dgm:spPr>
        <a:prstGeom prst="homePlate">
          <a:avLst/>
        </a:prstGeom>
      </dgm:spPr>
    </dgm:pt>
    <dgm:pt modelId="{A2DD78BB-21CA-448C-91DC-01F5BF5614C9}" type="pres">
      <dgm:prSet presAssocID="{01DC8009-A660-4D7E-8809-A1A164FB47A6}" presName="spacing" presStyleCnt="0"/>
      <dgm:spPr/>
    </dgm:pt>
    <dgm:pt modelId="{22463C04-EC1E-4103-8943-E6CB51137E95}" type="pres">
      <dgm:prSet presAssocID="{E38C3BDC-10F0-477C-BA06-8BF7BAC29CB4}" presName="composite" presStyleCnt="0"/>
      <dgm:spPr/>
    </dgm:pt>
    <dgm:pt modelId="{72A9C070-1BD5-4432-B874-7FDFEBA5A930}" type="pres">
      <dgm:prSet presAssocID="{E38C3BDC-10F0-477C-BA06-8BF7BAC29CB4}" presName="imgShp" presStyleLbl="fgImgPlace1" presStyleIdx="2" presStyleCnt="5" custScaleX="111965" custScaleY="111965"/>
      <dgm:spPr>
        <a:xfrm>
          <a:off x="560708" y="1947771"/>
          <a:ext cx="699807" cy="69980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471E989-62D9-4B0D-851A-662B3171A18E}" type="pres">
      <dgm:prSet presAssocID="{E38C3BDC-10F0-477C-BA06-8BF7BAC29CB4}" presName="txShp" presStyleLbl="node1" presStyleIdx="2" presStyleCnt="5" custScaleY="123162">
        <dgm:presLayoutVars>
          <dgm:bulletEnabled val="1"/>
        </dgm:presLayoutVars>
      </dgm:prSet>
      <dgm:spPr>
        <a:prstGeom prst="homePlate">
          <a:avLst/>
        </a:prstGeom>
      </dgm:spPr>
    </dgm:pt>
    <dgm:pt modelId="{8D09F924-B65E-456F-B229-933DB3051C9C}" type="pres">
      <dgm:prSet presAssocID="{318F3029-FAB3-4C18-8D74-7F1E885DFA32}" presName="spacing" presStyleCnt="0"/>
      <dgm:spPr/>
    </dgm:pt>
    <dgm:pt modelId="{06071A05-4280-436F-A823-68B96A507D8D}" type="pres">
      <dgm:prSet presAssocID="{4D2D4CA1-6178-43DF-B0F8-6B037E88CAF2}" presName="composite" presStyleCnt="0"/>
      <dgm:spPr/>
    </dgm:pt>
    <dgm:pt modelId="{87E6C88E-DB46-4315-B6EF-A9A0888C0CCA}" type="pres">
      <dgm:prSet presAssocID="{4D2D4CA1-6178-43DF-B0F8-6B037E88CAF2}" presName="imgShp" presStyleLbl="fgImgPlace1" presStyleIdx="3" presStyleCnt="5" custScaleX="111965" custScaleY="111965"/>
      <dgm:spPr>
        <a:xfrm>
          <a:off x="560708" y="2904137"/>
          <a:ext cx="699807" cy="69980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D396199-6F8F-431A-AA50-1121F9978F37}" type="pres">
      <dgm:prSet presAssocID="{4D2D4CA1-6178-43DF-B0F8-6B037E88CAF2}" presName="txShp" presStyleLbl="node1" presStyleIdx="3" presStyleCnt="5" custScaleY="123162">
        <dgm:presLayoutVars>
          <dgm:bulletEnabled val="1"/>
        </dgm:presLayoutVars>
      </dgm:prSet>
      <dgm:spPr>
        <a:prstGeom prst="homePlate">
          <a:avLst/>
        </a:prstGeom>
      </dgm:spPr>
    </dgm:pt>
    <dgm:pt modelId="{64AC9A2A-91E4-49D3-A6CB-792FCCA6A444}" type="pres">
      <dgm:prSet presAssocID="{C510C6A9-6EA8-410B-835A-10EF920F0648}" presName="spacing" presStyleCnt="0"/>
      <dgm:spPr/>
    </dgm:pt>
    <dgm:pt modelId="{3C59FB9C-A089-447A-896C-68C232BBD82D}" type="pres">
      <dgm:prSet presAssocID="{39C00A88-6912-4459-8FBF-F492BD6983DD}" presName="composite" presStyleCnt="0"/>
      <dgm:spPr/>
    </dgm:pt>
    <dgm:pt modelId="{0EF59E67-5D3F-4730-9BD7-E1F03ECB4A61}" type="pres">
      <dgm:prSet presAssocID="{39C00A88-6912-4459-8FBF-F492BD6983DD}" presName="imgShp" presStyleLbl="fgImgPlace1" presStyleIdx="4" presStyleCnt="5" custScaleX="108569" custScaleY="108569"/>
      <dgm:spPr>
        <a:xfrm>
          <a:off x="566014" y="3859440"/>
          <a:ext cx="678581" cy="6785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9B87308-9EA9-4722-98D9-C7B2D396A73B}" type="pres">
      <dgm:prSet presAssocID="{39C00A88-6912-4459-8FBF-F492BD6983DD}" presName="txShp" presStyleLbl="node1" presStyleIdx="4" presStyleCnt="5" custScaleY="119426">
        <dgm:presLayoutVars>
          <dgm:bulletEnabled val="1"/>
        </dgm:presLayoutVars>
      </dgm:prSet>
      <dgm:spPr>
        <a:prstGeom prst="homePlate">
          <a:avLst/>
        </a:prstGeom>
      </dgm:spPr>
    </dgm:pt>
  </dgm:ptLst>
  <dgm:cxnLst>
    <dgm:cxn modelId="{736A5826-7D4F-4C28-AE3B-51F5EA25BDF2}" type="presOf" srcId="{997F6F19-99BA-4707-8501-98174398B854}" destId="{616665DE-D487-49DD-9FE1-31CCE65C1503}" srcOrd="0" destOrd="0" presId="urn:microsoft.com/office/officeart/2005/8/layout/vList3#2"/>
    <dgm:cxn modelId="{EA517339-5B1B-4FAE-90A2-8F43674C6363}" type="presOf" srcId="{5E8A086D-7D98-4771-AA63-1D513F497D35}" destId="{8BA64375-32A5-4E74-A510-F3FE89F7E445}" srcOrd="0" destOrd="0" presId="urn:microsoft.com/office/officeart/2005/8/layout/vList3#2"/>
    <dgm:cxn modelId="{0D499845-7417-4EA0-B38D-CA18C1778E80}" srcId="{5E8A086D-7D98-4771-AA63-1D513F497D35}" destId="{C52227DF-4D56-45C0-8159-51FEB21CE847}" srcOrd="1" destOrd="0" parTransId="{1159825F-4A92-4BE9-837F-C5EBABA328C4}" sibTransId="{01DC8009-A660-4D7E-8809-A1A164FB47A6}"/>
    <dgm:cxn modelId="{A101AC6A-0100-4086-9D15-CC1051500830}" srcId="{5E8A086D-7D98-4771-AA63-1D513F497D35}" destId="{997F6F19-99BA-4707-8501-98174398B854}" srcOrd="0" destOrd="0" parTransId="{8E7B0407-99C1-4204-91EF-DB81D58E1AAC}" sibTransId="{C2A7737A-3CDD-4BCC-844F-2D5088D350F6}"/>
    <dgm:cxn modelId="{1A7D2A71-3B58-4986-ABA2-51CF4D9628FE}" type="presOf" srcId="{C52227DF-4D56-45C0-8159-51FEB21CE847}" destId="{C698FC7D-B12C-4792-B732-45FACD190791}" srcOrd="0" destOrd="0" presId="urn:microsoft.com/office/officeart/2005/8/layout/vList3#2"/>
    <dgm:cxn modelId="{6D72C174-62B4-448D-8D93-689893F30FE7}" type="presOf" srcId="{4D2D4CA1-6178-43DF-B0F8-6B037E88CAF2}" destId="{0D396199-6F8F-431A-AA50-1121F9978F37}" srcOrd="0" destOrd="0" presId="urn:microsoft.com/office/officeart/2005/8/layout/vList3#2"/>
    <dgm:cxn modelId="{BE5A628C-AEB8-454C-BBCC-214013620497}" srcId="{5E8A086D-7D98-4771-AA63-1D513F497D35}" destId="{39C00A88-6912-4459-8FBF-F492BD6983DD}" srcOrd="4" destOrd="0" parTransId="{8CC3CADC-EC37-4D14-A80A-0E4DCF379A9C}" sibTransId="{00B4842C-59A0-4AA2-9B32-C296F417E2D2}"/>
    <dgm:cxn modelId="{5C0EA7B0-8D5A-4611-B039-0E92EFCEEBD2}" srcId="{5E8A086D-7D98-4771-AA63-1D513F497D35}" destId="{E38C3BDC-10F0-477C-BA06-8BF7BAC29CB4}" srcOrd="2" destOrd="0" parTransId="{3DB47B91-14F5-41E0-8C58-60ADD7226979}" sibTransId="{318F3029-FAB3-4C18-8D74-7F1E885DFA32}"/>
    <dgm:cxn modelId="{6A54D0C7-2B44-4DAB-A113-D74036920D79}" type="presOf" srcId="{39C00A88-6912-4459-8FBF-F492BD6983DD}" destId="{B9B87308-9EA9-4722-98D9-C7B2D396A73B}" srcOrd="0" destOrd="0" presId="urn:microsoft.com/office/officeart/2005/8/layout/vList3#2"/>
    <dgm:cxn modelId="{447454E8-FA5B-4BD1-B4FF-62BA8356A9BB}" type="presOf" srcId="{E38C3BDC-10F0-477C-BA06-8BF7BAC29CB4}" destId="{F471E989-62D9-4B0D-851A-662B3171A18E}" srcOrd="0" destOrd="0" presId="urn:microsoft.com/office/officeart/2005/8/layout/vList3#2"/>
    <dgm:cxn modelId="{ADD7D1F8-5E81-4688-85C5-B1B5974144F0}" srcId="{5E8A086D-7D98-4771-AA63-1D513F497D35}" destId="{4D2D4CA1-6178-43DF-B0F8-6B037E88CAF2}" srcOrd="3" destOrd="0" parTransId="{F52A4545-3BE9-4277-94D3-7227EF46029C}" sibTransId="{C510C6A9-6EA8-410B-835A-10EF920F0648}"/>
    <dgm:cxn modelId="{5B37B8CF-5D7C-4967-95A6-E2FF5E1CC4D6}" type="presParOf" srcId="{8BA64375-32A5-4E74-A510-F3FE89F7E445}" destId="{0458BD49-0F9D-4D7C-98DC-94BC010D16B8}" srcOrd="0" destOrd="0" presId="urn:microsoft.com/office/officeart/2005/8/layout/vList3#2"/>
    <dgm:cxn modelId="{0172B97C-C8F4-45AF-9FC8-B2DF83C30B3B}" type="presParOf" srcId="{0458BD49-0F9D-4D7C-98DC-94BC010D16B8}" destId="{5CC6C6A9-AE6D-4D1E-9B22-D22FA5603E0E}" srcOrd="0" destOrd="0" presId="urn:microsoft.com/office/officeart/2005/8/layout/vList3#2"/>
    <dgm:cxn modelId="{9FC36DF3-F551-4C87-A3BC-F72F02030A44}" type="presParOf" srcId="{0458BD49-0F9D-4D7C-98DC-94BC010D16B8}" destId="{616665DE-D487-49DD-9FE1-31CCE65C1503}" srcOrd="1" destOrd="0" presId="urn:microsoft.com/office/officeart/2005/8/layout/vList3#2"/>
    <dgm:cxn modelId="{056DCD21-9C90-4DFD-8BFF-DB536F9FEA4A}" type="presParOf" srcId="{8BA64375-32A5-4E74-A510-F3FE89F7E445}" destId="{2C3DED0C-0BC2-4D6E-B957-D0A109DA8519}" srcOrd="1" destOrd="0" presId="urn:microsoft.com/office/officeart/2005/8/layout/vList3#2"/>
    <dgm:cxn modelId="{4AAA4B07-5DE4-4D96-99A1-87A12DD4268F}" type="presParOf" srcId="{8BA64375-32A5-4E74-A510-F3FE89F7E445}" destId="{755CA961-373B-4256-8A84-5F6E9E21F0B0}" srcOrd="2" destOrd="0" presId="urn:microsoft.com/office/officeart/2005/8/layout/vList3#2"/>
    <dgm:cxn modelId="{16B41DB0-1A11-431E-95DB-C3DBD8D17BDB}" type="presParOf" srcId="{755CA961-373B-4256-8A84-5F6E9E21F0B0}" destId="{32643C55-3822-4A76-91AA-C13D0F236F54}" srcOrd="0" destOrd="0" presId="urn:microsoft.com/office/officeart/2005/8/layout/vList3#2"/>
    <dgm:cxn modelId="{8A8F5EB7-88BF-4834-A6E6-FCC53DB04B45}" type="presParOf" srcId="{755CA961-373B-4256-8A84-5F6E9E21F0B0}" destId="{C698FC7D-B12C-4792-B732-45FACD190791}" srcOrd="1" destOrd="0" presId="urn:microsoft.com/office/officeart/2005/8/layout/vList3#2"/>
    <dgm:cxn modelId="{95C6C8C4-B018-4B7C-A65C-504254DF230D}" type="presParOf" srcId="{8BA64375-32A5-4E74-A510-F3FE89F7E445}" destId="{A2DD78BB-21CA-448C-91DC-01F5BF5614C9}" srcOrd="3" destOrd="0" presId="urn:microsoft.com/office/officeart/2005/8/layout/vList3#2"/>
    <dgm:cxn modelId="{9CD06C95-03B7-4DDB-88DC-F3C49B39CEDB}" type="presParOf" srcId="{8BA64375-32A5-4E74-A510-F3FE89F7E445}" destId="{22463C04-EC1E-4103-8943-E6CB51137E95}" srcOrd="4" destOrd="0" presId="urn:microsoft.com/office/officeart/2005/8/layout/vList3#2"/>
    <dgm:cxn modelId="{466B7B8E-AF08-4437-96D9-1F588EB958BD}" type="presParOf" srcId="{22463C04-EC1E-4103-8943-E6CB51137E95}" destId="{72A9C070-1BD5-4432-B874-7FDFEBA5A930}" srcOrd="0" destOrd="0" presId="urn:microsoft.com/office/officeart/2005/8/layout/vList3#2"/>
    <dgm:cxn modelId="{1F455B8A-CC00-485C-92D3-A2B3704CA4C7}" type="presParOf" srcId="{22463C04-EC1E-4103-8943-E6CB51137E95}" destId="{F471E989-62D9-4B0D-851A-662B3171A18E}" srcOrd="1" destOrd="0" presId="urn:microsoft.com/office/officeart/2005/8/layout/vList3#2"/>
    <dgm:cxn modelId="{862326EF-4948-4AFE-96C1-CA4EC2B9F1BD}" type="presParOf" srcId="{8BA64375-32A5-4E74-A510-F3FE89F7E445}" destId="{8D09F924-B65E-456F-B229-933DB3051C9C}" srcOrd="5" destOrd="0" presId="urn:microsoft.com/office/officeart/2005/8/layout/vList3#2"/>
    <dgm:cxn modelId="{1B96AB98-0988-409B-B8C3-99B57C0E068E}" type="presParOf" srcId="{8BA64375-32A5-4E74-A510-F3FE89F7E445}" destId="{06071A05-4280-436F-A823-68B96A507D8D}" srcOrd="6" destOrd="0" presId="urn:microsoft.com/office/officeart/2005/8/layout/vList3#2"/>
    <dgm:cxn modelId="{551862AA-4760-4CBC-BCA9-4ADDBFCFFE54}" type="presParOf" srcId="{06071A05-4280-436F-A823-68B96A507D8D}" destId="{87E6C88E-DB46-4315-B6EF-A9A0888C0CCA}" srcOrd="0" destOrd="0" presId="urn:microsoft.com/office/officeart/2005/8/layout/vList3#2"/>
    <dgm:cxn modelId="{D1BBDD62-D030-42DD-9AF9-95ADCDF9CB83}" type="presParOf" srcId="{06071A05-4280-436F-A823-68B96A507D8D}" destId="{0D396199-6F8F-431A-AA50-1121F9978F37}" srcOrd="1" destOrd="0" presId="urn:microsoft.com/office/officeart/2005/8/layout/vList3#2"/>
    <dgm:cxn modelId="{3E439F55-C9C0-4BF8-BC5A-4E07F1DD78EC}" type="presParOf" srcId="{8BA64375-32A5-4E74-A510-F3FE89F7E445}" destId="{64AC9A2A-91E4-49D3-A6CB-792FCCA6A444}" srcOrd="7" destOrd="0" presId="urn:microsoft.com/office/officeart/2005/8/layout/vList3#2"/>
    <dgm:cxn modelId="{0DD05399-8F82-4C72-B3C4-1D63DFEB9B10}" type="presParOf" srcId="{8BA64375-32A5-4E74-A510-F3FE89F7E445}" destId="{3C59FB9C-A089-447A-896C-68C232BBD82D}" srcOrd="8" destOrd="0" presId="urn:microsoft.com/office/officeart/2005/8/layout/vList3#2"/>
    <dgm:cxn modelId="{6CDC580B-00EC-4DAE-AB09-8163AF08B10A}" type="presParOf" srcId="{3C59FB9C-A089-447A-896C-68C232BBD82D}" destId="{0EF59E67-5D3F-4730-9BD7-E1F03ECB4A61}" srcOrd="0" destOrd="0" presId="urn:microsoft.com/office/officeart/2005/8/layout/vList3#2"/>
    <dgm:cxn modelId="{FBF9854A-35C2-49A0-AF42-7C87540A55E6}" type="presParOf" srcId="{3C59FB9C-A089-447A-896C-68C232BBD82D}" destId="{B9B87308-9EA9-4722-98D9-C7B2D396A73B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665DE-D487-49DD-9FE1-31CCE65C1503}">
      <dsp:nvSpPr>
        <dsp:cNvPr id="0" name=""/>
        <dsp:cNvSpPr/>
      </dsp:nvSpPr>
      <dsp:spPr>
        <a:xfrm rot="10800000">
          <a:off x="406151" y="0"/>
          <a:ext cx="1292903" cy="336885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39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Вторичные метаболиты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 rot="10800000">
        <a:off x="490372" y="0"/>
        <a:ext cx="1208682" cy="336885"/>
      </dsp:txXfrm>
    </dsp:sp>
    <dsp:sp modelId="{5CC6C6A9-AE6D-4D1E-9B22-D22FA5603E0E}">
      <dsp:nvSpPr>
        <dsp:cNvPr id="0" name=""/>
        <dsp:cNvSpPr/>
      </dsp:nvSpPr>
      <dsp:spPr>
        <a:xfrm>
          <a:off x="249091" y="15931"/>
          <a:ext cx="306258" cy="30625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8FC7D-B12C-4792-B732-45FACD190791}">
      <dsp:nvSpPr>
        <dsp:cNvPr id="0" name=""/>
        <dsp:cNvSpPr/>
      </dsp:nvSpPr>
      <dsp:spPr>
        <a:xfrm rot="10800000">
          <a:off x="402220" y="421708"/>
          <a:ext cx="1292903" cy="336885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39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Токсины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 rot="10800000">
        <a:off x="486441" y="421708"/>
        <a:ext cx="1208682" cy="336885"/>
      </dsp:txXfrm>
    </dsp:sp>
    <dsp:sp modelId="{32643C55-3822-4A76-91AA-C13D0F236F54}">
      <dsp:nvSpPr>
        <dsp:cNvPr id="0" name=""/>
        <dsp:cNvSpPr/>
      </dsp:nvSpPr>
      <dsp:spPr>
        <a:xfrm>
          <a:off x="249091" y="437021"/>
          <a:ext cx="306258" cy="30625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1E989-62D9-4B0D-851A-662B3171A18E}">
      <dsp:nvSpPr>
        <dsp:cNvPr id="0" name=""/>
        <dsp:cNvSpPr/>
      </dsp:nvSpPr>
      <dsp:spPr>
        <a:xfrm rot="10800000">
          <a:off x="402220" y="842798"/>
          <a:ext cx="1292903" cy="336885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39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Биоудобрения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 rot="10800000">
        <a:off x="486441" y="842798"/>
        <a:ext cx="1208682" cy="336885"/>
      </dsp:txXfrm>
    </dsp:sp>
    <dsp:sp modelId="{72A9C070-1BD5-4432-B874-7FDFEBA5A930}">
      <dsp:nvSpPr>
        <dsp:cNvPr id="0" name=""/>
        <dsp:cNvSpPr/>
      </dsp:nvSpPr>
      <dsp:spPr>
        <a:xfrm>
          <a:off x="249091" y="858111"/>
          <a:ext cx="306258" cy="30625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96199-6F8F-431A-AA50-1121F9978F37}">
      <dsp:nvSpPr>
        <dsp:cNvPr id="0" name=""/>
        <dsp:cNvSpPr/>
      </dsp:nvSpPr>
      <dsp:spPr>
        <a:xfrm rot="10800000">
          <a:off x="402220" y="1263888"/>
          <a:ext cx="1292903" cy="336885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39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Фикоремедиация</a:t>
          </a:r>
          <a:endParaRPr lang="ru-RU" sz="1200" b="1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486441" y="1263888"/>
        <a:ext cx="1208682" cy="336885"/>
      </dsp:txXfrm>
    </dsp:sp>
    <dsp:sp modelId="{87E6C88E-DB46-4315-B6EF-A9A0888C0CCA}">
      <dsp:nvSpPr>
        <dsp:cNvPr id="0" name=""/>
        <dsp:cNvSpPr/>
      </dsp:nvSpPr>
      <dsp:spPr>
        <a:xfrm>
          <a:off x="249091" y="1279201"/>
          <a:ext cx="306258" cy="30625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5E9FA-4EB2-4A31-9886-286B4FAD79B9}">
      <dsp:nvSpPr>
        <dsp:cNvPr id="0" name=""/>
        <dsp:cNvSpPr/>
      </dsp:nvSpPr>
      <dsp:spPr>
        <a:xfrm rot="10800000">
          <a:off x="402220" y="1684978"/>
          <a:ext cx="1292903" cy="336885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39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Биотопливо</a:t>
          </a:r>
          <a:endParaRPr lang="ru-RU" sz="1200" b="1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486441" y="1684978"/>
        <a:ext cx="1208682" cy="336885"/>
      </dsp:txXfrm>
    </dsp:sp>
    <dsp:sp modelId="{F92F896F-5622-4134-AD13-CD0923DFD46D}">
      <dsp:nvSpPr>
        <dsp:cNvPr id="0" name=""/>
        <dsp:cNvSpPr/>
      </dsp:nvSpPr>
      <dsp:spPr>
        <a:xfrm>
          <a:off x="249091" y="1700291"/>
          <a:ext cx="306258" cy="30625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665DE-D487-49DD-9FE1-31CCE65C1503}">
      <dsp:nvSpPr>
        <dsp:cNvPr id="0" name=""/>
        <dsp:cNvSpPr/>
      </dsp:nvSpPr>
      <dsp:spPr>
        <a:xfrm rot="10800000">
          <a:off x="370984" y="0"/>
          <a:ext cx="1151946" cy="340256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82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Пигменты и красители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 rot="10800000">
        <a:off x="456048" y="0"/>
        <a:ext cx="1066882" cy="340256"/>
      </dsp:txXfrm>
    </dsp:sp>
    <dsp:sp modelId="{5CC6C6A9-AE6D-4D1E-9B22-D22FA5603E0E}">
      <dsp:nvSpPr>
        <dsp:cNvPr id="0" name=""/>
        <dsp:cNvSpPr/>
      </dsp:nvSpPr>
      <dsp:spPr>
        <a:xfrm>
          <a:off x="212821" y="16290"/>
          <a:ext cx="309323" cy="30932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98FC7D-B12C-4792-B732-45FACD190791}">
      <dsp:nvSpPr>
        <dsp:cNvPr id="0" name=""/>
        <dsp:cNvSpPr/>
      </dsp:nvSpPr>
      <dsp:spPr>
        <a:xfrm rot="10800000">
          <a:off x="367482" y="423548"/>
          <a:ext cx="1151946" cy="340256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82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ПНЖК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 rot="10800000">
        <a:off x="452546" y="423548"/>
        <a:ext cx="1066882" cy="340256"/>
      </dsp:txXfrm>
    </dsp:sp>
    <dsp:sp modelId="{32643C55-3822-4A76-91AA-C13D0F236F54}">
      <dsp:nvSpPr>
        <dsp:cNvPr id="0" name=""/>
        <dsp:cNvSpPr/>
      </dsp:nvSpPr>
      <dsp:spPr>
        <a:xfrm>
          <a:off x="212821" y="439015"/>
          <a:ext cx="309323" cy="30932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71E989-62D9-4B0D-851A-662B3171A18E}">
      <dsp:nvSpPr>
        <dsp:cNvPr id="0" name=""/>
        <dsp:cNvSpPr/>
      </dsp:nvSpPr>
      <dsp:spPr>
        <a:xfrm rot="10800000">
          <a:off x="367482" y="846273"/>
          <a:ext cx="1151946" cy="340256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82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Корма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 rot="10800000">
        <a:off x="452546" y="846273"/>
        <a:ext cx="1066882" cy="340256"/>
      </dsp:txXfrm>
    </dsp:sp>
    <dsp:sp modelId="{72A9C070-1BD5-4432-B874-7FDFEBA5A930}">
      <dsp:nvSpPr>
        <dsp:cNvPr id="0" name=""/>
        <dsp:cNvSpPr/>
      </dsp:nvSpPr>
      <dsp:spPr>
        <a:xfrm>
          <a:off x="212821" y="861740"/>
          <a:ext cx="309323" cy="30932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396199-6F8F-431A-AA50-1121F9978F37}">
      <dsp:nvSpPr>
        <dsp:cNvPr id="0" name=""/>
        <dsp:cNvSpPr/>
      </dsp:nvSpPr>
      <dsp:spPr>
        <a:xfrm rot="10800000">
          <a:off x="367482" y="1268998"/>
          <a:ext cx="1151946" cy="340256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82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Пищевые добавки</a:t>
          </a:r>
        </a:p>
      </dsp:txBody>
      <dsp:txXfrm rot="10800000">
        <a:off x="452546" y="1268998"/>
        <a:ext cx="1066882" cy="340256"/>
      </dsp:txXfrm>
    </dsp:sp>
    <dsp:sp modelId="{87E6C88E-DB46-4315-B6EF-A9A0888C0CCA}">
      <dsp:nvSpPr>
        <dsp:cNvPr id="0" name=""/>
        <dsp:cNvSpPr/>
      </dsp:nvSpPr>
      <dsp:spPr>
        <a:xfrm>
          <a:off x="212821" y="1284465"/>
          <a:ext cx="309323" cy="30932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B87308-9EA9-4722-98D9-C7B2D396A73B}">
      <dsp:nvSpPr>
        <dsp:cNvPr id="0" name=""/>
        <dsp:cNvSpPr/>
      </dsp:nvSpPr>
      <dsp:spPr>
        <a:xfrm rot="10800000">
          <a:off x="365137" y="1691723"/>
          <a:ext cx="1151946" cy="329935"/>
        </a:xfrm>
        <a:prstGeom prst="homePlate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82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Arial" panose="020B0604020202020204" pitchFamily="34" charset="0"/>
            </a:rPr>
            <a:t>Косметика</a:t>
          </a:r>
          <a:endParaRPr lang="ru-RU" sz="1200" b="1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447621" y="1691723"/>
        <a:ext cx="1069462" cy="329935"/>
      </dsp:txXfrm>
    </dsp:sp>
    <dsp:sp modelId="{0EF59E67-5D3F-4730-9BD7-E1F03ECB4A61}">
      <dsp:nvSpPr>
        <dsp:cNvPr id="0" name=""/>
        <dsp:cNvSpPr/>
      </dsp:nvSpPr>
      <dsp:spPr>
        <a:xfrm>
          <a:off x="215166" y="1706720"/>
          <a:ext cx="299941" cy="29994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4A932-6070-4584-A987-497117E22A65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3B43C-369D-48EF-9900-4AEF8CA99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8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3B43C-369D-48EF-9900-4AEF8CA996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976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3B43C-369D-48EF-9900-4AEF8CA9966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</a:t>
            </a:r>
            <a:r>
              <a:rPr lang="ru-RU" baseline="0" dirty="0"/>
              <a:t> может быть представлена схема промышленного культивирования.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5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3B43C-369D-48EF-9900-4AEF8CA9966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78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2969-2E10-21EC-372F-2F82380D4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C45D3C-AFEC-E7D8-C5F5-FF508AFB8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47A826C-D356-DB21-755B-25C7F7EDE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37211-B02D-F53B-962F-29F2ECD7B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3B43C-369D-48EF-9900-4AEF8CA9966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30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B873C-DB3F-4495-B3FC-EC40DB869AAE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2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11897-560D-4AD4-A559-5371222496B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00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D5F48-8414-6B62-BBC5-5CFC8C30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BBE65C1-605A-8D38-8FC1-A55AD112C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7315E6D-826B-71F1-404D-3A792EFD5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C73A3F-3808-B818-77ED-2C8F541E11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4563F-82A4-3F44-859E-C8C7E01D2FC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21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962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4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72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3B43C-369D-48EF-9900-4AEF8CA996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08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85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E64A9-ACEE-2644-A8E0-D4E94BFBB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B566A78-CFCB-37AF-0CCC-46A6D6145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1ECFC78-9372-1AF9-8D79-142CF5D5E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7B5F3B-CB68-971D-6BAB-1041205BB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154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4563F-82A4-3F44-859E-C8C7E01D2FC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880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135188" y="914400"/>
            <a:ext cx="8128001" cy="4572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41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462B9-D4DE-13CE-B39F-B8A9EE55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4EC711F-3B1F-40A3-FCC2-FBCB1D3B7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B865FD-8D25-4953-6F6B-3D27C06FE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221F96-1A9B-2331-51A5-6A143A273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B873C-DB3F-4495-B3FC-EC40DB869AAE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84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4563F-82A4-3F44-859E-C8C7E01D2FC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75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</a:pPr>
            <a:r>
              <a:rPr lang="ru-RU" sz="1200" dirty="0">
                <a:cs typeface="Arial" panose="020B0604020202020204" pitchFamily="34" charset="0"/>
              </a:rPr>
              <a:t>Вод</a:t>
            </a:r>
            <a:r>
              <a:rPr lang="ru-RU" sz="1200" dirty="0">
                <a:solidFill>
                  <a:schemeClr val="dk1"/>
                </a:solidFill>
                <a:cs typeface="Arial" panose="020B0604020202020204" pitchFamily="34" charset="0"/>
              </a:rPr>
              <a:t>оросли — сборная экологическая группа организмов, относящихся к разным отделам и даже царствам живого мира.</a:t>
            </a:r>
          </a:p>
          <a:p>
            <a:pPr>
              <a:buSzPct val="100000"/>
            </a:pPr>
            <a:r>
              <a:rPr lang="ru-RU" sz="1200" dirty="0">
                <a:solidFill>
                  <a:schemeClr val="dk1"/>
                </a:solidFill>
                <a:cs typeface="Arial" panose="020B0604020202020204" pitchFamily="34" charset="0"/>
              </a:rPr>
              <a:t>Представителей этой группы объединяют следующие признаки:</a:t>
            </a:r>
          </a:p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Способность к </a:t>
            </a:r>
            <a:r>
              <a:rPr lang="ru-RU" dirty="0" err="1">
                <a:solidFill>
                  <a:schemeClr val="dk1"/>
                </a:solidFill>
                <a:cs typeface="Arial" panose="020B0604020202020204" pitchFamily="34" charset="0"/>
              </a:rPr>
              <a:t>оксигенному</a:t>
            </a:r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 фотосинтезу</a:t>
            </a:r>
          </a:p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Простое строение – отсутствие настоящих органов и тканей</a:t>
            </a:r>
          </a:p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Обитание преимущественно в водной или влажной среде</a:t>
            </a:r>
          </a:p>
          <a:p>
            <a:pPr marL="285750" indent="-285750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Некоторые водоросли могут утрачивать способность </a:t>
            </a:r>
            <a:r>
              <a:rPr lang="ru-RU" sz="12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фотосинтезировать</a:t>
            </a:r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переходить к гетеротрофному питанию или совмещать автотрофный и гетеротрофный образ жизни</a:t>
            </a:r>
          </a:p>
          <a:p>
            <a:pPr marL="285750" indent="-285750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некоторых зеленых, красных и бурых водорослей может достигать высокой степени сложности и дифференцировки, однако настоящие органы и ткани не образуются. Микроводоросли всегда имеют простое строение.</a:t>
            </a:r>
          </a:p>
          <a:p>
            <a:pPr marL="285750" indent="-285750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</a:t>
            </a:r>
            <a:r>
              <a:rPr lang="ru-RU" sz="12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экстремофильные</a:t>
            </a:r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виды водорослей, выживающие в пустыне и во льдах Арктики и Антарктики, в симбиозе с грибами микроводоросли образуют лишайники и могут заселять разнообразные засушливые местообитания</a:t>
            </a:r>
          </a:p>
          <a:p>
            <a:pPr marL="0" indent="0">
              <a:lnSpc>
                <a:spcPct val="150000"/>
              </a:lnSpc>
              <a:buClrTx/>
              <a:buSzPct val="100000"/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Микроводоросли – микроскопические водоросли, чаще всего одноклеточные, реже колониальные или нитчатые.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3B43C-369D-48EF-9900-4AEF8CA996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0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2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Микроводоросли и </a:t>
            </a:r>
            <a:r>
              <a:rPr lang="ru-RU" sz="1200" b="0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цианобактерии</a:t>
            </a:r>
            <a:r>
              <a:rPr lang="ru-RU" sz="12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морские и пресноводные микроорганизмы,  потребляющие углекислый газ и вырабатывающие кислород: изменили состав воздушной среды на планете 2,4 млрд. лет назад.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57D8-2079-44FC-9618-A4D1778E3F8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6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B873C-DB3F-4495-B3FC-EC40DB869A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08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B873C-DB3F-4495-B3FC-EC40DB869AAE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0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f0bc0c301_2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" name="Google Shape;333;g25f0bc0c301_2_26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5f0bc0c301_2_26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f0bc0c301_2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" name="Google Shape;333;g25f0bc0c301_2_26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5f0bc0c301_2_26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f0bc0c301_2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" name="Google Shape;333;g25f0bc0c301_2_26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5f0bc0c301_2_26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55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75D71-46F5-3CB4-ACB8-2DEC0EDAD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1B3441-1A24-8F01-D8D5-7AEF65234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BAD37-B0C0-A165-6CBE-ABC6623C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D20BB-24AA-6249-C6E3-45840248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EA581C-15AF-EACD-0CF2-AE356EE2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8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051DF-849D-FEC6-5C75-9FE6B585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8E1F90-E80C-8008-D2B1-869157D5E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672D7-75E7-9C93-09A2-B6C57F0C8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EFCDD8-DCF2-E4A7-C026-6EF6DCB1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7B1DE-0325-269F-FC70-B72FFFAA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1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B4BA9-3CCB-757C-AB61-67667E5AB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8332A4-EB82-B4CF-9DAF-05DDC9D58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BCD5B-0E94-3B07-3E21-03C20F26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05505-0E3A-35C5-811A-0F5CEB0D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39551-5121-1551-E4CA-6907A932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7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6DFD-C414-44D1-A684-F51BA2451DDE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78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CBE-AE58-47E3-89D0-1534D394A26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1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781-E262-430D-AEA2-0FA84EB6B43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3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0CF8B-4928-4B68-AB63-A40AB47B8D8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77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FBB39-FECA-493A-96C3-244C2A97443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66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A57E-F683-4B92-A5BE-9A3A8EA056F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56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9026-A185-426C-9E01-6ED0F2A035F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74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2FFD8-36AA-4C9F-861C-28CCABDAB1E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9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7F18A-B332-1FF3-3665-BC6EAAA0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A08EE-0B77-AB50-A50A-D7E6BE842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DEDCF-C164-4C4E-F75E-790234B4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BEEDE-1C4C-A9EB-0AE1-92B82DD3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D4E47-0E12-585F-0CD8-C0D5A5DF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42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1EC8-9DD2-40CC-95CC-92A77667702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4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4C3B-AC4D-4916-BD68-E97E0A6FA95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4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63EE-7190-4B20-9F14-994F9DF6B8B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58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CE08-70DA-482E-AD5C-312FB502B9A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Boris V. Gabel. K.A. Timiryazev Institute of Plant Physiology, Russian Academy of Sciences 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8136-DBAD-4881-8654-FA157CDC6BC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85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342900"/>
            <a:ext cx="77724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2ADD68A9-7DCD-4F72-B7A8-9095900F678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7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75D71-46F5-3CB4-ACB8-2DEC0EDAD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1B3441-1A24-8F01-D8D5-7AEF65234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BAD37-B0C0-A165-6CBE-ABC6623C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D20BB-24AA-6249-C6E3-45840248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EA581C-15AF-EACD-0CF2-AE356EE2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7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7F18A-B332-1FF3-3665-BC6EAAA0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A08EE-0B77-AB50-A50A-D7E6BE842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DEDCF-C164-4C4E-F75E-790234B4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BEEDE-1C4C-A9EB-0AE1-92B82DD3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D4E47-0E12-585F-0CD8-C0D5A5DF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96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1EFC3-EAB4-0240-BB35-563A77B4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99A68-A696-AA6C-ED9F-C61CC9815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9FFDB9-D728-1BCC-4D9A-08EE29F6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57070-6E2D-0D33-0FE4-124E041B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C1D3D-BAD7-DF79-9EDD-82D40704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3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3BF52-5943-16D1-23B3-5E6EAB98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8C4FA-9060-F1FA-E9C4-A4F54CFBD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288563-8F27-F656-96DC-64C94E341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2EC3C-85F8-885C-D1AC-1062D17D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18358A-E285-DDAE-E598-C4C05087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B47A6-BFA7-769A-23F6-BBD4941E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10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C9EB2-C26E-C2D3-AE07-7EB3620B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50F5CA-6D3E-BE52-44FD-F1F0873D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C68C0D-1D44-33AD-B8F3-8AAA08D0F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6A33D1-D78F-905A-0C8F-45B3FF998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0ED32C-4F86-15F4-07CF-0B8410487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11CA7C-32A6-1B00-8048-C10FF02B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41216F-1CD4-B2F3-8AE6-C3CD0B4FE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2D7FE0-125D-C616-64F2-917B9BD3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0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1EFC3-EAB4-0240-BB35-563A77B4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99A68-A696-AA6C-ED9F-C61CC9815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9FFDB9-D728-1BCC-4D9A-08EE29F6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57070-6E2D-0D33-0FE4-124E041B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C1D3D-BAD7-DF79-9EDD-82D40704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8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1DF13-1D9C-7184-3636-E4E9007F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8E2B7A-98AF-777F-A21F-2AD882A2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EE22CA-962B-5C11-6D6E-78F4AB45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7A99E7-1899-176F-417B-9A719152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09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0C6994-0EF3-2B75-0E39-CE657DFB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0E0EB1-B83D-6667-9C25-EC18561F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D11EF-E20C-B008-206B-71BE6855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09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11C3-EF9D-557B-53D1-6508309D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A6EE1-5B5D-86FB-D713-C40C6AFA6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684347-E356-AFC6-8AFB-138882A7F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835F13-A80E-0733-82E7-6D7A6108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3324EE-D861-E88D-7334-FA7B0F5E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4220A1-BEEC-5DB1-2115-746DD0FD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74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66DBC-888E-32C1-E1E1-6B3A013A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9DEFBA-A3C4-ACBE-3A39-8EFB78D25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C96A3-58F5-155A-BC18-63592430D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5073DD-6917-1D46-3082-319EE151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13C204-A815-2F1B-7016-7FDE3155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8B92D-9C08-5592-B934-10C20554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11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051DF-849D-FEC6-5C75-9FE6B585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8E1F90-E80C-8008-D2B1-869157D5E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672D7-75E7-9C93-09A2-B6C57F0C8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EFCDD8-DCF2-E4A7-C026-6EF6DCB1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7B1DE-0325-269F-FC70-B72FFFAA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7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B4BA9-3CCB-757C-AB61-67667E5AB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8332A4-EB82-B4CF-9DAF-05DDC9D58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BCD5B-0E94-3B07-3E21-03C20F26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05505-0E3A-35C5-811A-0F5CEB0D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39551-5121-1551-E4CA-6907A932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20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CBE-AE58-47E3-89D0-1534D394A2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50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75D71-46F5-3CB4-ACB8-2DEC0EDAD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1B3441-1A24-8F01-D8D5-7AEF65234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BAD37-B0C0-A165-6CBE-ABC6623C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D20BB-24AA-6249-C6E3-45840248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EA581C-15AF-EACD-0CF2-AE356EE2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11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7F18A-B332-1FF3-3665-BC6EAAA0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A08EE-0B77-AB50-A50A-D7E6BE842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DEDCF-C164-4C4E-F75E-790234B4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BEEDE-1C4C-A9EB-0AE1-92B82DD3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D4E47-0E12-585F-0CD8-C0D5A5DF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9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1EFC3-EAB4-0240-BB35-563A77B4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99A68-A696-AA6C-ED9F-C61CC9815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9FFDB9-D728-1BCC-4D9A-08EE29F6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57070-6E2D-0D33-0FE4-124E041B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C1D3D-BAD7-DF79-9EDD-82D40704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5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3BF52-5943-16D1-23B3-5E6EAB98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8C4FA-9060-F1FA-E9C4-A4F54CFBD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288563-8F27-F656-96DC-64C94E341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2EC3C-85F8-885C-D1AC-1062D17D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18358A-E285-DDAE-E598-C4C05087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B47A6-BFA7-769A-23F6-BBD4941E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58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3BF52-5943-16D1-23B3-5E6EAB98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8C4FA-9060-F1FA-E9C4-A4F54CFBD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288563-8F27-F656-96DC-64C94E341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2EC3C-85F8-885C-D1AC-1062D17D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18358A-E285-DDAE-E598-C4C05087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B47A6-BFA7-769A-23F6-BBD4941E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19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C9EB2-C26E-C2D3-AE07-7EB3620B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50F5CA-6D3E-BE52-44FD-F1F0873D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C68C0D-1D44-33AD-B8F3-8AAA08D0F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6A33D1-D78F-905A-0C8F-45B3FF998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0ED32C-4F86-15F4-07CF-0B8410487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11CA7C-32A6-1B00-8048-C10FF02B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41216F-1CD4-B2F3-8AE6-C3CD0B4FE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2D7FE0-125D-C616-64F2-917B9BD3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77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1DF13-1D9C-7184-3636-E4E9007F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8E2B7A-98AF-777F-A21F-2AD882A2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EE22CA-962B-5C11-6D6E-78F4AB45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7A99E7-1899-176F-417B-9A719152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06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0C6994-0EF3-2B75-0E39-CE657DFB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0E0EB1-B83D-6667-9C25-EC18561F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D11EF-E20C-B008-206B-71BE6855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83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11C3-EF9D-557B-53D1-6508309D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A6EE1-5B5D-86FB-D713-C40C6AFA6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684347-E356-AFC6-8AFB-138882A7F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835F13-A80E-0733-82E7-6D7A6108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3324EE-D861-E88D-7334-FA7B0F5E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4220A1-BEEC-5DB1-2115-746DD0FD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00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66DBC-888E-32C1-E1E1-6B3A013A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9DEFBA-A3C4-ACBE-3A39-8EFB78D25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C96A3-58F5-155A-BC18-63592430D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5073DD-6917-1D46-3082-319EE151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13C204-A815-2F1B-7016-7FDE3155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8B92D-9C08-5592-B934-10C20554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17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051DF-849D-FEC6-5C75-9FE6B585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8E1F90-E80C-8008-D2B1-869157D5E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672D7-75E7-9C93-09A2-B6C57F0C8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EFCDD8-DCF2-E4A7-C026-6EF6DCB1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7B1DE-0325-269F-FC70-B72FFFAA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59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B4BA9-3CCB-757C-AB61-67667E5AB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8332A4-EB82-B4CF-9DAF-05DDC9D58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BCD5B-0E94-3B07-3E21-03C20F26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05505-0E3A-35C5-811A-0F5CEB0D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39551-5121-1551-E4CA-6907A932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14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CBE-AE58-47E3-89D0-1534D394A2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53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75D71-46F5-3CB4-ACB8-2DEC0EDAD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1B3441-1A24-8F01-D8D5-7AEF65234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BAD37-B0C0-A165-6CBE-ABC6623C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D20BB-24AA-6249-C6E3-45840248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EA581C-15AF-EACD-0CF2-AE356EE2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8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C9EB2-C26E-C2D3-AE07-7EB3620B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50F5CA-6D3E-BE52-44FD-F1F0873D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C68C0D-1D44-33AD-B8F3-8AAA08D0F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6A33D1-D78F-905A-0C8F-45B3FF998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0ED32C-4F86-15F4-07CF-0B8410487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11CA7C-32A6-1B00-8048-C10FF02B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41216F-1CD4-B2F3-8AE6-C3CD0B4FE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2D7FE0-125D-C616-64F2-917B9BD3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7F18A-B332-1FF3-3665-BC6EAAA0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A08EE-0B77-AB50-A50A-D7E6BE842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DEDCF-C164-4C4E-F75E-790234B4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BEEDE-1C4C-A9EB-0AE1-92B82DD3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D4E47-0E12-585F-0CD8-C0D5A5DF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190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1EFC3-EAB4-0240-BB35-563A77B4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99A68-A696-AA6C-ED9F-C61CC9815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9FFDB9-D728-1BCC-4D9A-08EE29F6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57070-6E2D-0D33-0FE4-124E041B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C1D3D-BAD7-DF79-9EDD-82D40704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421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3BF52-5943-16D1-23B3-5E6EAB98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8C4FA-9060-F1FA-E9C4-A4F54CFBD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288563-8F27-F656-96DC-64C94E341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2EC3C-85F8-885C-D1AC-1062D17D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18358A-E285-DDAE-E598-C4C05087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B47A6-BFA7-769A-23F6-BBD4941E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709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C9EB2-C26E-C2D3-AE07-7EB3620B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50F5CA-6D3E-BE52-44FD-F1F0873D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C68C0D-1D44-33AD-B8F3-8AAA08D0F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6A33D1-D78F-905A-0C8F-45B3FF998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0ED32C-4F86-15F4-07CF-0B8410487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11CA7C-32A6-1B00-8048-C10FF02B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41216F-1CD4-B2F3-8AE6-C3CD0B4FE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2D7FE0-125D-C616-64F2-917B9BD3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90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1DF13-1D9C-7184-3636-E4E9007F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8E2B7A-98AF-777F-A21F-2AD882A2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EE22CA-962B-5C11-6D6E-78F4AB45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7A99E7-1899-176F-417B-9A719152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73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0C6994-0EF3-2B75-0E39-CE657DFB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0E0EB1-B83D-6667-9C25-EC18561F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D11EF-E20C-B008-206B-71BE6855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200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11C3-EF9D-557B-53D1-6508309D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A6EE1-5B5D-86FB-D713-C40C6AFA6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684347-E356-AFC6-8AFB-138882A7F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835F13-A80E-0733-82E7-6D7A6108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3324EE-D861-E88D-7334-FA7B0F5E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4220A1-BEEC-5DB1-2115-746DD0FD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150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66DBC-888E-32C1-E1E1-6B3A013A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9DEFBA-A3C4-ACBE-3A39-8EFB78D25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C96A3-58F5-155A-BC18-63592430D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5073DD-6917-1D46-3082-319EE151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13C204-A815-2F1B-7016-7FDE3155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8B92D-9C08-5592-B934-10C20554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803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051DF-849D-FEC6-5C75-9FE6B585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8E1F90-E80C-8008-D2B1-869157D5E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672D7-75E7-9C93-09A2-B6C57F0C8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EFCDD8-DCF2-E4A7-C026-6EF6DCB1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7B1DE-0325-269F-FC70-B72FFFAA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0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B4BA9-3CCB-757C-AB61-67667E5AB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8332A4-EB82-B4CF-9DAF-05DDC9D58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BCD5B-0E94-3B07-3E21-03C20F26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05505-0E3A-35C5-811A-0F5CEB0D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39551-5121-1551-E4CA-6907A932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1DF13-1D9C-7184-3636-E4E9007F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8E2B7A-98AF-777F-A21F-2AD882A2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EE22CA-962B-5C11-6D6E-78F4AB45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7A99E7-1899-176F-417B-9A719152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34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CBE-AE58-47E3-89D0-1534D394A269}" type="datetime1">
              <a:rPr lang="ru-RU" smtClean="0"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7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0C6994-0EF3-2B75-0E39-CE657DFB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0E0EB1-B83D-6667-9C25-EC18561F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D11EF-E20C-B008-206B-71BE6855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7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11C3-EF9D-557B-53D1-6508309D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A6EE1-5B5D-86FB-D713-C40C6AFA6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684347-E356-AFC6-8AFB-138882A7F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835F13-A80E-0733-82E7-6D7A6108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3324EE-D861-E88D-7334-FA7B0F5E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4220A1-BEEC-5DB1-2115-746DD0FD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66DBC-888E-32C1-E1E1-6B3A013A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9DEFBA-A3C4-ACBE-3A39-8EFB78D25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C96A3-58F5-155A-BC18-63592430D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5073DD-6917-1D46-3082-319EE151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13C204-A815-2F1B-7016-7FDE3155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8B92D-9C08-5592-B934-10C20554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2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0DF7-8A22-74C3-6DD0-A395E55C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5A468B-A9DF-0F90-B7F5-3FCBDC79D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A16D2-0530-DBD6-5092-973889AC8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23219-3E7C-549D-1169-B25281D4F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E1B84-29CE-5417-BBCA-DAF473C45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6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1F85953D-AC73-4FD7-9FE5-273C77683C7B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24.04.2026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Институт Физиологии Растений РАН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E683AACE-C00D-486C-8DBC-A2C4E9E4160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2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0DF7-8A22-74C3-6DD0-A395E55C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5A468B-A9DF-0F90-B7F5-3FCBDC79D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A16D2-0530-DBD6-5092-973889AC8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23219-3E7C-549D-1169-B25281D4F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E1B84-29CE-5417-BBCA-DAF473C45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6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0DF7-8A22-74C3-6DD0-A395E55C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5A468B-A9DF-0F90-B7F5-3FCBDC79D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A16D2-0530-DBD6-5092-973889AC8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DB6CBCC-85BC-48A6-9535-F3CAB95C86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24.04.2026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23219-3E7C-549D-1169-B25281D4F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E1B84-29CE-5417-BBCA-DAF473C45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756692C3-20AA-4AEC-B70A-84B58612B3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0DF7-8A22-74C3-6DD0-A395E55C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5A468B-A9DF-0F90-B7F5-3FCBDC79D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A16D2-0530-DBD6-5092-973889AC8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6CBCC-85BC-48A6-9535-F3CAB95C86A1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23219-3E7C-549D-1169-B25281D4F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E1B84-29CE-5417-BBCA-DAF473C45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692C3-20AA-4AEC-B70A-84B58612B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34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tiff"/><Relationship Id="rId4" Type="http://schemas.openxmlformats.org/officeDocument/2006/relationships/image" Target="../media/image50.jpeg"/><Relationship Id="rId9" Type="http://schemas.openxmlformats.org/officeDocument/2006/relationships/image" Target="../media/image55.tiff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chart" Target="../charts/chart1.xml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6.jpeg"/><Relationship Id="rId11" Type="http://schemas.openxmlformats.org/officeDocument/2006/relationships/image" Target="../media/image5.pn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9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5" Type="http://schemas.openxmlformats.org/officeDocument/2006/relationships/image" Target="../media/image9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tif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0.png"/><Relationship Id="rId5" Type="http://schemas.openxmlformats.org/officeDocument/2006/relationships/image" Target="../media/image5.png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microsoft.com/office/2007/relationships/hdphoto" Target="../media/hdphoto1.wdp"/><Relationship Id="rId3" Type="http://schemas.openxmlformats.org/officeDocument/2006/relationships/image" Target="../media/image102.png"/><Relationship Id="rId7" Type="http://schemas.microsoft.com/office/2007/relationships/hdphoto" Target="../media/hdphoto5.wdp"/><Relationship Id="rId12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06.jpeg"/><Relationship Id="rId4" Type="http://schemas.openxmlformats.org/officeDocument/2006/relationships/image" Target="../media/image103.jpeg"/><Relationship Id="rId9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watres.2025.124561" TargetMode="External"/><Relationship Id="rId13" Type="http://schemas.openxmlformats.org/officeDocument/2006/relationships/image" Target="../media/image102.png"/><Relationship Id="rId3" Type="http://schemas.openxmlformats.org/officeDocument/2006/relationships/hyperlink" Target="https://ippras.ru/nauka/unikalnye-nauchnye-ustanovki-unu-kollektsii/kollektsiya-mikrovodorosley-i-tsianobakteriy-ippas-ifr-ran-unu-kmts-ippas-ifr-ran/" TargetMode="External"/><Relationship Id="rId7" Type="http://schemas.openxmlformats.org/officeDocument/2006/relationships/hyperlink" Target="https://doi.org/10.1007/s10811-005-8701-7" TargetMode="External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doi.org/10.3390/buildings14124045" TargetMode="External"/><Relationship Id="rId11" Type="http://schemas.openxmlformats.org/officeDocument/2006/relationships/hyperlink" Target="https://doi.org/10.3390/life12101469" TargetMode="External"/><Relationship Id="rId5" Type="http://schemas.openxmlformats.org/officeDocument/2006/relationships/hyperlink" Target="https://doi.org/10.1016/j.biortech.2025.132868" TargetMode="External"/><Relationship Id="rId10" Type="http://schemas.openxmlformats.org/officeDocument/2006/relationships/hyperlink" Target="https://doi.org/10.3390/phycology5030043" TargetMode="External"/><Relationship Id="rId4" Type="http://schemas.openxmlformats.org/officeDocument/2006/relationships/hyperlink" Target="https://doi.org/10.3390/phycology6010004" TargetMode="External"/><Relationship Id="rId9" Type="http://schemas.openxmlformats.org/officeDocument/2006/relationships/hyperlink" Target="https://doi.org/10.3390/en1602082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tiff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3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23528" y="3939902"/>
            <a:ext cx="4086792" cy="864096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800" b="1" dirty="0">
                <a:solidFill>
                  <a:prstClr val="black"/>
                </a:solidFill>
              </a:rPr>
              <a:t>Габриелян Давид Александрович</a:t>
            </a:r>
          </a:p>
          <a:p>
            <a:pPr>
              <a:buClr>
                <a:srgbClr val="70AD47">
                  <a:lumMod val="75000"/>
                </a:srgbClr>
              </a:buClr>
            </a:pPr>
            <a:r>
              <a:rPr lang="ru-RU" sz="1200" dirty="0" err="1">
                <a:solidFill>
                  <a:prstClr val="black"/>
                </a:solidFill>
              </a:rPr>
              <a:t>к.т.н</a:t>
            </a:r>
            <a:r>
              <a:rPr lang="ru-RU" sz="1200" dirty="0">
                <a:solidFill>
                  <a:prstClr val="black"/>
                </a:solidFill>
              </a:rPr>
              <a:t>, старший научный сотрудник,</a:t>
            </a:r>
          </a:p>
          <a:p>
            <a:pPr>
              <a:buClr>
                <a:srgbClr val="70AD47">
                  <a:lumMod val="75000"/>
                </a:srgbClr>
              </a:buClr>
            </a:pPr>
            <a:r>
              <a:rPr lang="ru-RU" sz="1200" dirty="0" err="1">
                <a:solidFill>
                  <a:prstClr val="black"/>
                </a:solidFill>
              </a:rPr>
              <a:t>зав.лаб</a:t>
            </a:r>
            <a:r>
              <a:rPr lang="ru-RU" sz="1200" dirty="0">
                <a:solidFill>
                  <a:prstClr val="black"/>
                </a:solidFill>
              </a:rPr>
              <a:t>. биотехнологии микроводорослей ИФР РАН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3BC7D-66F7-FB96-9F4D-8E38B2438D1C}"/>
              </a:ext>
            </a:extLst>
          </p:cNvPr>
          <p:cNvSpPr txBox="1"/>
          <p:nvPr/>
        </p:nvSpPr>
        <p:spPr>
          <a:xfrm>
            <a:off x="791581" y="1707654"/>
            <a:ext cx="7632848" cy="173124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ru-RU" sz="3600" b="1" dirty="0"/>
              <a:t>Использование биотехнологии микроводорослей для утилизации углекислого газа</a:t>
            </a:r>
            <a:endParaRPr lang="ru-RU" sz="33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931790"/>
            <a:ext cx="1656184" cy="16561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2330" r="98252">
                        <a14:foregroundMark x1="6990" y1="32000" x2="6990" y2="32000"/>
                        <a14:foregroundMark x1="20388" y1="56444" x2="20388" y2="56444"/>
                        <a14:foregroundMark x1="40194" y1="28889" x2="40194" y2="28889"/>
                        <a14:foregroundMark x1="82718" y1="30222" x2="82718" y2="3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0644"/>
            <a:ext cx="131854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90C9D-CDF6-2FC9-D76B-F114D96BDCC8}"/>
              </a:ext>
            </a:extLst>
          </p:cNvPr>
          <p:cNvSpPr txBox="1"/>
          <p:nvPr/>
        </p:nvSpPr>
        <p:spPr>
          <a:xfrm>
            <a:off x="240320" y="816708"/>
            <a:ext cx="2243448" cy="43858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Пермская Весенняя Школа 2026 25 апреля 2026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60BC854-86BB-D67C-6B3B-3D7409086C1F}"/>
              </a:ext>
            </a:extLst>
          </p:cNvPr>
          <p:cNvGrpSpPr/>
          <p:nvPr/>
        </p:nvGrpSpPr>
        <p:grpSpPr>
          <a:xfrm>
            <a:off x="6059189" y="240644"/>
            <a:ext cx="2816472" cy="1131810"/>
            <a:chOff x="5652120" y="231489"/>
            <a:chExt cx="2664297" cy="1003628"/>
          </a:xfrm>
        </p:grpSpPr>
        <p:sp>
          <p:nvSpPr>
            <p:cNvPr id="11" name="Подзаголовок 2">
              <a:extLst>
                <a:ext uri="{FF2B5EF4-FFF2-40B4-BE49-F238E27FC236}">
                  <a16:creationId xmlns:a16="http://schemas.microsoft.com/office/drawing/2014/main" id="{670B90A7-D525-3635-1DA1-9D0DC9B75BA0}"/>
                </a:ext>
              </a:extLst>
            </p:cNvPr>
            <p:cNvSpPr txBox="1">
              <a:spLocks/>
            </p:cNvSpPr>
            <p:nvPr/>
          </p:nvSpPr>
          <p:spPr>
            <a:xfrm>
              <a:off x="5652120" y="843558"/>
              <a:ext cx="2664297" cy="391559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 fontScale="40000" lnSpcReduction="2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2933" dirty="0">
                  <a:solidFill>
                    <a:schemeClr val="tx1"/>
                  </a:solidFill>
                </a:rPr>
                <a:t>Институт Физиологии Растений им. К.А. Тимирязева РАН </a:t>
              </a:r>
            </a:p>
          </p:txBody>
        </p:sp>
        <p:pic>
          <p:nvPicPr>
            <p:cNvPr id="12" name="Picture 2" descr="SITE_NAME">
              <a:extLst>
                <a:ext uri="{FF2B5EF4-FFF2-40B4-BE49-F238E27FC236}">
                  <a16:creationId xmlns:a16="http://schemas.microsoft.com/office/drawing/2014/main" id="{A470ABFE-3E45-4C11-2872-AFBBCA3C2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31489"/>
              <a:ext cx="648072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180CD2EE-2E38-2520-A491-3355C5B8B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7" y="231489"/>
              <a:ext cx="1385222" cy="594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777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28184" y="4563166"/>
            <a:ext cx="1915342" cy="219291"/>
          </a:xfrm>
          <a:prstGeom prst="rect">
            <a:avLst/>
          </a:prstGeom>
          <a:noFill/>
        </p:spPr>
        <p:txBody>
          <a:bodyPr wrap="square" lIns="91358" tIns="45679" rIns="91358" bIns="45679" rtlCol="0">
            <a:spAutoFit/>
          </a:bodyPr>
          <a:lstStyle/>
          <a:p>
            <a:r>
              <a:rPr lang="ru-RU" sz="800" b="1" i="1" dirty="0">
                <a:solidFill>
                  <a:srgbClr val="00B0F0"/>
                </a:solidFill>
              </a:rPr>
              <a:t>Семененко В.Е. и </a:t>
            </a:r>
            <a:r>
              <a:rPr lang="ru-RU" sz="800" b="1" i="1" dirty="0" err="1">
                <a:solidFill>
                  <a:srgbClr val="00B0F0"/>
                </a:solidFill>
              </a:rPr>
              <a:t>др</a:t>
            </a:r>
            <a:r>
              <a:rPr lang="ru-RU" sz="800" b="1" i="1" dirty="0">
                <a:solidFill>
                  <a:srgbClr val="00B0F0"/>
                </a:solidFill>
              </a:rPr>
              <a:t>, 1965, 1973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7E5DD21-E7CC-42D3-9DAB-B61E8581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72" y="1107389"/>
            <a:ext cx="50493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554282-48F8-4587-B576-250E274E4EFF}"/>
              </a:ext>
            </a:extLst>
          </p:cNvPr>
          <p:cNvSpPr/>
          <p:nvPr/>
        </p:nvSpPr>
        <p:spPr>
          <a:xfrm>
            <a:off x="1763689" y="1024239"/>
            <a:ext cx="2254052" cy="2123575"/>
          </a:xfrm>
          <a:prstGeom prst="rect">
            <a:avLst/>
          </a:prstGeom>
        </p:spPr>
        <p:txBody>
          <a:bodyPr wrap="square" lIns="91358" tIns="45679" rIns="91358" bIns="45679">
            <a:spAutoFit/>
          </a:bodyPr>
          <a:lstStyle/>
          <a:p>
            <a:pPr marL="214108" indent="-214108" algn="just">
              <a:buFont typeface="Wingdings" panose="05000000000000000000" pitchFamily="2" charset="2"/>
              <a:buChar char="q"/>
            </a:pPr>
            <a:r>
              <a:rPr lang="ru-RU" sz="1200" dirty="0"/>
              <a:t>При нормальном функционировании организма человеку необходимо в сутки около </a:t>
            </a:r>
            <a:r>
              <a:rPr lang="ru-RU" sz="1200" b="1" dirty="0"/>
              <a:t>1000 г О</a:t>
            </a:r>
            <a:r>
              <a:rPr lang="ru-RU" sz="1200" b="1" baseline="-25000" dirty="0"/>
              <a:t>2</a:t>
            </a:r>
            <a:r>
              <a:rPr lang="ru-RU" sz="1200" dirty="0"/>
              <a:t>, </a:t>
            </a:r>
            <a:r>
              <a:rPr lang="ru-RU" sz="1200" b="1" dirty="0"/>
              <a:t>2200 г воды </a:t>
            </a:r>
            <a:r>
              <a:rPr lang="ru-RU" sz="1200" dirty="0"/>
              <a:t>(для питья), около </a:t>
            </a:r>
            <a:r>
              <a:rPr lang="ru-RU" sz="1200" b="1" dirty="0"/>
              <a:t>500 г сухой пищи </a:t>
            </a:r>
            <a:r>
              <a:rPr lang="ru-RU" sz="1200" dirty="0"/>
              <a:t>и примерно </a:t>
            </a:r>
            <a:r>
              <a:rPr lang="ru-RU" sz="1200" b="1" dirty="0"/>
              <a:t>1800 г воды </a:t>
            </a:r>
            <a:r>
              <a:rPr lang="ru-RU" sz="1200" dirty="0"/>
              <a:t>для санитарных нужд – все это вместе составляет около </a:t>
            </a:r>
            <a:r>
              <a:rPr lang="ru-RU" sz="1200" b="1" dirty="0"/>
              <a:t>5,5 кг</a:t>
            </a:r>
            <a:r>
              <a:rPr lang="ru-RU" sz="1200" dirty="0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sng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Микроводоросли и </a:t>
            </a:r>
            <a:r>
              <a:rPr kumimoji="0" lang="ru-RU" sz="3000" b="0" i="0" u="sng" strike="noStrike" kern="0" cap="none" spc="0" normalizeH="0" baseline="0" noProof="0" dirty="0" err="1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цианобактерии</a:t>
            </a:r>
            <a:br>
              <a:rPr kumimoji="0" lang="en-US" sz="2100" b="0" i="0" u="sng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Зачем? Применение</a:t>
            </a:r>
            <a:r>
              <a:rPr kumimoji="0" lang="en-US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в биологических</a:t>
            </a:r>
            <a:r>
              <a:rPr kumimoji="0" lang="ru-RU" sz="1800" i="0" u="none" strike="noStrike" kern="0" cap="none" spc="0" normalizeH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системах жизнеобеспечения</a:t>
            </a:r>
            <a:endParaRPr kumimoji="0" lang="ru-RU" sz="2400" i="0" u="none" strike="noStrike" kern="0" cap="none" spc="0" normalizeH="0" baseline="0" noProof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10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cellreg.org/images/image00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1" y="1106692"/>
            <a:ext cx="1178395" cy="167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558959" y="2801565"/>
            <a:ext cx="1211958" cy="34624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ru-RU" sz="900" dirty="0">
                <a:solidFill>
                  <a:prstClr val="black"/>
                </a:solidFill>
              </a:rPr>
              <a:t>Семененко В.Е.</a:t>
            </a:r>
          </a:p>
          <a:p>
            <a:pPr algn="ctr" defTabSz="685783"/>
            <a:r>
              <a:rPr lang="ru-RU" sz="900" dirty="0">
                <a:solidFill>
                  <a:prstClr val="black"/>
                </a:solidFill>
              </a:rPr>
              <a:t>(1932-1998)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5367" y="3130971"/>
            <a:ext cx="3326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Это значит годовой запас на одного космонавта составит </a:t>
            </a:r>
            <a:r>
              <a:rPr lang="ru-RU" sz="1200" b="1" dirty="0"/>
              <a:t>2 тонны</a:t>
            </a:r>
            <a:r>
              <a:rPr lang="ru-RU" sz="1200" dirty="0"/>
              <a:t>!</a:t>
            </a:r>
          </a:p>
          <a:p>
            <a:pPr algn="just"/>
            <a:endParaRPr lang="ru-RU" sz="1200" dirty="0"/>
          </a:p>
          <a:p>
            <a:pPr marL="214108" indent="-214108" algn="just">
              <a:buFont typeface="Wingdings" panose="05000000000000000000" pitchFamily="2" charset="2"/>
              <a:buChar char="q"/>
            </a:pPr>
            <a:r>
              <a:rPr lang="ru-RU" sz="1200" dirty="0"/>
              <a:t>С помощью </a:t>
            </a:r>
            <a:r>
              <a:rPr lang="ru-RU" sz="1200" b="1" dirty="0"/>
              <a:t>25-35 кг суспензии </a:t>
            </a:r>
            <a:r>
              <a:rPr lang="ru-RU" sz="1200" dirty="0"/>
              <a:t>микроводорослей обеспечивается воспроизводство воздуха и пищи на одного человека.</a:t>
            </a:r>
          </a:p>
        </p:txBody>
      </p:sp>
      <p:sp>
        <p:nvSpPr>
          <p:cNvPr id="1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79827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418614" y="2770390"/>
            <a:ext cx="1653989" cy="1954298"/>
          </a:xfrm>
          <a:prstGeom prst="rect">
            <a:avLst/>
          </a:prstGeom>
        </p:spPr>
        <p:txBody>
          <a:bodyPr wrap="square" lIns="91358" tIns="45679" rIns="91358" bIns="45679">
            <a:spAutoFit/>
          </a:bodyPr>
          <a:lstStyle/>
          <a:p>
            <a:r>
              <a:rPr lang="ru-RU" sz="1100" dirty="0"/>
              <a:t>Макет БИОС-3: </a:t>
            </a:r>
          </a:p>
          <a:p>
            <a:r>
              <a:rPr lang="ru-RU" sz="1100" dirty="0"/>
              <a:t>1 – жилая часть; </a:t>
            </a:r>
          </a:p>
          <a:p>
            <a:r>
              <a:rPr lang="ru-RU" sz="1100" dirty="0"/>
              <a:t>2 – фитотроны с высшими растениями; </a:t>
            </a:r>
          </a:p>
          <a:p>
            <a:r>
              <a:rPr lang="ru-RU" sz="1100" dirty="0"/>
              <a:t>3 – водорослевый культиватор: три </a:t>
            </a:r>
            <a:r>
              <a:rPr lang="ru-RU" sz="1100" dirty="0" err="1"/>
              <a:t>фотобиореактора</a:t>
            </a:r>
            <a:r>
              <a:rPr lang="ru-RU" sz="1100" dirty="0"/>
              <a:t> для выращивания </a:t>
            </a:r>
            <a:r>
              <a:rPr lang="ru-RU" sz="1100" i="1" dirty="0" err="1"/>
              <a:t>Chlorella</a:t>
            </a:r>
            <a:r>
              <a:rPr lang="ru-RU" sz="1100" i="1" dirty="0"/>
              <a:t> </a:t>
            </a:r>
            <a:r>
              <a:rPr lang="ru-RU" sz="1100" i="1" dirty="0" err="1"/>
              <a:t>vulgaris</a:t>
            </a:r>
            <a:r>
              <a:rPr lang="ru-RU" sz="1100" i="1" dirty="0"/>
              <a:t> </a:t>
            </a:r>
            <a:r>
              <a:rPr lang="ru-RU" sz="1100" dirty="0"/>
              <a:t>(</a:t>
            </a:r>
            <a:r>
              <a:rPr lang="ru-RU" sz="1000" dirty="0"/>
              <a:t>Рисунок по: И. </a:t>
            </a:r>
            <a:r>
              <a:rPr lang="ru-RU" sz="1000" dirty="0" err="1"/>
              <a:t>Гительзон</a:t>
            </a:r>
            <a:r>
              <a:rPr lang="ru-RU" sz="1000" dirty="0"/>
              <a:t> и др., 2011</a:t>
            </a:r>
            <a:r>
              <a:rPr lang="ru-RU" sz="1100" dirty="0"/>
              <a:t>).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7392DEB-31B5-2311-9061-71290BF69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1" y="1250392"/>
            <a:ext cx="4680521" cy="303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CEC97D-63DD-6565-54C3-5C86A6E910EA}"/>
              </a:ext>
            </a:extLst>
          </p:cNvPr>
          <p:cNvSpPr txBox="1"/>
          <p:nvPr/>
        </p:nvSpPr>
        <p:spPr>
          <a:xfrm>
            <a:off x="477631" y="968740"/>
            <a:ext cx="3613957" cy="276916"/>
          </a:xfrm>
          <a:prstGeom prst="rect">
            <a:avLst/>
          </a:prstGeom>
          <a:noFill/>
        </p:spPr>
        <p:txBody>
          <a:bodyPr wrap="square" lIns="91358" tIns="45679" rIns="91358" bIns="45679">
            <a:spAutoFit/>
          </a:bodyPr>
          <a:lstStyle/>
          <a:p>
            <a:pPr algn="l"/>
            <a:r>
              <a:rPr lang="ru-RU" sz="1200" dirty="0">
                <a:latin typeface="*Cambria-21967-Identity-H"/>
              </a:rPr>
              <a:t>1961 – 1984гг. БИОС-1,2,3 СССР, Красноярск</a:t>
            </a:r>
            <a:endParaRPr lang="ru-RU" sz="1200" dirty="0"/>
          </a:p>
        </p:txBody>
      </p:sp>
      <p:pic>
        <p:nvPicPr>
          <p:cNvPr id="17" name="Picture 4" descr="https://cs10.pikabu.ru/post_img/2018/02/04/8/151774753014975736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82" y="2677800"/>
            <a:ext cx="2065418" cy="21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i09.fotocdn.net/s114/dce81c5b78e1d07f/public_pin_l/258138018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81" y="968740"/>
            <a:ext cx="2365025" cy="15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sng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Микроводоросли и </a:t>
            </a:r>
            <a:r>
              <a:rPr kumimoji="0" lang="ru-RU" sz="3000" b="0" i="0" u="sng" strike="noStrike" kern="0" cap="none" spc="0" normalizeH="0" baseline="0" noProof="0" dirty="0" err="1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цианобактерии</a:t>
            </a:r>
            <a:br>
              <a:rPr kumimoji="0" lang="en-US" sz="2100" b="0" i="0" u="sng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Зачем? Применение</a:t>
            </a:r>
            <a:r>
              <a:rPr kumimoji="0" lang="en-US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в биологических</a:t>
            </a:r>
            <a:r>
              <a:rPr kumimoji="0" lang="ru-RU" sz="1800" i="0" u="none" strike="noStrike" kern="0" cap="none" spc="0" normalizeH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системах жизнеобеспечения</a:t>
            </a:r>
            <a:endParaRPr kumimoji="0" lang="ru-RU" sz="2400" i="0" u="none" strike="noStrike" kern="0" cap="none" spc="0" normalizeH="0" baseline="0" noProof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11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20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CEC97D-63DD-6565-54C3-5C86A6E910EA}"/>
              </a:ext>
            </a:extLst>
          </p:cNvPr>
          <p:cNvSpPr txBox="1"/>
          <p:nvPr/>
        </p:nvSpPr>
        <p:spPr>
          <a:xfrm>
            <a:off x="477631" y="4333967"/>
            <a:ext cx="4680521" cy="276916"/>
          </a:xfrm>
          <a:prstGeom prst="rect">
            <a:avLst/>
          </a:prstGeom>
          <a:noFill/>
        </p:spPr>
        <p:txBody>
          <a:bodyPr wrap="square" lIns="91358" tIns="45679" rIns="91358" bIns="45679">
            <a:spAutoFit/>
          </a:bodyPr>
          <a:lstStyle/>
          <a:p>
            <a:pPr algn="ctr"/>
            <a:r>
              <a:rPr lang="ru-RU" sz="1200" dirty="0">
                <a:solidFill>
                  <a:srgbClr val="3692BA"/>
                </a:solidFill>
                <a:latin typeface="*Cambria-21967-Identity-H"/>
              </a:rPr>
              <a:t>БИОС-3</a:t>
            </a:r>
            <a:endParaRPr lang="ru-RU" sz="1200" dirty="0"/>
          </a:p>
        </p:txBody>
      </p:sp>
      <p:sp>
        <p:nvSpPr>
          <p:cNvPr id="2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52890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0367E4-0BD5-3094-F54B-E8056FEAB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4" t="23300" r="37955" b="22694"/>
          <a:stretch/>
        </p:blipFill>
        <p:spPr>
          <a:xfrm>
            <a:off x="4865435" y="1059872"/>
            <a:ext cx="3177130" cy="2320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DEC617-1124-DA13-22A7-192189B640F5}"/>
              </a:ext>
            </a:extLst>
          </p:cNvPr>
          <p:cNvSpPr txBox="1"/>
          <p:nvPr/>
        </p:nvSpPr>
        <p:spPr>
          <a:xfrm>
            <a:off x="4849907" y="3392096"/>
            <a:ext cx="38884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  <a:cs typeface="Calibri" pitchFamily="34" charset="0"/>
              </a:rPr>
              <a:t>Космонавт </a:t>
            </a:r>
            <a:r>
              <a:rPr lang="ru-RU" sz="1600" i="0" dirty="0">
                <a:effectLst/>
                <a:latin typeface="Calibri" pitchFamily="34" charset="0"/>
                <a:cs typeface="Calibri" pitchFamily="34" charset="0"/>
              </a:rPr>
              <a:t>Сергей Кудь-Сверчков</a:t>
            </a: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15337D-F0A7-2F8B-2CEC-F6CEEBCE8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1054635"/>
            <a:ext cx="4112961" cy="2312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08DBD5-B85C-9BD3-485A-C7AB35645963}"/>
              </a:ext>
            </a:extLst>
          </p:cNvPr>
          <p:cNvSpPr txBox="1"/>
          <p:nvPr/>
        </p:nvSpPr>
        <p:spPr>
          <a:xfrm>
            <a:off x="318654" y="3361704"/>
            <a:ext cx="45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Эксперимент «Фотобиореактор» с культурой клеток </a:t>
            </a:r>
            <a:r>
              <a:rPr lang="en-US" sz="1600" i="1" dirty="0" err="1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Arthrospira</a:t>
            </a:r>
            <a:r>
              <a:rPr lang="en-US" sz="1600" i="1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(Spirulina)</a:t>
            </a:r>
            <a:endParaRPr lang="ru-RU" sz="16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9FE4B-77BC-4E60-D038-3601F925242F}"/>
              </a:ext>
            </a:extLst>
          </p:cNvPr>
          <p:cNvSpPr txBox="1"/>
          <p:nvPr/>
        </p:nvSpPr>
        <p:spPr>
          <a:xfrm>
            <a:off x="340358" y="3946479"/>
            <a:ext cx="7571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i="0" dirty="0">
                <a:effectLst/>
                <a:latin typeface="Calibri" pitchFamily="34" charset="0"/>
                <a:cs typeface="Calibri" pitchFamily="34" charset="0"/>
              </a:rPr>
              <a:t>Цель эксперимента</a:t>
            </a:r>
          </a:p>
          <a:p>
            <a:pPr algn="just"/>
            <a:r>
              <a:rPr lang="ru-RU" sz="1200" b="0" i="0" dirty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Создание фотобиореактора для проведения биотехнологических экспериментов и получения продуктов питания и кислорода путём культивирования микроводорослей в условиях микрогравитации.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1E9FF5-1B67-8581-F96B-556E83AA32F1}"/>
              </a:ext>
            </a:extLst>
          </p:cNvPr>
          <p:cNvSpPr txBox="1"/>
          <p:nvPr/>
        </p:nvSpPr>
        <p:spPr>
          <a:xfrm>
            <a:off x="5079861" y="4616004"/>
            <a:ext cx="3635133" cy="261527"/>
          </a:xfrm>
          <a:prstGeom prst="rect">
            <a:avLst/>
          </a:prstGeom>
          <a:noFill/>
        </p:spPr>
        <p:txBody>
          <a:bodyPr wrap="square" lIns="91358" tIns="45679" rIns="91358" bIns="45679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1100" b="1" i="1" kern="1200" dirty="0">
                <a:solidFill>
                  <a:srgbClr val="00B0F0"/>
                </a:solidFill>
                <a:latin typeface="Trebuchet MS"/>
                <a:ea typeface="+mn-ea"/>
                <a:cs typeface="+mn-cs"/>
              </a:rPr>
              <a:t>Источник: https://www.roscosmos.ru/30556/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sng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Микроводоросли и </a:t>
            </a:r>
            <a:r>
              <a:rPr kumimoji="0" lang="ru-RU" sz="3000" b="0" i="0" u="sng" strike="noStrike" kern="0" cap="none" spc="0" normalizeH="0" baseline="0" noProof="0" dirty="0" err="1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цианобактерии</a:t>
            </a:r>
            <a:br>
              <a:rPr kumimoji="0" lang="en-US" sz="2100" b="0" i="0" u="sng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Зачем? Применение</a:t>
            </a:r>
            <a:r>
              <a:rPr kumimoji="0" lang="en-US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в биологических</a:t>
            </a:r>
            <a:r>
              <a:rPr kumimoji="0" lang="ru-RU" sz="1800" i="0" u="none" strike="noStrike" kern="0" cap="none" spc="0" normalizeH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системах жизнеобеспечения</a:t>
            </a:r>
            <a:endParaRPr kumimoji="0" lang="ru-RU" sz="2400" i="0" u="none" strike="noStrike" kern="0" cap="none" spc="0" normalizeH="0" baseline="0" noProof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5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12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146772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</p:spPr>
        <p:txBody>
          <a:bodyPr/>
          <a:lstStyle/>
          <a:p>
            <a:r>
              <a:rPr lang="ru-RU" sz="800" dirty="0">
                <a:solidFill>
                  <a:schemeClr val="tx1"/>
                </a:solidFill>
              </a:rPr>
              <a:t>Институт Физиологии Растений им. К.А. Тимирязева РАН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13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</p:spPr>
        <p:txBody>
          <a:bodyPr>
            <a:normAutofit/>
          </a:bodyPr>
          <a:lstStyle/>
          <a:p>
            <a:r>
              <a:rPr lang="ru-RU" sz="3000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Годовой объём выбросов СО</a:t>
            </a:r>
            <a:r>
              <a:rPr lang="ru-RU" sz="3000" u="sng" baseline="-25000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2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pic>
        <p:nvPicPr>
          <p:cNvPr id="1028" name="Picture 4" descr="G:\ИФРРАН\МЕДИА\ПРЕЗЕНТАЦИИ\annual-co2-emissions-per-country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542"/>
            <a:ext cx="489654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76" y="767645"/>
            <a:ext cx="3790948" cy="188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899599" y="2670492"/>
            <a:ext cx="1080120" cy="24237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sz="1100" i="1" dirty="0" err="1">
                <a:solidFill>
                  <a:srgbClr val="0070C0"/>
                </a:solidFill>
              </a:rPr>
              <a:t>Ма</a:t>
            </a:r>
            <a:r>
              <a:rPr lang="ru-RU" sz="1100" i="1" dirty="0">
                <a:solidFill>
                  <a:srgbClr val="0070C0"/>
                </a:solidFill>
              </a:rPr>
              <a:t> </a:t>
            </a:r>
            <a:r>
              <a:rPr lang="en-US" sz="1100" i="1" dirty="0">
                <a:solidFill>
                  <a:srgbClr val="0070C0"/>
                </a:solidFill>
              </a:rPr>
              <a:t>et al</a:t>
            </a:r>
            <a:r>
              <a:rPr lang="ru-RU" sz="1100" i="1" dirty="0">
                <a:solidFill>
                  <a:srgbClr val="0070C0"/>
                </a:solidFill>
              </a:rPr>
              <a:t>.</a:t>
            </a:r>
            <a:r>
              <a:rPr lang="da-DK" sz="1100" i="1" dirty="0">
                <a:solidFill>
                  <a:srgbClr val="0070C0"/>
                </a:solidFill>
              </a:rPr>
              <a:t> (2025)</a:t>
            </a:r>
          </a:p>
        </p:txBody>
      </p:sp>
      <p:pic>
        <p:nvPicPr>
          <p:cNvPr id="9218" name="Picture 2" descr="G:\DOWNLOADS\394c60ee3f6011f187ea12a53628434d.jf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1576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38156" y="3651870"/>
            <a:ext cx="1440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/>
              <a:t>Промт</a:t>
            </a:r>
            <a:r>
              <a:rPr lang="ru-RU" sz="1200" i="1" dirty="0"/>
              <a:t>: Нарисуй клетку хлореллы радостную от того, что много СО</a:t>
            </a:r>
            <a:r>
              <a:rPr lang="ru-RU" sz="1200" i="1" baseline="-25000" dirty="0"/>
              <a:t>2</a:t>
            </a:r>
            <a:r>
              <a:rPr lang="ru-RU" sz="1200" i="1" dirty="0"/>
              <a:t> вокруг</a:t>
            </a:r>
          </a:p>
        </p:txBody>
      </p:sp>
    </p:spTree>
    <p:extLst>
      <p:ext uri="{BB962C8B-B14F-4D97-AF65-F5344CB8AC3E}">
        <p14:creationId xmlns:p14="http://schemas.microsoft.com/office/powerpoint/2010/main" val="397873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996401" y="2726681"/>
            <a:ext cx="895919" cy="276999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marL="0" lvl="1" defTabSz="666717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500" b="1" dirty="0">
                <a:solidFill>
                  <a:schemeClr val="bg1"/>
                </a:solidFill>
              </a:rPr>
              <a:t>BIOMASS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7" y="987575"/>
            <a:ext cx="2797880" cy="284691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r>
              <a:rPr lang="ru-RU" sz="1400" b="1" dirty="0"/>
              <a:t>Открытие системы</a:t>
            </a:r>
            <a:r>
              <a:rPr lang="en-US" sz="1400" b="1" dirty="0"/>
              <a:t>| </a:t>
            </a:r>
            <a:r>
              <a:rPr lang="ru-RU" sz="1400" b="1" dirty="0"/>
              <a:t>Бассейны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2859782"/>
            <a:ext cx="4392488" cy="28469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sz="1200" b="1" dirty="0"/>
              <a:t>Закрытые системы</a:t>
            </a:r>
            <a:r>
              <a:rPr lang="en-US" sz="1200" b="1" dirty="0"/>
              <a:t>| </a:t>
            </a:r>
            <a:r>
              <a:rPr lang="ru-RU" sz="1400" b="1" dirty="0" err="1"/>
              <a:t>Фотобиореакторы</a:t>
            </a: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5" y="3147812"/>
            <a:ext cx="2664296" cy="15042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5" y="1275608"/>
            <a:ext cx="2376264" cy="13786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8" y="2643760"/>
            <a:ext cx="2520280" cy="32316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800" i="1" dirty="0"/>
              <a:t>Nikken </a:t>
            </a:r>
            <a:r>
              <a:rPr lang="en-US" sz="800" i="1" dirty="0" err="1"/>
              <a:t>Sohansha</a:t>
            </a:r>
            <a:r>
              <a:rPr lang="en-US" sz="800" i="1" dirty="0"/>
              <a:t> Corporation (</a:t>
            </a:r>
            <a:r>
              <a:rPr lang="ru-RU" sz="800" i="1" dirty="0" err="1"/>
              <a:t>Эилат</a:t>
            </a:r>
            <a:r>
              <a:rPr lang="en-US" sz="800" i="1" dirty="0"/>
              <a:t>,</a:t>
            </a:r>
            <a:r>
              <a:rPr lang="ru-RU" sz="800" i="1" dirty="0"/>
              <a:t> Израиль</a:t>
            </a:r>
            <a:r>
              <a:rPr lang="en-US" sz="800" i="1" dirty="0"/>
              <a:t>)</a:t>
            </a:r>
          </a:p>
          <a:p>
            <a:r>
              <a:rPr lang="ru-RU" sz="800" i="1" dirty="0"/>
              <a:t>Источник</a:t>
            </a:r>
            <a:r>
              <a:rPr lang="en-US" sz="800" i="1" dirty="0"/>
              <a:t>: Wageningen UR</a:t>
            </a:r>
            <a:endParaRPr lang="ru-RU" sz="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659981"/>
            <a:ext cx="3096344" cy="196208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800" dirty="0" err="1"/>
              <a:t>Tocopilla</a:t>
            </a:r>
            <a:r>
              <a:rPr lang="en-US" sz="800" dirty="0"/>
              <a:t> (</a:t>
            </a:r>
            <a:r>
              <a:rPr lang="ru-RU" sz="800" dirty="0"/>
              <a:t>Чили</a:t>
            </a:r>
            <a:r>
              <a:rPr lang="en-US" sz="800" dirty="0"/>
              <a:t>) </a:t>
            </a:r>
            <a:r>
              <a:rPr lang="ru-RU" sz="800" dirty="0"/>
              <a:t>на территории ТЭЦ. Источник</a:t>
            </a:r>
            <a:r>
              <a:rPr lang="en-US" sz="800" i="1" dirty="0"/>
              <a:t>: </a:t>
            </a:r>
            <a:r>
              <a:rPr lang="en-US" sz="800" i="1" dirty="0" err="1"/>
              <a:t>Acien</a:t>
            </a:r>
            <a:r>
              <a:rPr lang="en-US" sz="800" i="1" dirty="0"/>
              <a:t>, 2017</a:t>
            </a:r>
            <a:endParaRPr lang="ru-RU" sz="80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F9D35E1-D9FD-1A9D-9DB1-A6A8097BD414}"/>
              </a:ext>
            </a:extLst>
          </p:cNvPr>
          <p:cNvGrpSpPr/>
          <p:nvPr/>
        </p:nvGrpSpPr>
        <p:grpSpPr>
          <a:xfrm>
            <a:off x="3779912" y="1203598"/>
            <a:ext cx="5112568" cy="3312368"/>
            <a:chOff x="135518" y="1364680"/>
            <a:chExt cx="9230657" cy="4724625"/>
          </a:xfrm>
          <a:solidFill>
            <a:schemeClr val="bg2">
              <a:lumMod val="75000"/>
            </a:schemeClr>
          </a:solidFill>
        </p:grpSpPr>
        <p:sp>
          <p:nvSpPr>
            <p:cNvPr id="13" name="Скругленный прямоугольник 6">
              <a:extLst>
                <a:ext uri="{FF2B5EF4-FFF2-40B4-BE49-F238E27FC236}">
                  <a16:creationId xmlns:a16="http://schemas.microsoft.com/office/drawing/2014/main" id="{D6FCAFCB-009B-A547-8A8B-EFA6C9ADAE02}"/>
                </a:ext>
              </a:extLst>
            </p:cNvPr>
            <p:cNvSpPr/>
            <p:nvPr/>
          </p:nvSpPr>
          <p:spPr>
            <a:xfrm>
              <a:off x="5895700" y="3624919"/>
              <a:ext cx="3470473" cy="1194160"/>
            </a:xfrm>
            <a:prstGeom prst="roundRect">
              <a:avLst/>
            </a:prstGeom>
            <a:solidFill>
              <a:srgbClr val="DCEA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Углекислый газ</a:t>
              </a:r>
            </a:p>
          </p:txBody>
        </p:sp>
        <p:sp>
          <p:nvSpPr>
            <p:cNvPr id="18" name="Скругленный прямоугольник 7">
              <a:extLst>
                <a:ext uri="{FF2B5EF4-FFF2-40B4-BE49-F238E27FC236}">
                  <a16:creationId xmlns:a16="http://schemas.microsoft.com/office/drawing/2014/main" id="{B274B9D5-6A53-E7AB-98A5-CB2B3D4DCEFD}"/>
                </a:ext>
              </a:extLst>
            </p:cNvPr>
            <p:cNvSpPr/>
            <p:nvPr/>
          </p:nvSpPr>
          <p:spPr>
            <a:xfrm>
              <a:off x="135518" y="3624919"/>
              <a:ext cx="3195031" cy="1194160"/>
            </a:xfrm>
            <a:prstGeom prst="roundRect">
              <a:avLst/>
            </a:prstGeom>
            <a:solidFill>
              <a:srgbClr val="DCEA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Минеральная среда</a:t>
              </a:r>
            </a:p>
          </p:txBody>
        </p:sp>
        <p:sp>
          <p:nvSpPr>
            <p:cNvPr id="19" name="Скругленный прямоугольник 8">
              <a:extLst>
                <a:ext uri="{FF2B5EF4-FFF2-40B4-BE49-F238E27FC236}">
                  <a16:creationId xmlns:a16="http://schemas.microsoft.com/office/drawing/2014/main" id="{F9448BE7-47A4-065B-9FAC-A70C1A52B3BE}"/>
                </a:ext>
              </a:extLst>
            </p:cNvPr>
            <p:cNvSpPr/>
            <p:nvPr/>
          </p:nvSpPr>
          <p:spPr>
            <a:xfrm>
              <a:off x="5895698" y="1364680"/>
              <a:ext cx="3470477" cy="1194160"/>
            </a:xfrm>
            <a:prstGeom prst="roundRect">
              <a:avLst/>
            </a:prstGeom>
            <a:solidFill>
              <a:srgbClr val="DCEA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Интенсивность света</a:t>
              </a:r>
            </a:p>
          </p:txBody>
        </p:sp>
        <p:sp>
          <p:nvSpPr>
            <p:cNvPr id="30" name="Скругленный прямоугольник 9">
              <a:extLst>
                <a:ext uri="{FF2B5EF4-FFF2-40B4-BE49-F238E27FC236}">
                  <a16:creationId xmlns:a16="http://schemas.microsoft.com/office/drawing/2014/main" id="{A393575D-13E4-AD5B-1ECC-0A03B90F2255}"/>
                </a:ext>
              </a:extLst>
            </p:cNvPr>
            <p:cNvSpPr/>
            <p:nvPr/>
          </p:nvSpPr>
          <p:spPr>
            <a:xfrm>
              <a:off x="135518" y="1364680"/>
              <a:ext cx="3195032" cy="1194160"/>
            </a:xfrm>
            <a:prstGeom prst="roundRect">
              <a:avLst/>
            </a:prstGeom>
            <a:solidFill>
              <a:srgbClr val="DCEA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Температура</a:t>
              </a:r>
            </a:p>
          </p:txBody>
        </p:sp>
        <p:sp>
          <p:nvSpPr>
            <p:cNvPr id="31" name="Скругленный прямоугольник 10">
              <a:extLst>
                <a:ext uri="{FF2B5EF4-FFF2-40B4-BE49-F238E27FC236}">
                  <a16:creationId xmlns:a16="http://schemas.microsoft.com/office/drawing/2014/main" id="{08B7F44D-30E3-BEB4-7046-F0EE53EC3277}"/>
                </a:ext>
              </a:extLst>
            </p:cNvPr>
            <p:cNvSpPr/>
            <p:nvPr/>
          </p:nvSpPr>
          <p:spPr>
            <a:xfrm>
              <a:off x="3535815" y="5193408"/>
              <a:ext cx="2143983" cy="895897"/>
            </a:xfrm>
            <a:prstGeom prst="roundRect">
              <a:avLst/>
            </a:prstGeom>
            <a:solidFill>
              <a:srgbClr val="DCEA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рН</a:t>
              </a:r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9E0F5EAB-9C5F-F2C9-DDF8-99ED0EBCDE65}"/>
                </a:ext>
              </a:extLst>
            </p:cNvPr>
            <p:cNvCxnSpPr>
              <a:cxnSpLocks/>
              <a:stCxn id="30" idx="3"/>
              <a:endCxn id="19" idx="1"/>
            </p:cNvCxnSpPr>
            <p:nvPr/>
          </p:nvCxnSpPr>
          <p:spPr>
            <a:xfrm>
              <a:off x="3330550" y="1961761"/>
              <a:ext cx="2565148" cy="0"/>
            </a:xfrm>
            <a:prstGeom prst="straightConnector1">
              <a:avLst/>
            </a:prstGeom>
            <a:grpFill/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1C1B4862-9B75-635E-837B-93F6E5377E11}"/>
                </a:ext>
              </a:extLst>
            </p:cNvPr>
            <p:cNvCxnSpPr/>
            <p:nvPr/>
          </p:nvCxnSpPr>
          <p:spPr>
            <a:xfrm>
              <a:off x="3330549" y="4216737"/>
              <a:ext cx="2565152" cy="0"/>
            </a:xfrm>
            <a:prstGeom prst="straightConnector1">
              <a:avLst/>
            </a:prstGeom>
            <a:grpFill/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2A746AC0-218D-223E-FD31-7DD4699C214E}"/>
                </a:ext>
              </a:extLst>
            </p:cNvPr>
            <p:cNvCxnSpPr>
              <a:stCxn id="30" idx="2"/>
              <a:endCxn id="18" idx="0"/>
            </p:cNvCxnSpPr>
            <p:nvPr/>
          </p:nvCxnSpPr>
          <p:spPr>
            <a:xfrm flipH="1">
              <a:off x="1733033" y="2558840"/>
              <a:ext cx="2" cy="1066079"/>
            </a:xfrm>
            <a:prstGeom prst="straightConnector1">
              <a:avLst/>
            </a:prstGeom>
            <a:grpFill/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C3F0210B-79B3-8311-2BA6-6BB42AD15D3B}"/>
                </a:ext>
              </a:extLst>
            </p:cNvPr>
            <p:cNvCxnSpPr>
              <a:stCxn id="19" idx="2"/>
              <a:endCxn id="13" idx="0"/>
            </p:cNvCxnSpPr>
            <p:nvPr/>
          </p:nvCxnSpPr>
          <p:spPr>
            <a:xfrm>
              <a:off x="7630937" y="2558840"/>
              <a:ext cx="0" cy="1066079"/>
            </a:xfrm>
            <a:prstGeom prst="straightConnector1">
              <a:avLst/>
            </a:prstGeom>
            <a:grpFill/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D6E7FC0D-D84D-C00F-EEE5-732FAD93845A}"/>
                </a:ext>
              </a:extLst>
            </p:cNvPr>
            <p:cNvCxnSpPr/>
            <p:nvPr/>
          </p:nvCxnSpPr>
          <p:spPr>
            <a:xfrm flipV="1">
              <a:off x="3330549" y="2438736"/>
              <a:ext cx="2565152" cy="1207768"/>
            </a:xfrm>
            <a:prstGeom prst="straightConnector1">
              <a:avLst/>
            </a:prstGeom>
            <a:grpFill/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3217A93F-A65A-BD7F-E04A-B33519DEE6B3}"/>
                </a:ext>
              </a:extLst>
            </p:cNvPr>
            <p:cNvCxnSpPr>
              <a:stCxn id="18" idx="2"/>
              <a:endCxn id="31" idx="1"/>
            </p:cNvCxnSpPr>
            <p:nvPr/>
          </p:nvCxnSpPr>
          <p:spPr>
            <a:xfrm>
              <a:off x="1733033" y="4819080"/>
              <a:ext cx="1802782" cy="822277"/>
            </a:xfrm>
            <a:prstGeom prst="straightConnector1">
              <a:avLst/>
            </a:prstGeom>
            <a:grpFill/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9BDD0930-7931-0A8E-8700-05C732EF5DFE}"/>
                </a:ext>
              </a:extLst>
            </p:cNvPr>
            <p:cNvCxnSpPr>
              <a:stCxn id="13" idx="2"/>
              <a:endCxn id="31" idx="3"/>
            </p:cNvCxnSpPr>
            <p:nvPr/>
          </p:nvCxnSpPr>
          <p:spPr>
            <a:xfrm flipH="1">
              <a:off x="5679798" y="4819080"/>
              <a:ext cx="1951139" cy="822277"/>
            </a:xfrm>
            <a:prstGeom prst="straightConnector1">
              <a:avLst/>
            </a:prstGeom>
            <a:grpFill/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Прямоугольник 23"/>
          <p:cNvSpPr/>
          <p:nvPr/>
        </p:nvSpPr>
        <p:spPr>
          <a:xfrm>
            <a:off x="5808271" y="4605034"/>
            <a:ext cx="3017270" cy="24237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sz="1100" i="1" dirty="0" err="1">
                <a:solidFill>
                  <a:srgbClr val="0070C0"/>
                </a:solidFill>
              </a:rPr>
              <a:t>Цоглин</a:t>
            </a:r>
            <a:r>
              <a:rPr lang="ru-RU" sz="1100" i="1" dirty="0">
                <a:solidFill>
                  <a:srgbClr val="0070C0"/>
                </a:solidFill>
              </a:rPr>
              <a:t> Л.Н. и Пронина Н.А.</a:t>
            </a:r>
            <a:r>
              <a:rPr lang="da-DK" sz="1100" i="1" dirty="0">
                <a:solidFill>
                  <a:srgbClr val="0070C0"/>
                </a:solidFill>
              </a:rPr>
              <a:t> (20</a:t>
            </a:r>
            <a:r>
              <a:rPr lang="ru-RU" sz="1100" i="1" dirty="0">
                <a:solidFill>
                  <a:srgbClr val="0070C0"/>
                </a:solidFill>
              </a:rPr>
              <a:t>12</a:t>
            </a:r>
            <a:r>
              <a:rPr lang="da-DK" sz="1100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spcBef>
                <a:spcPts val="0"/>
              </a:spcBef>
              <a:buClrTx/>
              <a:buSzTx/>
              <a:buFontTx/>
              <a:buNone/>
            </a:pPr>
            <a:r>
              <a:rPr lang="ru-RU" sz="3000" b="0" u="sng" kern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Микроводоросли и </a:t>
            </a:r>
            <a:r>
              <a:rPr lang="ru-RU" sz="3000" b="0" u="sng" kern="0" dirty="0" err="1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цианобактерии</a:t>
            </a:r>
            <a:br>
              <a:rPr lang="en-US" sz="2100" b="0" u="sng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latin typeface="Calibri"/>
              </a:rPr>
            </a:br>
            <a:r>
              <a:rPr lang="ru-RU" sz="1800" kern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Calibri Light" pitchFamily="34" charset="0"/>
                <a:cs typeface="Calibri Light" pitchFamily="34" charset="0"/>
              </a:rPr>
              <a:t>Как? Условия культивирования</a:t>
            </a:r>
            <a:endParaRPr lang="ru-RU" sz="2400" kern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14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42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198223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08205" y="4407955"/>
            <a:ext cx="2383685" cy="24237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sz="1100" i="1" dirty="0" err="1">
                <a:solidFill>
                  <a:srgbClr val="0070C0"/>
                </a:solidFill>
              </a:rPr>
              <a:t>Цоглин</a:t>
            </a:r>
            <a:r>
              <a:rPr lang="ru-RU" sz="1100" i="1" dirty="0">
                <a:solidFill>
                  <a:srgbClr val="0070C0"/>
                </a:solidFill>
              </a:rPr>
              <a:t> Л.Н., Пронина Н.А. (2012)</a:t>
            </a:r>
            <a:endParaRPr lang="ru-RU" sz="11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08304" y="1347614"/>
            <a:ext cx="1634892" cy="40780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r"/>
            <a:r>
              <a:rPr lang="ru-RU" sz="1100" dirty="0"/>
              <a:t>*ГВС – газовоздушная смесь</a:t>
            </a: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5386197-75FF-C244-57C2-F7D717463921}"/>
              </a:ext>
            </a:extLst>
          </p:cNvPr>
          <p:cNvGrpSpPr/>
          <p:nvPr/>
        </p:nvGrpSpPr>
        <p:grpSpPr>
          <a:xfrm>
            <a:off x="629562" y="1005576"/>
            <a:ext cx="7776864" cy="3672408"/>
            <a:chOff x="0" y="0"/>
            <a:chExt cx="8522220" cy="4833724"/>
          </a:xfrm>
          <a:noFill/>
          <a:effectLst/>
        </p:grpSpPr>
        <p:cxnSp>
          <p:nvCxnSpPr>
            <p:cNvPr id="106" name="Прямая со стрелкой 105">
              <a:extLst>
                <a:ext uri="{FF2B5EF4-FFF2-40B4-BE49-F238E27FC236}">
                  <a16:creationId xmlns:a16="http://schemas.microsoft.com/office/drawing/2014/main" id="{7955DA45-1AC2-73D4-8EB7-6CE212FBC5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8590" y="3816424"/>
              <a:ext cx="2324974" cy="0"/>
            </a:xfrm>
            <a:prstGeom prst="straightConnector1">
              <a:avLst/>
            </a:prstGeom>
            <a:gradFill rotWithShape="1">
              <a:gsLst>
                <a:gs pos="28000">
                  <a:srgbClr val="FF6700">
                    <a:tint val="18000"/>
                    <a:satMod val="120000"/>
                    <a:lumMod val="88000"/>
                  </a:srgbClr>
                </a:gs>
                <a:gs pos="100000">
                  <a:srgbClr val="FF6700">
                    <a:tint val="40000"/>
                    <a:satMod val="100000"/>
                    <a:lumMod val="78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FF6700"/>
              </a:solidFill>
              <a:prstDash val="solid"/>
              <a:tailEnd type="arrow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</p:cxnSp>
        <p:sp>
          <p:nvSpPr>
            <p:cNvPr id="97" name="Скругленный прямоугольник 2">
              <a:extLst>
                <a:ext uri="{FF2B5EF4-FFF2-40B4-BE49-F238E27FC236}">
                  <a16:creationId xmlns:a16="http://schemas.microsoft.com/office/drawing/2014/main" id="{86BDEE40-3614-395B-F7CC-90CF3D6D2D26}"/>
                </a:ext>
              </a:extLst>
            </p:cNvPr>
            <p:cNvSpPr/>
            <p:nvPr/>
          </p:nvSpPr>
          <p:spPr>
            <a:xfrm>
              <a:off x="6779092" y="3661322"/>
              <a:ext cx="1672998" cy="673950"/>
            </a:xfrm>
            <a:prstGeom prst="roundRect">
              <a:avLst/>
            </a:prstGeom>
            <a:gradFill rotWithShape="1">
              <a:gsLst>
                <a:gs pos="28000">
                  <a:srgbClr val="CAF278"/>
                </a:gs>
                <a:gs pos="100000">
                  <a:srgbClr val="CAF278">
                    <a:lumMod val="50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94C600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Суспензия</a:t>
              </a:r>
            </a:p>
          </p:txBody>
        </p:sp>
        <p:sp>
          <p:nvSpPr>
            <p:cNvPr id="99" name="Стрелка вниз 3">
              <a:extLst>
                <a:ext uri="{FF2B5EF4-FFF2-40B4-BE49-F238E27FC236}">
                  <a16:creationId xmlns:a16="http://schemas.microsoft.com/office/drawing/2014/main" id="{22F15B9C-52A6-FA6B-1A73-4EE4A514D851}"/>
                </a:ext>
              </a:extLst>
            </p:cNvPr>
            <p:cNvSpPr/>
            <p:nvPr/>
          </p:nvSpPr>
          <p:spPr>
            <a:xfrm>
              <a:off x="7308657" y="2579655"/>
              <a:ext cx="613868" cy="947844"/>
            </a:xfrm>
            <a:prstGeom prst="downArrow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6C31"/>
                </a:gs>
              </a:gsLst>
              <a:lin ang="5400000" scaled="0"/>
            </a:gradFill>
            <a:ln w="9525" cap="flat" cmpd="sng" algn="ctr">
              <a:solidFill>
                <a:srgbClr val="006C31"/>
              </a:solidFill>
              <a:prstDash val="solid"/>
            </a:ln>
            <a:effectLst>
              <a:outerShdw blurRad="40005" dist="22984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r"/>
            </a:scene3d>
            <a:sp3d prstMaterial="matte">
              <a:bevelT w="19050" h="38100"/>
            </a:sp3d>
          </p:spPr>
          <p:txBody>
            <a:bodyPr rtlCol="0" anchor="ctr"/>
            <a:lstStyle/>
            <a:p>
              <a:pPr>
                <a:defRPr/>
              </a:pPr>
              <a:endParaRPr lang="ru-RU" sz="1200" kern="0">
                <a:solidFill>
                  <a:prstClr val="white"/>
                </a:solidFill>
                <a:latin typeface="Trebuchet MS"/>
                <a:cs typeface="Arial" panose="020B0604020202020204" pitchFamily="34" charset="0"/>
              </a:endParaRPr>
            </a:p>
          </p:txBody>
        </p: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321A04BD-D9CA-8BDC-0E77-AF1FC3FC80CE}"/>
                </a:ext>
              </a:extLst>
            </p:cNvPr>
            <p:cNvGrpSpPr/>
            <p:nvPr/>
          </p:nvGrpSpPr>
          <p:grpSpPr>
            <a:xfrm>
              <a:off x="0" y="0"/>
              <a:ext cx="8522220" cy="3528392"/>
              <a:chOff x="0" y="0"/>
              <a:chExt cx="8522220" cy="3528392"/>
            </a:xfrm>
            <a:grpFill/>
          </p:grpSpPr>
          <p:sp>
            <p:nvSpPr>
              <p:cNvPr id="115" name="Прямоугольник 114">
                <a:extLst>
                  <a:ext uri="{FF2B5EF4-FFF2-40B4-BE49-F238E27FC236}">
                    <a16:creationId xmlns:a16="http://schemas.microsoft.com/office/drawing/2014/main" id="{7A79D36C-1740-9D1D-EF10-8C0D9390FD91}"/>
                  </a:ext>
                </a:extLst>
              </p:cNvPr>
              <p:cNvSpPr/>
              <p:nvPr/>
            </p:nvSpPr>
            <p:spPr>
              <a:xfrm>
                <a:off x="0" y="1447208"/>
                <a:ext cx="8522220" cy="979773"/>
              </a:xfrm>
              <a:prstGeom prst="rect">
                <a:avLst/>
              </a:prstGeom>
              <a:noFill/>
              <a:ln w="28575" cap="flat" cmpd="sng" algn="ctr">
                <a:solidFill>
                  <a:srgbClr val="006C31"/>
                </a:solidFill>
                <a:prstDash val="dash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>
                  <a:defRPr/>
                </a:pPr>
                <a:endParaRPr lang="ru-RU" sz="1200" kern="0">
                  <a:solidFill>
                    <a:prstClr val="black"/>
                  </a:solidFill>
                  <a:latin typeface="Trebuchet MS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Соединительная линия уступом 17">
                <a:extLst>
                  <a:ext uri="{FF2B5EF4-FFF2-40B4-BE49-F238E27FC236}">
                    <a16:creationId xmlns:a16="http://schemas.microsoft.com/office/drawing/2014/main" id="{90A5D1C6-23BC-3302-B971-53FEDCF3505C}"/>
                  </a:ext>
                </a:extLst>
              </p:cNvPr>
              <p:cNvCxnSpPr/>
              <p:nvPr/>
            </p:nvCxnSpPr>
            <p:spPr>
              <a:xfrm rot="5400000" flipH="1" flipV="1">
                <a:off x="3832579" y="2190431"/>
                <a:ext cx="1020253" cy="1125945"/>
              </a:xfrm>
              <a:prstGeom prst="bentConnector3">
                <a:avLst>
                  <a:gd name="adj1" fmla="val 75406"/>
                </a:avLst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17" name="Прямая со стрелкой 116">
                <a:extLst>
                  <a:ext uri="{FF2B5EF4-FFF2-40B4-BE49-F238E27FC236}">
                    <a16:creationId xmlns:a16="http://schemas.microsoft.com/office/drawing/2014/main" id="{184D746C-086D-EBB7-A65F-87B95C64BA7B}"/>
                  </a:ext>
                </a:extLst>
              </p:cNvPr>
              <p:cNvCxnSpPr>
                <a:endCxn id="129" idx="2"/>
              </p:cNvCxnSpPr>
              <p:nvPr/>
            </p:nvCxnSpPr>
            <p:spPr>
              <a:xfrm flipH="1" flipV="1">
                <a:off x="3381308" y="2243273"/>
                <a:ext cx="1" cy="672762"/>
              </a:xfrm>
              <a:prstGeom prst="straightConnector1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grpSp>
            <p:nvGrpSpPr>
              <p:cNvPr id="118" name="Группа 117">
                <a:extLst>
                  <a:ext uri="{FF2B5EF4-FFF2-40B4-BE49-F238E27FC236}">
                    <a16:creationId xmlns:a16="http://schemas.microsoft.com/office/drawing/2014/main" id="{9F7D2F0D-DE06-902E-B2FF-962D85302873}"/>
                  </a:ext>
                </a:extLst>
              </p:cNvPr>
              <p:cNvGrpSpPr/>
              <p:nvPr/>
            </p:nvGrpSpPr>
            <p:grpSpPr>
              <a:xfrm>
                <a:off x="4013688" y="2243280"/>
                <a:ext cx="3328494" cy="672758"/>
                <a:chOff x="3926136" y="2243277"/>
                <a:chExt cx="3328494" cy="791105"/>
              </a:xfrm>
              <a:grpFill/>
            </p:grpSpPr>
            <p:cxnSp>
              <p:nvCxnSpPr>
                <p:cNvPr id="142" name="Прямая соединительная линия 141">
                  <a:extLst>
                    <a:ext uri="{FF2B5EF4-FFF2-40B4-BE49-F238E27FC236}">
                      <a16:creationId xmlns:a16="http://schemas.microsoft.com/office/drawing/2014/main" id="{13CD9756-2452-F5DA-250A-AC1D3BB3A1C2}"/>
                    </a:ext>
                  </a:extLst>
                </p:cNvPr>
                <p:cNvCxnSpPr/>
                <p:nvPr/>
              </p:nvCxnSpPr>
              <p:spPr>
                <a:xfrm flipV="1">
                  <a:off x="3930990" y="2843142"/>
                  <a:ext cx="0" cy="191240"/>
                </a:xfrm>
                <a:prstGeom prst="line">
                  <a:avLst/>
                </a:prstGeom>
                <a:gradFill rotWithShape="1">
                  <a:gsLst>
                    <a:gs pos="28000">
                      <a:srgbClr val="FF6700">
                        <a:tint val="18000"/>
                        <a:satMod val="120000"/>
                        <a:lumMod val="88000"/>
                      </a:srgbClr>
                    </a:gs>
                    <a:gs pos="100000">
                      <a:srgbClr val="FF6700">
                        <a:tint val="40000"/>
                        <a:satMod val="100000"/>
                        <a:lumMod val="78000"/>
                      </a:srgbClr>
                    </a:gs>
                  </a:gsLst>
                  <a:lin ang="5400000" scaled="0"/>
                </a:gradFill>
                <a:ln w="9525" cap="flat" cmpd="sng" algn="ctr">
                  <a:solidFill>
                    <a:srgbClr val="FF6700"/>
                  </a:solidFill>
                  <a:prstDash val="solid"/>
                </a:ln>
                <a:effectLst>
                  <a:outerShdw blurRad="63500" dist="50800" dir="5400000" sx="98000" sy="98000" rotWithShape="0">
                    <a:srgbClr val="000000">
                      <a:alpha val="20000"/>
                    </a:srgbClr>
                  </a:outerShdw>
                </a:effectLst>
              </p:spPr>
            </p:cxnSp>
            <p:cxnSp>
              <p:nvCxnSpPr>
                <p:cNvPr id="143" name="Прямая соединительная линия 142">
                  <a:extLst>
                    <a:ext uri="{FF2B5EF4-FFF2-40B4-BE49-F238E27FC236}">
                      <a16:creationId xmlns:a16="http://schemas.microsoft.com/office/drawing/2014/main" id="{7ED44E10-4E51-A2F0-E00A-B3429111A43C}"/>
                    </a:ext>
                  </a:extLst>
                </p:cNvPr>
                <p:cNvCxnSpPr/>
                <p:nvPr/>
              </p:nvCxnSpPr>
              <p:spPr>
                <a:xfrm>
                  <a:off x="3926136" y="2843014"/>
                  <a:ext cx="3328046" cy="0"/>
                </a:xfrm>
                <a:prstGeom prst="line">
                  <a:avLst/>
                </a:prstGeom>
                <a:gradFill rotWithShape="1">
                  <a:gsLst>
                    <a:gs pos="28000">
                      <a:srgbClr val="FF6700">
                        <a:tint val="18000"/>
                        <a:satMod val="120000"/>
                        <a:lumMod val="88000"/>
                      </a:srgbClr>
                    </a:gs>
                    <a:gs pos="100000">
                      <a:srgbClr val="FF6700">
                        <a:tint val="40000"/>
                        <a:satMod val="100000"/>
                        <a:lumMod val="78000"/>
                      </a:srgbClr>
                    </a:gs>
                  </a:gsLst>
                  <a:lin ang="5400000" scaled="0"/>
                </a:gradFill>
                <a:ln w="9525" cap="flat" cmpd="sng" algn="ctr">
                  <a:solidFill>
                    <a:srgbClr val="FF6700"/>
                  </a:solidFill>
                  <a:prstDash val="solid"/>
                </a:ln>
                <a:effectLst>
                  <a:outerShdw blurRad="63500" dist="50800" dir="5400000" sx="98000" sy="98000" rotWithShape="0">
                    <a:srgbClr val="000000">
                      <a:alpha val="20000"/>
                    </a:srgbClr>
                  </a:outerShdw>
                </a:effectLst>
              </p:spPr>
            </p:cxnSp>
            <p:cxnSp>
              <p:nvCxnSpPr>
                <p:cNvPr id="144" name="Прямая со стрелкой 143">
                  <a:extLst>
                    <a:ext uri="{FF2B5EF4-FFF2-40B4-BE49-F238E27FC236}">
                      <a16:creationId xmlns:a16="http://schemas.microsoft.com/office/drawing/2014/main" id="{A9568975-0F5F-E8B0-9C40-9D1D707728EC}"/>
                    </a:ext>
                  </a:extLst>
                </p:cNvPr>
                <p:cNvCxnSpPr/>
                <p:nvPr/>
              </p:nvCxnSpPr>
              <p:spPr>
                <a:xfrm flipV="1">
                  <a:off x="7254630" y="2243277"/>
                  <a:ext cx="0" cy="599865"/>
                </a:xfrm>
                <a:prstGeom prst="straightConnector1">
                  <a:avLst/>
                </a:prstGeom>
                <a:gradFill rotWithShape="1">
                  <a:gsLst>
                    <a:gs pos="28000">
                      <a:srgbClr val="FF6700">
                        <a:tint val="18000"/>
                        <a:satMod val="120000"/>
                        <a:lumMod val="88000"/>
                      </a:srgbClr>
                    </a:gs>
                    <a:gs pos="100000">
                      <a:srgbClr val="FF6700">
                        <a:tint val="40000"/>
                        <a:satMod val="100000"/>
                        <a:lumMod val="78000"/>
                      </a:srgbClr>
                    </a:gs>
                  </a:gsLst>
                  <a:lin ang="5400000" scaled="0"/>
                </a:gradFill>
                <a:ln w="9525" cap="flat" cmpd="sng" algn="ctr">
                  <a:solidFill>
                    <a:srgbClr val="FF6700"/>
                  </a:solidFill>
                  <a:prstDash val="solid"/>
                  <a:tailEnd type="arrow"/>
                </a:ln>
                <a:effectLst>
                  <a:outerShdw blurRad="63500" dist="50800" dir="5400000" sx="98000" sy="98000" rotWithShape="0">
                    <a:srgbClr val="000000">
                      <a:alpha val="20000"/>
                    </a:srgbClr>
                  </a:outerShdw>
                </a:effectLst>
              </p:spPr>
            </p:cxnSp>
          </p:grpSp>
          <p:cxnSp>
            <p:nvCxnSpPr>
              <p:cNvPr id="119" name="Соединительная линия уступом 20">
                <a:extLst>
                  <a:ext uri="{FF2B5EF4-FFF2-40B4-BE49-F238E27FC236}">
                    <a16:creationId xmlns:a16="http://schemas.microsoft.com/office/drawing/2014/main" id="{8E376480-240D-A9CE-0DDB-45510B499B1B}"/>
                  </a:ext>
                </a:extLst>
              </p:cNvPr>
              <p:cNvCxnSpPr/>
              <p:nvPr/>
            </p:nvCxnSpPr>
            <p:spPr>
              <a:xfrm rot="5400000" flipH="1" flipV="1">
                <a:off x="6350270" y="2343137"/>
                <a:ext cx="771852" cy="572129"/>
              </a:xfrm>
              <a:prstGeom prst="bentConnector3">
                <a:avLst>
                  <a:gd name="adj1" fmla="val 54242"/>
                </a:avLst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20" name="Прямая со стрелкой 119">
                <a:extLst>
                  <a:ext uri="{FF2B5EF4-FFF2-40B4-BE49-F238E27FC236}">
                    <a16:creationId xmlns:a16="http://schemas.microsoft.com/office/drawing/2014/main" id="{19FFAFBB-715C-55B9-50D2-042070555A31}"/>
                  </a:ext>
                </a:extLst>
              </p:cNvPr>
              <p:cNvCxnSpPr>
                <a:cxnSpLocks/>
                <a:stCxn id="126" idx="0"/>
                <a:endCxn id="130" idx="2"/>
              </p:cNvCxnSpPr>
              <p:nvPr/>
            </p:nvCxnSpPr>
            <p:spPr>
              <a:xfrm flipV="1">
                <a:off x="5573365" y="2243274"/>
                <a:ext cx="12364" cy="672760"/>
              </a:xfrm>
              <a:prstGeom prst="straightConnector1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21" name="Соединительная линия уступом 22">
                <a:extLst>
                  <a:ext uri="{FF2B5EF4-FFF2-40B4-BE49-F238E27FC236}">
                    <a16:creationId xmlns:a16="http://schemas.microsoft.com/office/drawing/2014/main" id="{B2CE6D32-F30B-970F-9821-BAC1210BBF1E}"/>
                  </a:ext>
                </a:extLst>
              </p:cNvPr>
              <p:cNvCxnSpPr/>
              <p:nvPr/>
            </p:nvCxnSpPr>
            <p:spPr>
              <a:xfrm rot="16200000" flipV="1">
                <a:off x="4012755" y="2244461"/>
                <a:ext cx="672759" cy="670388"/>
              </a:xfrm>
              <a:prstGeom prst="bentConnector3">
                <a:avLst>
                  <a:gd name="adj1" fmla="val 45235"/>
                </a:avLst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22" name="Прямая со стрелкой 121">
                <a:extLst>
                  <a:ext uri="{FF2B5EF4-FFF2-40B4-BE49-F238E27FC236}">
                    <a16:creationId xmlns:a16="http://schemas.microsoft.com/office/drawing/2014/main" id="{AE7169F8-6844-2746-F514-B6E98E715E87}"/>
                  </a:ext>
                </a:extLst>
              </p:cNvPr>
              <p:cNvCxnSpPr>
                <a:stCxn id="126" idx="1"/>
                <a:endCxn id="125" idx="3"/>
              </p:cNvCxnSpPr>
              <p:nvPr/>
            </p:nvCxnSpPr>
            <p:spPr>
              <a:xfrm flipH="1">
                <a:off x="4085625" y="3222213"/>
                <a:ext cx="487226" cy="0"/>
              </a:xfrm>
              <a:prstGeom prst="straightConnector1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sp>
            <p:nvSpPr>
              <p:cNvPr id="123" name="Скругленный прямоугольник 24">
                <a:extLst>
                  <a:ext uri="{FF2B5EF4-FFF2-40B4-BE49-F238E27FC236}">
                    <a16:creationId xmlns:a16="http://schemas.microsoft.com/office/drawing/2014/main" id="{5B616DDC-C429-F9BE-E622-43DA18441AB6}"/>
                  </a:ext>
                </a:extLst>
              </p:cNvPr>
              <p:cNvSpPr/>
              <p:nvPr/>
            </p:nvSpPr>
            <p:spPr>
              <a:xfrm>
                <a:off x="117108" y="1630915"/>
                <a:ext cx="1930481" cy="612358"/>
              </a:xfrm>
              <a:prstGeom prst="roundRect">
                <a:avLst/>
              </a:prstGeom>
              <a:gradFill rotWithShape="1">
                <a:gsLst>
                  <a:gs pos="28000">
                    <a:srgbClr val="CAF278"/>
                  </a:gs>
                  <a:gs pos="100000">
                    <a:srgbClr val="CAF278">
                      <a:lumMod val="5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4C600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/>
                  <a:t>Коллекция микроводорослей</a:t>
                </a:r>
              </a:p>
            </p:txBody>
          </p:sp>
          <p:sp>
            <p:nvSpPr>
              <p:cNvPr id="124" name="Скругленный прямоугольник 25">
                <a:extLst>
                  <a:ext uri="{FF2B5EF4-FFF2-40B4-BE49-F238E27FC236}">
                    <a16:creationId xmlns:a16="http://schemas.microsoft.com/office/drawing/2014/main" id="{EC288624-CBB1-3396-7A34-0EE26DFF5484}"/>
                  </a:ext>
                </a:extLst>
              </p:cNvPr>
              <p:cNvSpPr/>
              <p:nvPr/>
            </p:nvSpPr>
            <p:spPr>
              <a:xfrm>
                <a:off x="117108" y="2916034"/>
                <a:ext cx="1901652" cy="612357"/>
              </a:xfrm>
              <a:prstGeom prst="roundRect">
                <a:avLst/>
              </a:prstGeom>
              <a:gradFill rotWithShape="1">
                <a:gsLst>
                  <a:gs pos="28000">
                    <a:srgbClr val="7DDDFF"/>
                  </a:gs>
                  <a:gs pos="100000">
                    <a:srgbClr val="00B0F0"/>
                  </a:gs>
                </a:gsLst>
                <a:lin ang="5400000" scaled="0"/>
              </a:gradFill>
              <a:ln w="9525" cap="flat" cmpd="sng" algn="ctr">
                <a:solidFill>
                  <a:srgbClr val="956B43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/>
                  <a:t>Склад химреактивов</a:t>
                </a:r>
              </a:p>
            </p:txBody>
          </p:sp>
          <p:sp>
            <p:nvSpPr>
              <p:cNvPr id="125" name="Скругленный прямоугольник 26">
                <a:extLst>
                  <a:ext uri="{FF2B5EF4-FFF2-40B4-BE49-F238E27FC236}">
                    <a16:creationId xmlns:a16="http://schemas.microsoft.com/office/drawing/2014/main" id="{C2B629D3-F3E2-2A1F-66EA-68E5E394096E}"/>
                  </a:ext>
                </a:extLst>
              </p:cNvPr>
              <p:cNvSpPr/>
              <p:nvPr/>
            </p:nvSpPr>
            <p:spPr>
              <a:xfrm>
                <a:off x="2473548" y="2916034"/>
                <a:ext cx="1612077" cy="612358"/>
              </a:xfrm>
              <a:prstGeom prst="roundRect">
                <a:avLst/>
              </a:prstGeom>
              <a:gradFill rotWithShape="1">
                <a:gsLst>
                  <a:gs pos="28000">
                    <a:srgbClr val="7DDDFF"/>
                  </a:gs>
                  <a:gs pos="100000">
                    <a:srgbClr val="00B0F0"/>
                  </a:gs>
                </a:gsLst>
                <a:lin ang="5400000" scaled="0"/>
              </a:gradFill>
              <a:ln w="9525" cap="flat" cmpd="sng" algn="ctr">
                <a:solidFill>
                  <a:srgbClr val="956B43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/>
                  <a:t>Подготовка среды</a:t>
                </a:r>
              </a:p>
            </p:txBody>
          </p:sp>
          <p:sp>
            <p:nvSpPr>
              <p:cNvPr id="126" name="Скругленный прямоугольник 27">
                <a:extLst>
                  <a:ext uri="{FF2B5EF4-FFF2-40B4-BE49-F238E27FC236}">
                    <a16:creationId xmlns:a16="http://schemas.microsoft.com/office/drawing/2014/main" id="{C8056F14-5C4F-A00B-5882-0775A7FC3D7D}"/>
                  </a:ext>
                </a:extLst>
              </p:cNvPr>
              <p:cNvSpPr/>
              <p:nvPr/>
            </p:nvSpPr>
            <p:spPr>
              <a:xfrm>
                <a:off x="4572851" y="2916034"/>
                <a:ext cx="2001028" cy="612357"/>
              </a:xfrm>
              <a:prstGeom prst="roundRect">
                <a:avLst/>
              </a:prstGeom>
              <a:gradFill rotWithShape="1">
                <a:gsLst>
                  <a:gs pos="28000">
                    <a:srgbClr val="7DDDFF"/>
                  </a:gs>
                  <a:gs pos="100000">
                    <a:srgbClr val="00B0F0"/>
                  </a:gs>
                </a:gsLst>
                <a:lin ang="5400000" scaled="0"/>
              </a:gradFill>
              <a:ln w="9525" cap="flat" cmpd="sng" algn="ctr">
                <a:solidFill>
                  <a:srgbClr val="956B43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</a:rPr>
                  <a:t>Водоподготовка</a:t>
                </a:r>
              </a:p>
            </p:txBody>
          </p:sp>
          <p:sp>
            <p:nvSpPr>
              <p:cNvPr id="127" name="Скругленный прямоугольник 28">
                <a:extLst>
                  <a:ext uri="{FF2B5EF4-FFF2-40B4-BE49-F238E27FC236}">
                    <a16:creationId xmlns:a16="http://schemas.microsoft.com/office/drawing/2014/main" id="{26CADEE3-D647-BD4A-433D-3AD613F4AB4B}"/>
                  </a:ext>
                </a:extLst>
              </p:cNvPr>
              <p:cNvSpPr/>
              <p:nvPr/>
            </p:nvSpPr>
            <p:spPr>
              <a:xfrm>
                <a:off x="117109" y="0"/>
                <a:ext cx="2356440" cy="800277"/>
              </a:xfrm>
              <a:prstGeom prst="roundRect">
                <a:avLst/>
              </a:prstGeom>
              <a:gradFill rotWithShape="1">
                <a:gsLst>
                  <a:gs pos="28000">
                    <a:srgbClr val="CAF278"/>
                  </a:gs>
                  <a:gs pos="100000">
                    <a:srgbClr val="CAF278">
                      <a:lumMod val="5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4C600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/>
                  <a:t>Лаборатория контроля культуры и качества биомассы</a:t>
                </a:r>
              </a:p>
            </p:txBody>
          </p:sp>
          <p:sp>
            <p:nvSpPr>
              <p:cNvPr id="128" name="Скругленный прямоугольник 29">
                <a:extLst>
                  <a:ext uri="{FF2B5EF4-FFF2-40B4-BE49-F238E27FC236}">
                    <a16:creationId xmlns:a16="http://schemas.microsoft.com/office/drawing/2014/main" id="{004B604F-6800-2988-AD3C-E22E18573F7D}"/>
                  </a:ext>
                </a:extLst>
              </p:cNvPr>
              <p:cNvSpPr/>
              <p:nvPr/>
            </p:nvSpPr>
            <p:spPr>
              <a:xfrm>
                <a:off x="4617044" y="0"/>
                <a:ext cx="1912641" cy="489886"/>
              </a:xfrm>
              <a:prstGeom prst="roundRect">
                <a:avLst/>
              </a:prstGeom>
              <a:gradFill rotWithShape="1">
                <a:gsLst>
                  <a:gs pos="28000">
                    <a:srgbClr val="7DDDFF"/>
                  </a:gs>
                  <a:gs pos="100000">
                    <a:srgbClr val="00B0F0"/>
                  </a:gs>
                </a:gsLst>
                <a:lin ang="5400000" scaled="0"/>
              </a:gradFill>
              <a:ln w="9525" cap="flat" cmpd="sng" algn="ctr">
                <a:solidFill>
                  <a:srgbClr val="956B43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/>
                  <a:t>Хранилище СО</a:t>
                </a:r>
                <a:r>
                  <a:rPr lang="ru-RU" sz="1200" b="1" baseline="-25000" dirty="0"/>
                  <a:t>2</a:t>
                </a:r>
                <a:endParaRPr lang="ru-RU" sz="1200" b="1" dirty="0"/>
              </a:p>
            </p:txBody>
          </p:sp>
          <p:sp>
            <p:nvSpPr>
              <p:cNvPr id="129" name="Скругленный прямоугольник 30">
                <a:extLst>
                  <a:ext uri="{FF2B5EF4-FFF2-40B4-BE49-F238E27FC236}">
                    <a16:creationId xmlns:a16="http://schemas.microsoft.com/office/drawing/2014/main" id="{A67A2BAF-A37D-105F-4D5E-EC20E8160724}"/>
                  </a:ext>
                </a:extLst>
              </p:cNvPr>
              <p:cNvSpPr/>
              <p:nvPr/>
            </p:nvSpPr>
            <p:spPr>
              <a:xfrm>
                <a:off x="2385332" y="1630916"/>
                <a:ext cx="1991951" cy="612357"/>
              </a:xfrm>
              <a:prstGeom prst="roundRect">
                <a:avLst/>
              </a:prstGeom>
              <a:gradFill rotWithShape="1">
                <a:gsLst>
                  <a:gs pos="28000">
                    <a:srgbClr val="CAF278"/>
                  </a:gs>
                  <a:gs pos="100000">
                    <a:srgbClr val="CAF278">
                      <a:lumMod val="5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4C600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</a:rPr>
                  <a:t>Подготовка культуры к засеву</a:t>
                </a:r>
              </a:p>
            </p:txBody>
          </p:sp>
          <p:sp>
            <p:nvSpPr>
              <p:cNvPr id="130" name="Скругленный прямоугольник 31">
                <a:extLst>
                  <a:ext uri="{FF2B5EF4-FFF2-40B4-BE49-F238E27FC236}">
                    <a16:creationId xmlns:a16="http://schemas.microsoft.com/office/drawing/2014/main" id="{763D3636-08FF-60DD-BCC7-BF7533B4D46A}"/>
                  </a:ext>
                </a:extLst>
              </p:cNvPr>
              <p:cNvSpPr/>
              <p:nvPr/>
            </p:nvSpPr>
            <p:spPr>
              <a:xfrm>
                <a:off x="4709054" y="1630916"/>
                <a:ext cx="1753348" cy="612357"/>
              </a:xfrm>
              <a:prstGeom prst="roundRect">
                <a:avLst/>
              </a:prstGeom>
              <a:gradFill rotWithShape="1">
                <a:gsLst>
                  <a:gs pos="28000">
                    <a:srgbClr val="CAF278"/>
                  </a:gs>
                  <a:gs pos="100000">
                    <a:srgbClr val="CAF278">
                      <a:lumMod val="5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4C600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/>
                  <a:t>Выращивание </a:t>
                </a:r>
                <a:r>
                  <a:rPr lang="ru-RU" sz="1200" b="1" dirty="0" err="1"/>
                  <a:t>инокулята</a:t>
                </a:r>
                <a:endParaRPr lang="ru-RU" sz="1200" b="1" dirty="0"/>
              </a:p>
            </p:txBody>
          </p:sp>
          <p:sp>
            <p:nvSpPr>
              <p:cNvPr id="131" name="Скругленный прямоугольник 32">
                <a:extLst>
                  <a:ext uri="{FF2B5EF4-FFF2-40B4-BE49-F238E27FC236}">
                    <a16:creationId xmlns:a16="http://schemas.microsoft.com/office/drawing/2014/main" id="{8AFB9CA8-92C5-9A0B-FF92-00B0009C8A9A}"/>
                  </a:ext>
                </a:extLst>
              </p:cNvPr>
              <p:cNvSpPr/>
              <p:nvPr/>
            </p:nvSpPr>
            <p:spPr>
              <a:xfrm>
                <a:off x="6852505" y="1630915"/>
                <a:ext cx="1599583" cy="612358"/>
              </a:xfrm>
              <a:prstGeom prst="roundRect">
                <a:avLst/>
              </a:prstGeom>
              <a:gradFill rotWithShape="1">
                <a:gsLst>
                  <a:gs pos="28000">
                    <a:srgbClr val="CAF278"/>
                  </a:gs>
                  <a:gs pos="100000">
                    <a:srgbClr val="CAF278">
                      <a:lumMod val="5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4C600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/>
                  <a:t>Производство биомассы</a:t>
                </a:r>
              </a:p>
            </p:txBody>
          </p:sp>
          <p:sp>
            <p:nvSpPr>
              <p:cNvPr id="132" name="Скругленный прямоугольник 33">
                <a:extLst>
                  <a:ext uri="{FF2B5EF4-FFF2-40B4-BE49-F238E27FC236}">
                    <a16:creationId xmlns:a16="http://schemas.microsoft.com/office/drawing/2014/main" id="{9759E9E8-FC40-6479-E740-2916CEA845E8}"/>
                  </a:ext>
                </a:extLst>
              </p:cNvPr>
              <p:cNvSpPr/>
              <p:nvPr/>
            </p:nvSpPr>
            <p:spPr>
              <a:xfrm>
                <a:off x="4285753" y="800056"/>
                <a:ext cx="2566754" cy="521799"/>
              </a:xfrm>
              <a:prstGeom prst="roundRect">
                <a:avLst/>
              </a:prstGeom>
              <a:gradFill rotWithShape="1">
                <a:gsLst>
                  <a:gs pos="28000">
                    <a:srgbClr val="7DDDFF"/>
                  </a:gs>
                  <a:gs pos="100000">
                    <a:srgbClr val="00B0F0"/>
                  </a:gs>
                </a:gsLst>
                <a:lin ang="5400000" scaled="0"/>
              </a:gradFill>
              <a:ln w="9525" cap="flat" cmpd="sng" algn="ctr">
                <a:solidFill>
                  <a:srgbClr val="956B43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r>
                  <a:rPr lang="ru-RU" sz="1200" b="1" dirty="0">
                    <a:solidFill>
                      <a:schemeClr val="tx1"/>
                    </a:solidFill>
                  </a:rPr>
                  <a:t>Подготовка ГВС*</a:t>
                </a:r>
              </a:p>
            </p:txBody>
          </p:sp>
          <p:sp>
            <p:nvSpPr>
              <p:cNvPr id="133" name="Стрелка вниз 34">
                <a:extLst>
                  <a:ext uri="{FF2B5EF4-FFF2-40B4-BE49-F238E27FC236}">
                    <a16:creationId xmlns:a16="http://schemas.microsoft.com/office/drawing/2014/main" id="{A19C7E7C-25BB-C7E0-B3B0-B188814F8AE4}"/>
                  </a:ext>
                </a:extLst>
              </p:cNvPr>
              <p:cNvSpPr/>
              <p:nvPr/>
            </p:nvSpPr>
            <p:spPr>
              <a:xfrm rot="16200000">
                <a:off x="6500561" y="1783571"/>
                <a:ext cx="329645" cy="307044"/>
              </a:xfrm>
              <a:prstGeom prst="downArrow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006C31"/>
                  </a:gs>
                </a:gsLst>
                <a:lin ang="5400000" scaled="0"/>
              </a:gradFill>
              <a:ln w="9525" cap="flat" cmpd="sng" algn="ctr">
                <a:solidFill>
                  <a:srgbClr val="006C31"/>
                </a:solidFill>
                <a:prstDash val="solid"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p:spPr>
            <p:txBody>
              <a:bodyPr rtlCol="0" anchor="ctr"/>
              <a:lstStyle/>
              <a:p>
                <a:pPr>
                  <a:defRPr/>
                </a:pPr>
                <a:endParaRPr lang="ru-RU" sz="1200" kern="0">
                  <a:solidFill>
                    <a:prstClr val="white"/>
                  </a:solidFill>
                  <a:latin typeface="Trebuchet MS"/>
                  <a:cs typeface="Arial" panose="020B0604020202020204" pitchFamily="34" charset="0"/>
                </a:endParaRPr>
              </a:p>
            </p:txBody>
          </p:sp>
          <p:sp>
            <p:nvSpPr>
              <p:cNvPr id="134" name="Стрелка вниз 35">
                <a:extLst>
                  <a:ext uri="{FF2B5EF4-FFF2-40B4-BE49-F238E27FC236}">
                    <a16:creationId xmlns:a16="http://schemas.microsoft.com/office/drawing/2014/main" id="{1FDBD9E4-43FA-8D7F-35D8-58BB45BC32DF}"/>
                  </a:ext>
                </a:extLst>
              </p:cNvPr>
              <p:cNvSpPr/>
              <p:nvPr/>
            </p:nvSpPr>
            <p:spPr>
              <a:xfrm rot="16200000">
                <a:off x="4390709" y="1783570"/>
                <a:ext cx="329645" cy="307044"/>
              </a:xfrm>
              <a:prstGeom prst="downArrow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006C31"/>
                  </a:gs>
                </a:gsLst>
                <a:lin ang="5400000" scaled="0"/>
              </a:gradFill>
              <a:ln w="9525" cap="flat" cmpd="sng" algn="ctr">
                <a:solidFill>
                  <a:srgbClr val="006C31"/>
                </a:solidFill>
                <a:prstDash val="solid"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p:spPr>
            <p:txBody>
              <a:bodyPr rtlCol="0" anchor="ctr"/>
              <a:lstStyle/>
              <a:p>
                <a:pPr>
                  <a:defRPr/>
                </a:pPr>
                <a:endParaRPr lang="ru-RU" sz="1200" kern="0">
                  <a:solidFill>
                    <a:prstClr val="white"/>
                  </a:solidFill>
                  <a:latin typeface="Trebuchet MS"/>
                  <a:cs typeface="Arial" panose="020B0604020202020204" pitchFamily="34" charset="0"/>
                </a:endParaRPr>
              </a:p>
            </p:txBody>
          </p:sp>
          <p:sp>
            <p:nvSpPr>
              <p:cNvPr id="135" name="Стрелка вниз 36">
                <a:extLst>
                  <a:ext uri="{FF2B5EF4-FFF2-40B4-BE49-F238E27FC236}">
                    <a16:creationId xmlns:a16="http://schemas.microsoft.com/office/drawing/2014/main" id="{4A684418-D793-BBE3-ADE3-526689E69FA4}"/>
                  </a:ext>
                </a:extLst>
              </p:cNvPr>
              <p:cNvSpPr/>
              <p:nvPr/>
            </p:nvSpPr>
            <p:spPr>
              <a:xfrm rot="16200000">
                <a:off x="2066987" y="1783572"/>
                <a:ext cx="329645" cy="307044"/>
              </a:xfrm>
              <a:prstGeom prst="downArrow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006C31"/>
                  </a:gs>
                </a:gsLst>
                <a:lin ang="5400000" scaled="0"/>
              </a:gradFill>
              <a:ln w="9525" cap="flat" cmpd="sng" algn="ctr">
                <a:solidFill>
                  <a:srgbClr val="006C31"/>
                </a:solidFill>
                <a:prstDash val="solid"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p:spPr>
            <p:txBody>
              <a:bodyPr rtlCol="0" anchor="ctr"/>
              <a:lstStyle/>
              <a:p>
                <a:pPr>
                  <a:defRPr/>
                </a:pPr>
                <a:endParaRPr lang="ru-RU" sz="1200" kern="0">
                  <a:solidFill>
                    <a:prstClr val="white"/>
                  </a:solidFill>
                  <a:latin typeface="Trebuchet MS"/>
                  <a:cs typeface="Arial" panose="020B0604020202020204" pitchFamily="34" charset="0"/>
                </a:endParaRPr>
              </a:p>
            </p:txBody>
          </p:sp>
          <p:cxnSp>
            <p:nvCxnSpPr>
              <p:cNvPr id="136" name="Прямая со стрелкой 135">
                <a:extLst>
                  <a:ext uri="{FF2B5EF4-FFF2-40B4-BE49-F238E27FC236}">
                    <a16:creationId xmlns:a16="http://schemas.microsoft.com/office/drawing/2014/main" id="{123D5291-753B-B2B7-0AA2-7E18BC94BA0C}"/>
                  </a:ext>
                </a:extLst>
              </p:cNvPr>
              <p:cNvCxnSpPr>
                <a:stCxn id="128" idx="2"/>
                <a:endCxn id="132" idx="0"/>
              </p:cNvCxnSpPr>
              <p:nvPr/>
            </p:nvCxnSpPr>
            <p:spPr>
              <a:xfrm flipH="1">
                <a:off x="5569130" y="489886"/>
                <a:ext cx="4235" cy="310170"/>
              </a:xfrm>
              <a:prstGeom prst="straightConnector1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37" name="Прямая со стрелкой 136">
                <a:extLst>
                  <a:ext uri="{FF2B5EF4-FFF2-40B4-BE49-F238E27FC236}">
                    <a16:creationId xmlns:a16="http://schemas.microsoft.com/office/drawing/2014/main" id="{780F91BE-CE61-202D-E28E-B019772EAB0C}"/>
                  </a:ext>
                </a:extLst>
              </p:cNvPr>
              <p:cNvCxnSpPr>
                <a:cxnSpLocks/>
                <a:stCxn id="132" idx="2"/>
                <a:endCxn id="130" idx="0"/>
              </p:cNvCxnSpPr>
              <p:nvPr/>
            </p:nvCxnSpPr>
            <p:spPr>
              <a:xfrm>
                <a:off x="5569130" y="1321856"/>
                <a:ext cx="16599" cy="309061"/>
              </a:xfrm>
              <a:prstGeom prst="straightConnector1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38" name="Соединительная линия уступом 39">
                <a:extLst>
                  <a:ext uri="{FF2B5EF4-FFF2-40B4-BE49-F238E27FC236}">
                    <a16:creationId xmlns:a16="http://schemas.microsoft.com/office/drawing/2014/main" id="{90663CFE-A655-822C-3405-6EA7B81E065A}"/>
                  </a:ext>
                </a:extLst>
              </p:cNvPr>
              <p:cNvCxnSpPr>
                <a:cxnSpLocks/>
                <a:stCxn id="132" idx="3"/>
                <a:endCxn id="131" idx="0"/>
              </p:cNvCxnSpPr>
              <p:nvPr/>
            </p:nvCxnSpPr>
            <p:spPr>
              <a:xfrm>
                <a:off x="6852506" y="1060956"/>
                <a:ext cx="799791" cy="569959"/>
              </a:xfrm>
              <a:prstGeom prst="bentConnector2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39" name="Соединительная линия уступом 40">
                <a:extLst>
                  <a:ext uri="{FF2B5EF4-FFF2-40B4-BE49-F238E27FC236}">
                    <a16:creationId xmlns:a16="http://schemas.microsoft.com/office/drawing/2014/main" id="{E9050C33-F987-EAC0-1BF9-B4EA8DE5E3A3}"/>
                  </a:ext>
                </a:extLst>
              </p:cNvPr>
              <p:cNvCxnSpPr>
                <a:stCxn id="132" idx="1"/>
                <a:endCxn id="129" idx="0"/>
              </p:cNvCxnSpPr>
              <p:nvPr/>
            </p:nvCxnSpPr>
            <p:spPr>
              <a:xfrm rot="10800000" flipV="1">
                <a:off x="3381309" y="1060945"/>
                <a:ext cx="904445" cy="569970"/>
              </a:xfrm>
              <a:prstGeom prst="bentConnector2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cxnSp>
            <p:nvCxnSpPr>
              <p:cNvPr id="140" name="Прямая со стрелкой 139">
                <a:extLst>
                  <a:ext uri="{FF2B5EF4-FFF2-40B4-BE49-F238E27FC236}">
                    <a16:creationId xmlns:a16="http://schemas.microsoft.com/office/drawing/2014/main" id="{FE6C4D63-DA05-568E-5D27-3D5580AAF3F2}"/>
                  </a:ext>
                </a:extLst>
              </p:cNvPr>
              <p:cNvCxnSpPr>
                <a:stCxn id="124" idx="3"/>
                <a:endCxn id="125" idx="1"/>
              </p:cNvCxnSpPr>
              <p:nvPr/>
            </p:nvCxnSpPr>
            <p:spPr>
              <a:xfrm>
                <a:off x="2018760" y="3222213"/>
                <a:ext cx="454788" cy="0"/>
              </a:xfrm>
              <a:prstGeom prst="straightConnector1">
                <a:avLst/>
              </a:prstGeom>
              <a:gradFill rotWithShape="1">
                <a:gsLst>
                  <a:gs pos="28000">
                    <a:srgbClr val="FF6700">
                      <a:tint val="18000"/>
                      <a:satMod val="120000"/>
                      <a:lumMod val="88000"/>
                    </a:srgbClr>
                  </a:gs>
                  <a:gs pos="100000">
                    <a:srgbClr val="FF6700">
                      <a:tint val="40000"/>
                      <a:satMod val="100000"/>
                      <a:lumMod val="78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FF6700"/>
                </a:solidFill>
                <a:prstDash val="solid"/>
                <a:tailEnd type="arrow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p:spPr>
          </p:cxnSp>
          <p:sp>
            <p:nvSpPr>
              <p:cNvPr id="141" name="Стрелка вниз 42">
                <a:extLst>
                  <a:ext uri="{FF2B5EF4-FFF2-40B4-BE49-F238E27FC236}">
                    <a16:creationId xmlns:a16="http://schemas.microsoft.com/office/drawing/2014/main" id="{70E39612-4EED-179F-CA5A-670F78D9EE25}"/>
                  </a:ext>
                </a:extLst>
              </p:cNvPr>
              <p:cNvSpPr/>
              <p:nvPr/>
            </p:nvSpPr>
            <p:spPr>
              <a:xfrm>
                <a:off x="1035538" y="857422"/>
                <a:ext cx="422589" cy="556679"/>
              </a:xfrm>
              <a:prstGeom prst="downArrow">
                <a:avLst/>
              </a:prstGeom>
              <a:gradFill rotWithShape="1">
                <a:gsLst>
                  <a:gs pos="0">
                    <a:srgbClr val="00B050"/>
                  </a:gs>
                  <a:gs pos="100000">
                    <a:srgbClr val="006C31"/>
                  </a:gs>
                </a:gsLst>
                <a:lin ang="5400000" scaled="0"/>
              </a:gradFill>
              <a:ln w="9525" cap="flat" cmpd="sng" algn="ctr">
                <a:solidFill>
                  <a:srgbClr val="006C31"/>
                </a:solidFill>
                <a:prstDash val="solid"/>
              </a:ln>
              <a:effectLst>
                <a:outerShdw blurRad="40005" dist="22984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matte">
                <a:bevelT w="19050" h="38100"/>
              </a:sp3d>
            </p:spPr>
            <p:txBody>
              <a:bodyPr rtlCol="0" anchor="ctr"/>
              <a:lstStyle/>
              <a:p>
                <a:pPr>
                  <a:defRPr/>
                </a:pPr>
                <a:endParaRPr lang="ru-RU" sz="1200" kern="0">
                  <a:solidFill>
                    <a:prstClr val="white"/>
                  </a:solidFill>
                  <a:latin typeface="Trebuchet MS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1" name="Скругленный прямоугольник 5">
              <a:extLst>
                <a:ext uri="{FF2B5EF4-FFF2-40B4-BE49-F238E27FC236}">
                  <a16:creationId xmlns:a16="http://schemas.microsoft.com/office/drawing/2014/main" id="{0037013B-361B-F25C-17ED-5CA2FF67A790}"/>
                </a:ext>
              </a:extLst>
            </p:cNvPr>
            <p:cNvSpPr/>
            <p:nvPr/>
          </p:nvSpPr>
          <p:spPr>
            <a:xfrm>
              <a:off x="4041603" y="3667963"/>
              <a:ext cx="1312286" cy="663547"/>
            </a:xfrm>
            <a:prstGeom prst="roundRect">
              <a:avLst/>
            </a:prstGeom>
            <a:gradFill rotWithShape="1">
              <a:gsLst>
                <a:gs pos="28000">
                  <a:srgbClr val="FF7979"/>
                </a:gs>
                <a:gs pos="100000">
                  <a:srgbClr val="FF4B4B"/>
                </a:gs>
              </a:gsLst>
              <a:lin ang="5400000" scaled="0"/>
            </a:gradFill>
            <a:ln w="9525" cap="flat" cmpd="sng" algn="ctr">
              <a:solidFill>
                <a:srgbClr val="71685A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Сепарация</a:t>
              </a:r>
            </a:p>
          </p:txBody>
        </p:sp>
        <p:sp>
          <p:nvSpPr>
            <p:cNvPr id="103" name="Скругленный прямоугольник 6">
              <a:extLst>
                <a:ext uri="{FF2B5EF4-FFF2-40B4-BE49-F238E27FC236}">
                  <a16:creationId xmlns:a16="http://schemas.microsoft.com/office/drawing/2014/main" id="{B439A3F8-4FB2-2819-C4D1-0E75ACE34687}"/>
                </a:ext>
              </a:extLst>
            </p:cNvPr>
            <p:cNvSpPr/>
            <p:nvPr/>
          </p:nvSpPr>
          <p:spPr>
            <a:xfrm>
              <a:off x="2833143" y="4335272"/>
              <a:ext cx="1096328" cy="498452"/>
            </a:xfrm>
            <a:prstGeom prst="roundRect">
              <a:avLst/>
            </a:prstGeom>
            <a:gradFill rotWithShape="1">
              <a:gsLst>
                <a:gs pos="28000">
                  <a:srgbClr val="FF7979"/>
                </a:gs>
                <a:gs pos="100000">
                  <a:srgbClr val="FF4B4B"/>
                </a:gs>
              </a:gsLst>
              <a:lin ang="5400000" scaled="0"/>
            </a:gradFill>
            <a:ln w="9525" cap="flat" cmpd="sng" algn="ctr">
              <a:solidFill>
                <a:srgbClr val="71685A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Сушка</a:t>
              </a:r>
            </a:p>
          </p:txBody>
        </p:sp>
        <p:sp>
          <p:nvSpPr>
            <p:cNvPr id="105" name="Скругленный прямоугольник 7">
              <a:extLst>
                <a:ext uri="{FF2B5EF4-FFF2-40B4-BE49-F238E27FC236}">
                  <a16:creationId xmlns:a16="http://schemas.microsoft.com/office/drawing/2014/main" id="{4DFBDDB3-353C-3780-3C35-E37F7BCA4C04}"/>
                </a:ext>
              </a:extLst>
            </p:cNvPr>
            <p:cNvSpPr/>
            <p:nvPr/>
          </p:nvSpPr>
          <p:spPr>
            <a:xfrm>
              <a:off x="117108" y="3667963"/>
              <a:ext cx="1641481" cy="1161999"/>
            </a:xfrm>
            <a:prstGeom prst="roundRect">
              <a:avLst/>
            </a:prstGeom>
            <a:gradFill rotWithShape="1">
              <a:gsLst>
                <a:gs pos="28000">
                  <a:srgbClr val="CAF278"/>
                </a:gs>
                <a:gs pos="100000">
                  <a:srgbClr val="CAF278">
                    <a:lumMod val="50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94C600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rtlCol="0" anchor="ctr"/>
            <a:lstStyle/>
            <a:p>
              <a:pPr algn="ctr"/>
              <a:r>
                <a:rPr lang="ru-RU" sz="1200" b="1" dirty="0"/>
                <a:t>Склад готовой продукции</a:t>
              </a:r>
            </a:p>
          </p:txBody>
        </p:sp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905FDE-6571-2FED-4D04-4E0F7CA6C31C}"/>
                </a:ext>
              </a:extLst>
            </p:cNvPr>
            <p:cNvCxnSpPr>
              <a:endCxn id="101" idx="3"/>
            </p:cNvCxnSpPr>
            <p:nvPr/>
          </p:nvCxnSpPr>
          <p:spPr>
            <a:xfrm flipH="1">
              <a:off x="5353889" y="3999736"/>
              <a:ext cx="1425203" cy="1"/>
            </a:xfrm>
            <a:prstGeom prst="straightConnector1">
              <a:avLst/>
            </a:prstGeom>
            <a:gradFill rotWithShape="1">
              <a:gsLst>
                <a:gs pos="28000">
                  <a:srgbClr val="FF6700">
                    <a:tint val="18000"/>
                    <a:satMod val="120000"/>
                    <a:lumMod val="88000"/>
                  </a:srgbClr>
                </a:gs>
                <a:gs pos="100000">
                  <a:srgbClr val="FF6700">
                    <a:tint val="40000"/>
                    <a:satMod val="100000"/>
                    <a:lumMod val="78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FF6700"/>
              </a:solidFill>
              <a:prstDash val="solid"/>
              <a:tailEnd type="arrow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</p:cxnSp>
        <p:cxnSp>
          <p:nvCxnSpPr>
            <p:cNvPr id="109" name="Соединительная линия уступом 10">
              <a:extLst>
                <a:ext uri="{FF2B5EF4-FFF2-40B4-BE49-F238E27FC236}">
                  <a16:creationId xmlns:a16="http://schemas.microsoft.com/office/drawing/2014/main" id="{58083883-D26C-73D9-C467-A53183CE9CB8}"/>
                </a:ext>
              </a:extLst>
            </p:cNvPr>
            <p:cNvCxnSpPr>
              <a:stCxn id="101" idx="2"/>
              <a:endCxn id="103" idx="3"/>
            </p:cNvCxnSpPr>
            <p:nvPr/>
          </p:nvCxnSpPr>
          <p:spPr>
            <a:xfrm rot="5400000">
              <a:off x="4187115" y="4073867"/>
              <a:ext cx="252989" cy="768275"/>
            </a:xfrm>
            <a:prstGeom prst="bentConnector2">
              <a:avLst/>
            </a:prstGeom>
            <a:gradFill rotWithShape="1">
              <a:gsLst>
                <a:gs pos="28000">
                  <a:srgbClr val="FF6700">
                    <a:tint val="18000"/>
                    <a:satMod val="120000"/>
                    <a:lumMod val="88000"/>
                  </a:srgbClr>
                </a:gs>
                <a:gs pos="100000">
                  <a:srgbClr val="FF6700">
                    <a:tint val="40000"/>
                    <a:satMod val="100000"/>
                    <a:lumMod val="78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FF6700"/>
              </a:solidFill>
              <a:prstDash val="solid"/>
              <a:tailEnd type="arrow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</p:cxnSp>
        <p:cxnSp>
          <p:nvCxnSpPr>
            <p:cNvPr id="110" name="Прямая со стрелкой 109">
              <a:extLst>
                <a:ext uri="{FF2B5EF4-FFF2-40B4-BE49-F238E27FC236}">
                  <a16:creationId xmlns:a16="http://schemas.microsoft.com/office/drawing/2014/main" id="{ED456218-FDAA-FCF8-EE83-ECC444E288DD}"/>
                </a:ext>
              </a:extLst>
            </p:cNvPr>
            <p:cNvCxnSpPr>
              <a:stCxn id="103" idx="1"/>
            </p:cNvCxnSpPr>
            <p:nvPr/>
          </p:nvCxnSpPr>
          <p:spPr>
            <a:xfrm flipH="1">
              <a:off x="1758590" y="4584498"/>
              <a:ext cx="1074553" cy="1"/>
            </a:xfrm>
            <a:prstGeom prst="straightConnector1">
              <a:avLst/>
            </a:prstGeom>
            <a:gradFill rotWithShape="1">
              <a:gsLst>
                <a:gs pos="28000">
                  <a:srgbClr val="FF6700">
                    <a:tint val="18000"/>
                    <a:satMod val="120000"/>
                    <a:lumMod val="88000"/>
                  </a:srgbClr>
                </a:gs>
                <a:gs pos="100000">
                  <a:srgbClr val="FF6700">
                    <a:tint val="40000"/>
                    <a:satMod val="100000"/>
                    <a:lumMod val="78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FF6700"/>
              </a:solidFill>
              <a:prstDash val="solid"/>
              <a:tailEnd type="arrow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</p:cxnSp>
        <p:cxnSp>
          <p:nvCxnSpPr>
            <p:cNvPr id="111" name="Прямая со стрелкой 110">
              <a:extLst>
                <a:ext uri="{FF2B5EF4-FFF2-40B4-BE49-F238E27FC236}">
                  <a16:creationId xmlns:a16="http://schemas.microsoft.com/office/drawing/2014/main" id="{E3993F5D-DC71-84F8-50D3-920D617E35F6}"/>
                </a:ext>
              </a:extLst>
            </p:cNvPr>
            <p:cNvCxnSpPr/>
            <p:nvPr/>
          </p:nvCxnSpPr>
          <p:spPr>
            <a:xfrm flipH="1">
              <a:off x="1758591" y="4117709"/>
              <a:ext cx="2283012" cy="0"/>
            </a:xfrm>
            <a:prstGeom prst="straightConnector1">
              <a:avLst/>
            </a:prstGeom>
            <a:gradFill rotWithShape="1">
              <a:gsLst>
                <a:gs pos="28000">
                  <a:srgbClr val="FF6700">
                    <a:tint val="18000"/>
                    <a:satMod val="120000"/>
                    <a:lumMod val="88000"/>
                  </a:srgbClr>
                </a:gs>
                <a:gs pos="100000">
                  <a:srgbClr val="FF6700">
                    <a:tint val="40000"/>
                    <a:satMod val="100000"/>
                    <a:lumMod val="78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FF6700"/>
              </a:solidFill>
              <a:prstDash val="solid"/>
              <a:tailEnd type="arrow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</p:cxn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CD64EDD2-681F-1930-3516-61C477C87BE9}"/>
                </a:ext>
              </a:extLst>
            </p:cNvPr>
            <p:cNvSpPr/>
            <p:nvPr/>
          </p:nvSpPr>
          <p:spPr>
            <a:xfrm>
              <a:off x="1904610" y="3534893"/>
              <a:ext cx="2060590" cy="344338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00" b="1" i="1" dirty="0"/>
                <a:t>суспензия, концентрат</a:t>
              </a: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3817FB6F-FFF7-1F4B-B577-99F20172DE01}"/>
                </a:ext>
              </a:extLst>
            </p:cNvPr>
            <p:cNvSpPr/>
            <p:nvPr/>
          </p:nvSpPr>
          <p:spPr>
            <a:xfrm>
              <a:off x="1904610" y="3817850"/>
              <a:ext cx="2025015" cy="364594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00" b="1" i="1" dirty="0"/>
                <a:t>паста</a:t>
              </a:r>
              <a:r>
                <a:rPr lang="ru-RU" sz="1200" b="1" i="1" dirty="0"/>
                <a:t> </a:t>
              </a:r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CE96350B-AB45-706B-2572-7E9704A97ECF}"/>
                </a:ext>
              </a:extLst>
            </p:cNvPr>
            <p:cNvSpPr/>
            <p:nvPr/>
          </p:nvSpPr>
          <p:spPr>
            <a:xfrm>
              <a:off x="1878903" y="4260250"/>
              <a:ext cx="1038226" cy="344338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00" b="1" i="1" dirty="0"/>
                <a:t>порошок</a:t>
              </a:r>
              <a:endParaRPr lang="ru-RU" sz="1200" b="1" i="1" dirty="0"/>
            </a:p>
          </p:txBody>
        </p:sp>
      </p:grpSp>
      <p:sp>
        <p:nvSpPr>
          <p:cNvPr id="5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15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spcBef>
                <a:spcPts val="0"/>
              </a:spcBef>
              <a:buClrTx/>
              <a:buSzTx/>
              <a:buFontTx/>
              <a:buNone/>
            </a:pPr>
            <a:r>
              <a:rPr lang="ru-RU" sz="3000" b="0" u="sng" kern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Структура производства</a:t>
            </a:r>
            <a:br>
              <a:rPr lang="en-US" sz="2100" b="0" u="sng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latin typeface="Calibri"/>
              </a:rPr>
            </a:br>
            <a:r>
              <a:rPr lang="ru-RU" sz="1800" kern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Calibri Light" pitchFamily="34" charset="0"/>
                <a:cs typeface="Calibri Light" pitchFamily="34" charset="0"/>
              </a:rPr>
              <a:t>Как? </a:t>
            </a:r>
            <a:endParaRPr lang="ru-RU" sz="2400" kern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9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155356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79512" y="756761"/>
            <a:ext cx="8567952" cy="3986073"/>
            <a:chOff x="179512" y="756761"/>
            <a:chExt cx="8567952" cy="3986073"/>
          </a:xfrm>
        </p:grpSpPr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2794" y="987574"/>
              <a:ext cx="1920214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Группа 4"/>
            <p:cNvGrpSpPr/>
            <p:nvPr/>
          </p:nvGrpSpPr>
          <p:grpSpPr>
            <a:xfrm>
              <a:off x="179512" y="756761"/>
              <a:ext cx="8567952" cy="3986073"/>
              <a:chOff x="179512" y="756761"/>
              <a:chExt cx="8567952" cy="3986073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5750263" y="964577"/>
                <a:ext cx="1988204" cy="1770934"/>
                <a:chOff x="5940152" y="1286103"/>
                <a:chExt cx="2650938" cy="2361245"/>
              </a:xfrm>
            </p:grpSpPr>
            <p:pic>
              <p:nvPicPr>
                <p:cNvPr id="8194" name="Picture 2" descr="Картинки по запросу microalgae plants factory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0152" y="1286103"/>
                  <a:ext cx="2640997" cy="19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6289349" y="3236979"/>
                  <a:ext cx="2301741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Наннохлоропсис</a:t>
                  </a:r>
                  <a:r>
                    <a:rPr lang="en-US" sz="10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ru-RU" sz="10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Группа 19"/>
              <p:cNvGrpSpPr/>
              <p:nvPr/>
            </p:nvGrpSpPr>
            <p:grpSpPr>
              <a:xfrm>
                <a:off x="5753010" y="2800156"/>
                <a:ext cx="1979119" cy="1807561"/>
                <a:chOff x="6170682" y="3753253"/>
                <a:chExt cx="2638825" cy="2410080"/>
              </a:xfrm>
            </p:grpSpPr>
            <p:pic>
              <p:nvPicPr>
                <p:cNvPr id="8198" name="Picture 6" descr="BGG operates an 80-acre, closed-tube astaxnathin production facility in Yunnan, China.  BGG photo.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0682" y="3753253"/>
                  <a:ext cx="2638825" cy="19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324195" y="5752964"/>
                  <a:ext cx="1958913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Гематококкус</a:t>
                  </a:r>
                  <a:endParaRPr lang="ru-RU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807720" y="2814940"/>
                <a:ext cx="2402259" cy="1792778"/>
                <a:chOff x="-38995" y="3802479"/>
                <a:chExt cx="3203013" cy="2390370"/>
              </a:xfrm>
            </p:grpSpPr>
            <p:pic>
              <p:nvPicPr>
                <p:cNvPr id="8200" name="Picture 8" descr="https://cdn.foodnewsinternational.com/files2/wp-content/uploads/2018/06/fni-120618-Algatech-640x427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8995" y="3802479"/>
                  <a:ext cx="2967679" cy="19800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1043608" y="5782480"/>
                  <a:ext cx="2120410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Фаеодактилум</a:t>
                  </a: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ru-RU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Группа 17"/>
              <p:cNvGrpSpPr/>
              <p:nvPr/>
            </p:nvGrpSpPr>
            <p:grpSpPr>
              <a:xfrm>
                <a:off x="3303380" y="2787773"/>
                <a:ext cx="2449838" cy="1819946"/>
                <a:chOff x="3153490" y="3723793"/>
                <a:chExt cx="3266450" cy="2426594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4652960" y="5740018"/>
                  <a:ext cx="1766980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Дуналиелла</a:t>
                  </a:r>
                  <a:r>
                    <a: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ru-RU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201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3490" y="3723793"/>
                  <a:ext cx="3006658" cy="2051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Группа 9"/>
              <p:cNvGrpSpPr/>
              <p:nvPr/>
            </p:nvGrpSpPr>
            <p:grpSpPr>
              <a:xfrm>
                <a:off x="3200490" y="964577"/>
                <a:ext cx="2552519" cy="1770934"/>
                <a:chOff x="2671126" y="1286103"/>
                <a:chExt cx="3403356" cy="2361244"/>
              </a:xfrm>
            </p:grpSpPr>
            <p:pic>
              <p:nvPicPr>
                <p:cNvPr id="8203" name="Picture 11" descr="Картинки по запросу factory spirulina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26" y="1286103"/>
                  <a:ext cx="3083053" cy="19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2771615" y="3236978"/>
                  <a:ext cx="3302867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Артроспира</a:t>
                  </a:r>
                  <a:r>
                    <a:rPr lang="ru-RU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:r>
                    <a:rPr lang="ru-RU" sz="1400" b="1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Спирулина</a:t>
                  </a:r>
                  <a:r>
                    <a:rPr lang="ru-RU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ru-RU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1475656" y="2427734"/>
                <a:ext cx="10581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Хлорелла</a:t>
                </a:r>
                <a:endParaRPr lang="ru-R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BB452C30-2BB3-46EE-D32A-FEA58E280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8304" y="3363838"/>
                <a:ext cx="1296143" cy="1080119"/>
              </a:xfrm>
              <a:prstGeom prst="ellipse">
                <a:avLst/>
              </a:prstGeom>
              <a:ln>
                <a:noFill/>
              </a:ln>
              <a:effectLst/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99C771F6-397C-F849-F28A-70DE591D0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1203598"/>
                <a:ext cx="1368429" cy="1025336"/>
              </a:xfrm>
              <a:prstGeom prst="ellipse">
                <a:avLst/>
              </a:prstGeom>
              <a:ln>
                <a:noFill/>
              </a:ln>
              <a:effectLst/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F80E681C-5DDD-3E9B-15F2-50AC5AD82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4353" y="756761"/>
                <a:ext cx="1440160" cy="1079082"/>
              </a:xfrm>
              <a:prstGeom prst="ellipse">
                <a:avLst/>
              </a:prstGeom>
              <a:ln>
                <a:noFill/>
              </a:ln>
              <a:effectLst/>
            </p:spPr>
          </p:pic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1BD9A08C-AF1B-E7FF-1D07-70D034C67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0" y="3723878"/>
                <a:ext cx="1296144" cy="1018956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>
                <a:extLst>
                  <a:ext uri="{FF2B5EF4-FFF2-40B4-BE49-F238E27FC236}">
                    <a16:creationId xmlns:a16="http://schemas.microsoft.com/office/drawing/2014/main" id="{D2D6D4E1-20C6-1D46-4E82-00EC17C91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003798"/>
                <a:ext cx="1440160" cy="107772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>
                <a:extLst>
                  <a:ext uri="{FF2B5EF4-FFF2-40B4-BE49-F238E27FC236}">
                    <a16:creationId xmlns:a16="http://schemas.microsoft.com/office/drawing/2014/main" id="{A0A58925-A118-7C71-3CFE-42E641C19F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8304" y="1203598"/>
                <a:ext cx="1439160" cy="108012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spcBef>
                <a:spcPts val="0"/>
              </a:spcBef>
              <a:buClrTx/>
              <a:buSzTx/>
              <a:buFontTx/>
              <a:buNone/>
            </a:pPr>
            <a:r>
              <a:rPr lang="ru-RU" sz="3000" b="0" u="sng" kern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Микроводоросли и </a:t>
            </a:r>
            <a:r>
              <a:rPr lang="ru-RU" sz="3000" b="0" u="sng" kern="0" dirty="0" err="1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цианобактерии</a:t>
            </a:r>
            <a:br>
              <a:rPr lang="en-US" sz="2100" b="0" u="sng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latin typeface="Calibri"/>
              </a:rPr>
            </a:br>
            <a:r>
              <a:rPr lang="ru-RU" sz="1800" kern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Calibri Light" pitchFamily="34" charset="0"/>
                <a:cs typeface="Calibri Light" pitchFamily="34" charset="0"/>
              </a:rPr>
              <a:t>Как? Примеры культивирования</a:t>
            </a:r>
            <a:endParaRPr lang="ru-RU" sz="2400" kern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16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39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426262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spcBef>
                <a:spcPts val="0"/>
              </a:spcBef>
              <a:buClrTx/>
              <a:buSzTx/>
              <a:buFontTx/>
              <a:buNone/>
            </a:pPr>
            <a:r>
              <a:rPr lang="ru-RU" sz="3000" b="0" u="sng" kern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Исследования поглощения СО</a:t>
            </a:r>
            <a:r>
              <a:rPr lang="ru-RU" sz="3000" b="0" u="sng" kern="0" baseline="-2500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2</a:t>
            </a:r>
            <a:br>
              <a:rPr lang="en-US" sz="2100" b="0" u="sng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latin typeface="Calibri"/>
              </a:rPr>
            </a:br>
            <a:r>
              <a:rPr lang="ru-RU" sz="1800" kern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Calibri Light" pitchFamily="34" charset="0"/>
                <a:cs typeface="Calibri Light" pitchFamily="34" charset="0"/>
              </a:rPr>
              <a:t>Микроводорослями и </a:t>
            </a:r>
            <a:r>
              <a:rPr lang="ru-RU" sz="1800" kern="0" dirty="0" err="1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Calibri Light" pitchFamily="34" charset="0"/>
                <a:cs typeface="Calibri Light" pitchFamily="34" charset="0"/>
              </a:rPr>
              <a:t>цианобактериями</a:t>
            </a:r>
            <a:endParaRPr lang="ru-RU" sz="2400" kern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17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42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87624" y="1059582"/>
            <a:ext cx="1512168" cy="720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Лабораторные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940152" y="1059582"/>
            <a:ext cx="1512168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Прикладные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96651" y="2211710"/>
            <a:ext cx="1657706" cy="720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Фундаментальные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195736" y="2211710"/>
            <a:ext cx="1728192" cy="720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Практико-ориентированные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052187" y="2211710"/>
            <a:ext cx="1512168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Опытные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948264" y="2211710"/>
            <a:ext cx="1512168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«Полевые»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331640" y="1779662"/>
            <a:ext cx="288032" cy="3600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2267744" y="1779662"/>
            <a:ext cx="288032" cy="3600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6084168" y="1779662"/>
            <a:ext cx="288032" cy="3600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7020272" y="1779662"/>
            <a:ext cx="288032" cy="3600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251520" y="3077115"/>
            <a:ext cx="1800200" cy="17641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Физиология клетки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Биохимия и стрессовые ответы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Изучение цикла Кальвина и углерод концентрирующего механизма </a:t>
            </a:r>
            <a:r>
              <a:rPr lang="en-US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(CCM)</a:t>
            </a:r>
            <a:endParaRPr lang="ru-RU" sz="105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 др.</a:t>
            </a:r>
            <a:r>
              <a:rPr lang="en-US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05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2123728" y="3083210"/>
            <a:ext cx="2160240" cy="17641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Разработка </a:t>
            </a:r>
            <a:r>
              <a:rPr lang="ru-RU" sz="1050" b="0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фотобиореакторов</a:t>
            </a:r>
            <a:endParaRPr lang="ru-RU" sz="105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Оптимизация условий роста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Интенсификация </a:t>
            </a:r>
            <a:r>
              <a:rPr lang="ru-RU" sz="1050" b="0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массобмена</a:t>
            </a:r>
            <a:endParaRPr lang="ru-RU" sz="105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Первый уровень масштабирования процессов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Алгоритмы автоматизации культивирования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ru-RU" sz="105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4860032" y="3086895"/>
            <a:ext cx="1840091" cy="17641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Апробация технологии на реальных газах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Энерго</a:t>
            </a: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-экономическое обоснование 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Оптимизация всего цикла работы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Второй уровень масштабирования процессов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ru-RU" sz="105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6948264" y="3086895"/>
            <a:ext cx="1840091" cy="17641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Интеграция с реальными объектами – источниками СО</a:t>
            </a:r>
            <a:r>
              <a:rPr lang="ru-RU" sz="1050" b="0" baseline="-2500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Производство сырьевой биомассы и продуктов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sz="105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Третий уровень масштабирования</a:t>
            </a:r>
          </a:p>
          <a:p>
            <a:pPr algn="l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ru-RU" sz="105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2987825" y="1275606"/>
            <a:ext cx="2792252" cy="432048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36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s.els-cdn.com/content/image/1-s2.0-S096085242500834X-ga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5566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spcBef>
                <a:spcPts val="0"/>
              </a:spcBef>
              <a:buClrTx/>
              <a:buSzTx/>
              <a:buFontTx/>
              <a:buNone/>
            </a:pPr>
            <a:r>
              <a:rPr lang="ru-RU" sz="3000" b="0" u="sng" kern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Исследования поглощения СО</a:t>
            </a:r>
            <a:r>
              <a:rPr lang="ru-RU" sz="3000" b="0" u="sng" kern="0" baseline="-2500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2</a:t>
            </a:r>
            <a:br>
              <a:rPr lang="en-US" sz="2100" b="0" u="sng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latin typeface="Calibri"/>
              </a:rPr>
            </a:br>
            <a:r>
              <a:rPr lang="ru-RU" sz="1800" kern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Calibri Light" pitchFamily="34" charset="0"/>
                <a:cs typeface="Calibri Light" pitchFamily="34" charset="0"/>
              </a:rPr>
              <a:t>Микроводорослями и </a:t>
            </a:r>
            <a:r>
              <a:rPr lang="ru-RU" sz="1800" kern="0" dirty="0" err="1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Calibri Light" pitchFamily="34" charset="0"/>
                <a:cs typeface="Calibri Light" pitchFamily="34" charset="0"/>
              </a:rPr>
              <a:t>цианобактериями</a:t>
            </a:r>
            <a:endParaRPr lang="ru-RU" sz="2400" kern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42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2756" y="4730220"/>
            <a:ext cx="3017270" cy="24237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sz="1100" i="1" dirty="0" err="1">
                <a:solidFill>
                  <a:srgbClr val="0070C0"/>
                </a:solidFill>
              </a:rPr>
              <a:t>Ма</a:t>
            </a:r>
            <a:r>
              <a:rPr lang="ru-RU" sz="1100" i="1" dirty="0">
                <a:solidFill>
                  <a:srgbClr val="0070C0"/>
                </a:solidFill>
              </a:rPr>
              <a:t> </a:t>
            </a:r>
            <a:r>
              <a:rPr lang="en-US" sz="1100" i="1" dirty="0">
                <a:solidFill>
                  <a:srgbClr val="0070C0"/>
                </a:solidFill>
              </a:rPr>
              <a:t>et al</a:t>
            </a:r>
            <a:r>
              <a:rPr lang="ru-RU" sz="1100" i="1" dirty="0">
                <a:solidFill>
                  <a:srgbClr val="0070C0"/>
                </a:solidFill>
              </a:rPr>
              <a:t>.</a:t>
            </a:r>
            <a:r>
              <a:rPr lang="da-DK" sz="1100" i="1" dirty="0">
                <a:solidFill>
                  <a:srgbClr val="0070C0"/>
                </a:solidFill>
              </a:rPr>
              <a:t> (2025)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B433A7-26A0-686A-046C-FE9D10870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620538"/>
            <a:ext cx="3024336" cy="1659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BBB1E-02FC-CABD-FCE6-527DC325F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458" y="1923679"/>
            <a:ext cx="4899534" cy="2952328"/>
          </a:xfrm>
          <a:prstGeom prst="rect">
            <a:avLst/>
          </a:prstGeom>
        </p:spPr>
      </p:pic>
      <p:sp>
        <p:nvSpPr>
          <p:cNvPr id="4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18</a:t>
            </a:fld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4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B674E-19BA-7A5F-A027-DFC00BEB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3071FB-2FB4-6F47-62D6-F5237B4E1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27534"/>
            <a:ext cx="5184576" cy="2544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93F070CC-3ECE-46F3-161B-ABC7748B4E5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spcBef>
                <a:spcPts val="0"/>
              </a:spcBef>
              <a:buClrTx/>
              <a:buSzTx/>
              <a:buFontTx/>
              <a:buNone/>
            </a:pPr>
            <a:r>
              <a:rPr lang="ru-RU" sz="3000" b="0" u="sng" kern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Исследования и проекты поглощения СО</a:t>
            </a:r>
            <a:r>
              <a:rPr lang="ru-RU" sz="3000" b="0" u="sng" kern="0" baseline="-2500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2</a:t>
            </a:r>
            <a:br>
              <a:rPr lang="en-US" sz="2100" b="0" u="sng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latin typeface="Calibri"/>
              </a:rPr>
            </a:br>
            <a:endParaRPr lang="ru-RU" sz="2400" kern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42" name="Picture 2" descr="SITE_NAME">
            <a:extLst>
              <a:ext uri="{FF2B5EF4-FFF2-40B4-BE49-F238E27FC236}">
                <a16:creationId xmlns:a16="http://schemas.microsoft.com/office/drawing/2014/main" id="{1F7B9E18-453C-3807-AADB-1ACF8BB2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ижний колонтитул 3">
            <a:extLst>
              <a:ext uri="{FF2B5EF4-FFF2-40B4-BE49-F238E27FC236}">
                <a16:creationId xmlns:a16="http://schemas.microsoft.com/office/drawing/2014/main" id="{335D5D8B-F7C6-9AC3-C127-3F0D3858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C9DE201-41E9-301A-7FB6-479F433F5E8C}"/>
              </a:ext>
            </a:extLst>
          </p:cNvPr>
          <p:cNvSpPr/>
          <p:nvPr/>
        </p:nvSpPr>
        <p:spPr>
          <a:xfrm>
            <a:off x="2987824" y="4443958"/>
            <a:ext cx="1008112" cy="40780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fr-FR" sz="1100" i="1" dirty="0">
                <a:solidFill>
                  <a:srgbClr val="0070C0"/>
                </a:solidFill>
              </a:rPr>
              <a:t>Doucha</a:t>
            </a:r>
            <a:r>
              <a:rPr lang="ru-RU" sz="1100" i="1" dirty="0">
                <a:solidFill>
                  <a:srgbClr val="0070C0"/>
                </a:solidFill>
              </a:rPr>
              <a:t> </a:t>
            </a:r>
            <a:r>
              <a:rPr lang="en-US" sz="1100" i="1" dirty="0">
                <a:solidFill>
                  <a:srgbClr val="0070C0"/>
                </a:solidFill>
              </a:rPr>
              <a:t>et al</a:t>
            </a:r>
            <a:r>
              <a:rPr lang="ru-RU" sz="1100" i="1" dirty="0">
                <a:solidFill>
                  <a:srgbClr val="0070C0"/>
                </a:solidFill>
              </a:rPr>
              <a:t>.</a:t>
            </a:r>
            <a:r>
              <a:rPr lang="da-DK" sz="1100" i="1" dirty="0">
                <a:solidFill>
                  <a:srgbClr val="0070C0"/>
                </a:solidFill>
              </a:rPr>
              <a:t> (20</a:t>
            </a:r>
            <a:r>
              <a:rPr lang="ru-RU" sz="1100" i="1" dirty="0">
                <a:solidFill>
                  <a:srgbClr val="0070C0"/>
                </a:solidFill>
              </a:rPr>
              <a:t>0</a:t>
            </a:r>
            <a:r>
              <a:rPr lang="da-DK" sz="1100" i="1" dirty="0">
                <a:solidFill>
                  <a:srgbClr val="0070C0"/>
                </a:solidFill>
              </a:rPr>
              <a:t>5)</a:t>
            </a:r>
          </a:p>
        </p:txBody>
      </p:sp>
      <p:sp>
        <p:nvSpPr>
          <p:cNvPr id="41" name="Номер слайда 4">
            <a:extLst>
              <a:ext uri="{FF2B5EF4-FFF2-40B4-BE49-F238E27FC236}">
                <a16:creationId xmlns:a16="http://schemas.microsoft.com/office/drawing/2014/main" id="{CE53913F-1BAB-3005-41C4-0A01464E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19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2BC7A-B7A8-8A07-E6E8-77BB7B57D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219822"/>
            <a:ext cx="2664296" cy="1825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F30438-6E1F-EF65-EE85-30FD18022438}"/>
              </a:ext>
            </a:extLst>
          </p:cNvPr>
          <p:cNvSpPr/>
          <p:nvPr/>
        </p:nvSpPr>
        <p:spPr>
          <a:xfrm>
            <a:off x="2987824" y="3147814"/>
            <a:ext cx="1080120" cy="24237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fr-FR" sz="1100" i="1" dirty="0">
                <a:solidFill>
                  <a:srgbClr val="0070C0"/>
                </a:solidFill>
              </a:rPr>
              <a:t>Li</a:t>
            </a:r>
            <a:r>
              <a:rPr lang="ru-RU" sz="1100" i="1" dirty="0">
                <a:solidFill>
                  <a:srgbClr val="0070C0"/>
                </a:solidFill>
              </a:rPr>
              <a:t> </a:t>
            </a:r>
            <a:r>
              <a:rPr lang="en-US" sz="1100" i="1" dirty="0">
                <a:solidFill>
                  <a:srgbClr val="0070C0"/>
                </a:solidFill>
              </a:rPr>
              <a:t>et al</a:t>
            </a:r>
            <a:r>
              <a:rPr lang="ru-RU" sz="1100" i="1" dirty="0">
                <a:solidFill>
                  <a:srgbClr val="0070C0"/>
                </a:solidFill>
              </a:rPr>
              <a:t>.</a:t>
            </a:r>
            <a:r>
              <a:rPr lang="da-DK" sz="1100" i="1" dirty="0">
                <a:solidFill>
                  <a:srgbClr val="0070C0"/>
                </a:solidFill>
              </a:rPr>
              <a:t> (2026)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F2AE0D-4260-CD05-2E97-35FA0EF02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812927"/>
            <a:ext cx="2648438" cy="37750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44E1EA-F1F2-227C-5B0C-C183D3C5F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219822"/>
            <a:ext cx="2031798" cy="16275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6C4561-5ED7-6172-CDFC-1D18A037B9AF}"/>
              </a:ext>
            </a:extLst>
          </p:cNvPr>
          <p:cNvSpPr/>
          <p:nvPr/>
        </p:nvSpPr>
        <p:spPr>
          <a:xfrm>
            <a:off x="5724128" y="4637481"/>
            <a:ext cx="3584044" cy="23852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fr-FR" sz="1100" i="1" dirty="0">
                <a:solidFill>
                  <a:srgbClr val="0070C0"/>
                </a:solidFill>
              </a:rPr>
              <a:t>Kao</a:t>
            </a:r>
            <a:r>
              <a:rPr lang="ru-RU" sz="1100" i="1" dirty="0">
                <a:solidFill>
                  <a:srgbClr val="0070C0"/>
                </a:solidFill>
              </a:rPr>
              <a:t> </a:t>
            </a:r>
            <a:r>
              <a:rPr lang="en-US" sz="1100" i="1" dirty="0">
                <a:solidFill>
                  <a:srgbClr val="0070C0"/>
                </a:solidFill>
              </a:rPr>
              <a:t>et al</a:t>
            </a:r>
            <a:r>
              <a:rPr lang="ru-RU" sz="1100" i="1" dirty="0">
                <a:solidFill>
                  <a:srgbClr val="0070C0"/>
                </a:solidFill>
              </a:rPr>
              <a:t>.</a:t>
            </a:r>
            <a:r>
              <a:rPr lang="da-DK" sz="1100" i="1" dirty="0">
                <a:solidFill>
                  <a:srgbClr val="0070C0"/>
                </a:solidFill>
              </a:rPr>
              <a:t> (2014). China Steel Corporation, Taiwan.</a:t>
            </a:r>
          </a:p>
        </p:txBody>
      </p:sp>
    </p:spTree>
    <p:extLst>
      <p:ext uri="{BB962C8B-B14F-4D97-AF65-F5344CB8AC3E}">
        <p14:creationId xmlns:p14="http://schemas.microsoft.com/office/powerpoint/2010/main" val="374650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</p:spPr>
        <p:txBody>
          <a:bodyPr/>
          <a:lstStyle/>
          <a:p>
            <a:r>
              <a:rPr lang="ru-RU" sz="800" dirty="0">
                <a:solidFill>
                  <a:schemeClr val="tx1"/>
                </a:solidFill>
              </a:rPr>
              <a:t>Институт Физиологии Растений им. К.А. Тимирязева РАН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2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</p:spPr>
        <p:txBody>
          <a:bodyPr/>
          <a:lstStyle/>
          <a:p>
            <a:r>
              <a:rPr lang="ru-RU" sz="3000" u="sng" dirty="0" err="1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Спойлеры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627534"/>
            <a:ext cx="799288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i="1" dirty="0" err="1"/>
              <a:t>Цианобактерии</a:t>
            </a:r>
            <a:r>
              <a:rPr lang="ru-RU" i="1" dirty="0"/>
              <a:t> и микроводоросли создатели «кислородной» атмосферы </a:t>
            </a:r>
            <a:r>
              <a:rPr lang="ru-RU" i="1" dirty="0">
                <a:solidFill>
                  <a:srgbClr val="00B0F0"/>
                </a:solidFill>
              </a:rPr>
              <a:t>(если бы не они, то кем бы были мы?)</a:t>
            </a:r>
            <a:r>
              <a:rPr lang="ru-RU" i="1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sz="1000" i="1" dirty="0"/>
          </a:p>
          <a:p>
            <a:pPr marL="342900" indent="-342900">
              <a:buFont typeface="+mj-lt"/>
              <a:buAutoNum type="arabicPeriod"/>
            </a:pPr>
            <a:r>
              <a:rPr lang="ru-RU" i="1" dirty="0"/>
              <a:t>Известно, что для накопления </a:t>
            </a:r>
            <a:r>
              <a:rPr lang="ru-RU" b="1" i="1" dirty="0"/>
              <a:t>1 кг </a:t>
            </a:r>
            <a:r>
              <a:rPr lang="ru-RU" i="1" dirty="0"/>
              <a:t>сухой биомассы микроводорослей клеткам нужно усвоить ≈ </a:t>
            </a:r>
            <a:r>
              <a:rPr lang="ru-RU" b="1" i="1" dirty="0"/>
              <a:t>1 м</a:t>
            </a:r>
            <a:r>
              <a:rPr lang="ru-RU" b="1" i="1" baseline="30000" dirty="0"/>
              <a:t>3</a:t>
            </a:r>
            <a:r>
              <a:rPr lang="ru-RU" b="1" i="1" dirty="0"/>
              <a:t> СО</a:t>
            </a:r>
            <a:r>
              <a:rPr lang="ru-RU" b="1" i="1" baseline="-25000" dirty="0"/>
              <a:t>2 </a:t>
            </a:r>
            <a:r>
              <a:rPr lang="ru-RU" i="1" dirty="0"/>
              <a:t> с выделением ≈ </a:t>
            </a:r>
            <a:r>
              <a:rPr lang="ru-RU" b="1" i="1" dirty="0"/>
              <a:t>1,9 м</a:t>
            </a:r>
            <a:r>
              <a:rPr lang="ru-RU" b="1" i="1" baseline="30000" dirty="0"/>
              <a:t>3</a:t>
            </a:r>
            <a:r>
              <a:rPr lang="ru-RU" b="1" i="1" dirty="0"/>
              <a:t> О</a:t>
            </a:r>
            <a:r>
              <a:rPr lang="ru-RU" b="1" i="1" baseline="-25000" dirty="0"/>
              <a:t>2</a:t>
            </a:r>
            <a:r>
              <a:rPr lang="ru-RU" i="1" dirty="0"/>
              <a:t> </a:t>
            </a:r>
            <a:r>
              <a:rPr lang="ru-RU" i="1" dirty="0">
                <a:solidFill>
                  <a:srgbClr val="00B0F0"/>
                </a:solidFill>
              </a:rPr>
              <a:t>(выбросы CO₂ с одной городской ТЭЦ порядка 10</a:t>
            </a:r>
            <a:r>
              <a:rPr lang="ru-RU" i="1" baseline="30000" dirty="0">
                <a:solidFill>
                  <a:srgbClr val="00B0F0"/>
                </a:solidFill>
              </a:rPr>
              <a:t>7</a:t>
            </a:r>
            <a:r>
              <a:rPr lang="ru-RU" i="1" dirty="0">
                <a:solidFill>
                  <a:srgbClr val="00B0F0"/>
                </a:solidFill>
              </a:rPr>
              <a:t> м</a:t>
            </a:r>
            <a:r>
              <a:rPr lang="ru-RU" i="1" baseline="30000" dirty="0">
                <a:solidFill>
                  <a:srgbClr val="00B0F0"/>
                </a:solidFill>
              </a:rPr>
              <a:t>3</a:t>
            </a:r>
            <a:r>
              <a:rPr lang="ru-RU" i="1" dirty="0">
                <a:solidFill>
                  <a:srgbClr val="00B0F0"/>
                </a:solidFill>
              </a:rPr>
              <a:t>/</a:t>
            </a:r>
            <a:r>
              <a:rPr lang="ru-RU" b="1" i="1" dirty="0">
                <a:solidFill>
                  <a:srgbClr val="00B0F0"/>
                </a:solidFill>
              </a:rPr>
              <a:t>час</a:t>
            </a:r>
            <a:r>
              <a:rPr lang="ru-RU" i="1" dirty="0">
                <a:solidFill>
                  <a:srgbClr val="00B0F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ru-RU" sz="1000" i="1" dirty="0">
              <a:solidFill>
                <a:srgbClr val="00B0F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i="1" dirty="0"/>
              <a:t>Активная генерация </a:t>
            </a:r>
            <a:r>
              <a:rPr lang="ru-RU" b="1" i="1" dirty="0"/>
              <a:t>О</a:t>
            </a:r>
            <a:r>
              <a:rPr lang="ru-RU" b="1" i="1" baseline="-25000" dirty="0"/>
              <a:t>2</a:t>
            </a:r>
            <a:r>
              <a:rPr lang="ru-RU" b="1" i="1" dirty="0"/>
              <a:t> </a:t>
            </a:r>
            <a:r>
              <a:rPr lang="ru-RU" i="1" dirty="0"/>
              <a:t>/ поглощение </a:t>
            </a:r>
            <a:r>
              <a:rPr lang="ru-RU" b="1" i="1" dirty="0"/>
              <a:t>СО</a:t>
            </a:r>
            <a:r>
              <a:rPr lang="ru-RU" b="1" i="1" baseline="-25000" dirty="0"/>
              <a:t>2</a:t>
            </a:r>
            <a:r>
              <a:rPr lang="ru-RU" i="1" dirty="0"/>
              <a:t> / накопление полезной биомассы требует интенсивного роста </a:t>
            </a:r>
            <a:r>
              <a:rPr lang="ru-RU" i="1" dirty="0">
                <a:solidFill>
                  <a:srgbClr val="00B0F0"/>
                </a:solidFill>
              </a:rPr>
              <a:t>(а значит частного обслуживания установок и реализации наработанной биомассы)</a:t>
            </a:r>
            <a:r>
              <a:rPr lang="ru-RU" i="1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sz="1000" i="1" dirty="0"/>
          </a:p>
          <a:p>
            <a:pPr marL="342900" indent="-342900">
              <a:buFont typeface="+mj-lt"/>
              <a:buAutoNum type="arabicPeriod"/>
            </a:pPr>
            <a:r>
              <a:rPr lang="ru-RU" i="1" dirty="0"/>
              <a:t>Можно достичь практически </a:t>
            </a:r>
            <a:r>
              <a:rPr lang="ru-RU" b="1" i="1" dirty="0"/>
              <a:t>100%</a:t>
            </a:r>
            <a:r>
              <a:rPr lang="ru-RU" i="1" dirty="0"/>
              <a:t> преобразования СО</a:t>
            </a:r>
            <a:r>
              <a:rPr lang="ru-RU" i="1" baseline="-25000" dirty="0"/>
              <a:t>2</a:t>
            </a:r>
            <a:r>
              <a:rPr lang="ru-RU" i="1" dirty="0"/>
              <a:t> в биомассу микроводорослей </a:t>
            </a:r>
            <a:r>
              <a:rPr lang="ru-RU" i="1" dirty="0">
                <a:solidFill>
                  <a:srgbClr val="00B0F0"/>
                </a:solidFill>
              </a:rPr>
              <a:t>(если гнаться за рекордами)</a:t>
            </a:r>
          </a:p>
          <a:p>
            <a:pPr marL="342900" indent="-342900">
              <a:buFont typeface="+mj-lt"/>
              <a:buAutoNum type="arabicPeriod"/>
            </a:pPr>
            <a:endParaRPr lang="ru-RU" sz="1000" i="1" dirty="0"/>
          </a:p>
          <a:p>
            <a:pPr marL="342900" indent="-342900">
              <a:buFont typeface="+mj-lt"/>
              <a:buAutoNum type="arabicPeriod"/>
            </a:pPr>
            <a:r>
              <a:rPr lang="ru-RU" i="1" dirty="0"/>
              <a:t>Производство продуктов на основе микроводорослей оправдано в циклах глубокой переработки ресурсов и сырья </a:t>
            </a:r>
            <a:r>
              <a:rPr lang="ru-RU" i="1" dirty="0">
                <a:solidFill>
                  <a:srgbClr val="00B0F0"/>
                </a:solidFill>
              </a:rPr>
              <a:t>(производство нескольких продуктов из одного сырья) </a:t>
            </a:r>
          </a:p>
          <a:p>
            <a:pPr marL="342900" indent="-342900">
              <a:buFont typeface="+mj-lt"/>
              <a:buAutoNum type="arabicPeriod"/>
            </a:pPr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166824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1D18B-A3F4-0602-F769-00D8FCB5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4ADCED2-BE32-5D2D-D52B-9F181216FF69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spcBef>
                <a:spcPts val="0"/>
              </a:spcBef>
              <a:buClrTx/>
              <a:buSzTx/>
              <a:buFontTx/>
              <a:buNone/>
            </a:pPr>
            <a:r>
              <a:rPr lang="ru-RU" sz="3000" b="0" u="sng" kern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Исследования и проекты поглощения СО</a:t>
            </a:r>
            <a:r>
              <a:rPr lang="ru-RU" sz="3000" b="0" u="sng" kern="0" baseline="-2500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latin typeface="Calibri"/>
              </a:rPr>
              <a:t>2</a:t>
            </a:r>
            <a:br>
              <a:rPr lang="en-US" sz="2100" b="0" u="sng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latin typeface="Calibri"/>
              </a:rPr>
            </a:br>
            <a:endParaRPr lang="ru-RU" sz="2400" kern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42" name="Picture 2" descr="SITE_NAME">
            <a:extLst>
              <a:ext uri="{FF2B5EF4-FFF2-40B4-BE49-F238E27FC236}">
                <a16:creationId xmlns:a16="http://schemas.microsoft.com/office/drawing/2014/main" id="{4C8060B1-2737-6657-58B3-E2D45806C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ижний колонтитул 3">
            <a:extLst>
              <a:ext uri="{FF2B5EF4-FFF2-40B4-BE49-F238E27FC236}">
                <a16:creationId xmlns:a16="http://schemas.microsoft.com/office/drawing/2014/main" id="{861B5DF5-916F-3F4A-10CD-1B5F817B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sp>
        <p:nvSpPr>
          <p:cNvPr id="41" name="Номер слайда 4">
            <a:extLst>
              <a:ext uri="{FF2B5EF4-FFF2-40B4-BE49-F238E27FC236}">
                <a16:creationId xmlns:a16="http://schemas.microsoft.com/office/drawing/2014/main" id="{9BA2E973-F184-94E9-385E-764BB8A3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20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2F1830-7702-9088-A93D-71840C8387C5}"/>
              </a:ext>
            </a:extLst>
          </p:cNvPr>
          <p:cNvSpPr/>
          <p:nvPr/>
        </p:nvSpPr>
        <p:spPr>
          <a:xfrm>
            <a:off x="323528" y="2643758"/>
            <a:ext cx="3744416" cy="40780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fr-FR" sz="1100" i="1" dirty="0">
                <a:solidFill>
                  <a:srgbClr val="0070C0"/>
                </a:solidFill>
              </a:rPr>
              <a:t>Chunzhuk</a:t>
            </a:r>
            <a:r>
              <a:rPr lang="ru-RU" sz="1100" i="1" dirty="0">
                <a:solidFill>
                  <a:srgbClr val="0070C0"/>
                </a:solidFill>
              </a:rPr>
              <a:t> </a:t>
            </a:r>
            <a:r>
              <a:rPr lang="en-US" sz="1100" i="1" dirty="0">
                <a:solidFill>
                  <a:srgbClr val="0070C0"/>
                </a:solidFill>
              </a:rPr>
              <a:t>et al</a:t>
            </a:r>
            <a:r>
              <a:rPr lang="ru-RU" sz="1100" i="1" dirty="0">
                <a:solidFill>
                  <a:srgbClr val="0070C0"/>
                </a:solidFill>
              </a:rPr>
              <a:t>.</a:t>
            </a:r>
            <a:r>
              <a:rPr lang="da-DK" sz="1100" i="1" dirty="0">
                <a:solidFill>
                  <a:srgbClr val="0070C0"/>
                </a:solidFill>
              </a:rPr>
              <a:t> (202</a:t>
            </a:r>
            <a:r>
              <a:rPr lang="ru-RU" sz="1100" i="1" dirty="0">
                <a:solidFill>
                  <a:srgbClr val="0070C0"/>
                </a:solidFill>
              </a:rPr>
              <a:t>3</a:t>
            </a:r>
            <a:r>
              <a:rPr lang="da-DK" sz="1100" i="1" dirty="0">
                <a:solidFill>
                  <a:srgbClr val="0070C0"/>
                </a:solidFill>
              </a:rPr>
              <a:t>)</a:t>
            </a:r>
            <a:endParaRPr lang="ru-RU" sz="1100" i="1" dirty="0">
              <a:solidFill>
                <a:srgbClr val="0070C0"/>
              </a:solidFill>
            </a:endParaRPr>
          </a:p>
          <a:p>
            <a:r>
              <a:rPr lang="ru-RU" sz="1100" i="1" dirty="0">
                <a:solidFill>
                  <a:srgbClr val="0070C0"/>
                </a:solidFill>
              </a:rPr>
              <a:t>ОИВТ РАН, лаборатория Власкина М.С.</a:t>
            </a:r>
            <a:endParaRPr lang="da-DK" sz="1100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389ABB-C619-F804-8F2F-9AF5BBB9A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915566"/>
            <a:ext cx="2800610" cy="1512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A4CFC0-3479-CE02-2359-2CC51F84B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915566"/>
            <a:ext cx="5256584" cy="34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39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1EC33A6-4B5E-F5D2-A65C-E4712A6D0447}"/>
              </a:ext>
            </a:extLst>
          </p:cNvPr>
          <p:cNvGrpSpPr/>
          <p:nvPr/>
        </p:nvGrpSpPr>
        <p:grpSpPr>
          <a:xfrm>
            <a:off x="566682" y="951570"/>
            <a:ext cx="6921642" cy="3726414"/>
            <a:chOff x="1179755" y="1484848"/>
            <a:chExt cx="7424693" cy="4063871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5C2A39E7-7EA1-308E-F965-70F860324917}"/>
                </a:ext>
              </a:extLst>
            </p:cNvPr>
            <p:cNvSpPr/>
            <p:nvPr/>
          </p:nvSpPr>
          <p:spPr>
            <a:xfrm rot="2561600">
              <a:off x="2757717" y="4327672"/>
              <a:ext cx="617111" cy="576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8828"/>
                  </a:moveTo>
                  <a:lnTo>
                    <a:pt x="617111" y="2882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22F9E332-592C-B824-4A77-BA5470BC025A}"/>
                </a:ext>
              </a:extLst>
            </p:cNvPr>
            <p:cNvSpPr/>
            <p:nvPr/>
          </p:nvSpPr>
          <p:spPr>
            <a:xfrm>
              <a:off x="2839487" y="3487955"/>
              <a:ext cx="685829" cy="576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8828"/>
                  </a:moveTo>
                  <a:lnTo>
                    <a:pt x="685829" y="2882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B46AE3A0-9C68-6370-5345-5959C86841CA}"/>
                </a:ext>
              </a:extLst>
            </p:cNvPr>
            <p:cNvSpPr/>
            <p:nvPr/>
          </p:nvSpPr>
          <p:spPr>
            <a:xfrm rot="19037762">
              <a:off x="2757923" y="2648588"/>
              <a:ext cx="615264" cy="576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8828"/>
                  </a:moveTo>
                  <a:lnTo>
                    <a:pt x="615264" y="2882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58C7346-F57F-7B86-B1B7-221E57B58E6E}"/>
                </a:ext>
              </a:extLst>
            </p:cNvPr>
            <p:cNvSpPr/>
            <p:nvPr/>
          </p:nvSpPr>
          <p:spPr>
            <a:xfrm>
              <a:off x="1179755" y="2540471"/>
              <a:ext cx="1952625" cy="1952625"/>
            </a:xfrm>
            <a:prstGeom prst="ellipse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3000" r="-2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00D025D3-952D-297C-6EEF-32CBAC6DA5E5}"/>
                </a:ext>
              </a:extLst>
            </p:cNvPr>
            <p:cNvSpPr/>
            <p:nvPr/>
          </p:nvSpPr>
          <p:spPr>
            <a:xfrm>
              <a:off x="3134901" y="1484848"/>
              <a:ext cx="1176249" cy="1171575"/>
            </a:xfrm>
            <a:custGeom>
              <a:avLst/>
              <a:gdLst>
                <a:gd name="connsiteX0" fmla="*/ 0 w 1176249"/>
                <a:gd name="connsiteY0" fmla="*/ 585788 h 1171575"/>
                <a:gd name="connsiteX1" fmla="*/ 588125 w 1176249"/>
                <a:gd name="connsiteY1" fmla="*/ 0 h 1171575"/>
                <a:gd name="connsiteX2" fmla="*/ 1176250 w 1176249"/>
                <a:gd name="connsiteY2" fmla="*/ 585788 h 1171575"/>
                <a:gd name="connsiteX3" fmla="*/ 588125 w 1176249"/>
                <a:gd name="connsiteY3" fmla="*/ 1171576 h 1171575"/>
                <a:gd name="connsiteX4" fmla="*/ 0 w 1176249"/>
                <a:gd name="connsiteY4" fmla="*/ 585788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49" h="1171575">
                  <a:moveTo>
                    <a:pt x="0" y="585788"/>
                  </a:moveTo>
                  <a:cubicBezTo>
                    <a:pt x="0" y="262266"/>
                    <a:pt x="263313" y="0"/>
                    <a:pt x="588125" y="0"/>
                  </a:cubicBezTo>
                  <a:cubicBezTo>
                    <a:pt x="912937" y="0"/>
                    <a:pt x="1176250" y="262266"/>
                    <a:pt x="1176250" y="585788"/>
                  </a:cubicBezTo>
                  <a:cubicBezTo>
                    <a:pt x="1176250" y="909310"/>
                    <a:pt x="912937" y="1171576"/>
                    <a:pt x="588125" y="1171576"/>
                  </a:cubicBezTo>
                  <a:cubicBezTo>
                    <a:pt x="263313" y="1171576"/>
                    <a:pt x="0" y="909310"/>
                    <a:pt x="0" y="585788"/>
                  </a:cubicBez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624" tIns="140110" rIns="140624" bIns="14011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↓</a:t>
              </a:r>
              <a:r>
                <a:rPr lang="ru-RU" sz="2100" dirty="0">
                  <a:solidFill>
                    <a:prstClr val="white"/>
                  </a:solidFill>
                  <a:latin typeface="Calibri" panose="020F0502020204030204"/>
                </a:rPr>
                <a:t>СО</a:t>
              </a:r>
              <a:r>
                <a:rPr lang="ru-RU" sz="210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14E1F849-3FB0-EB1C-E28B-BDE6B8F3F64E}"/>
                </a:ext>
              </a:extLst>
            </p:cNvPr>
            <p:cNvSpPr/>
            <p:nvPr/>
          </p:nvSpPr>
          <p:spPr>
            <a:xfrm>
              <a:off x="4422464" y="1484848"/>
              <a:ext cx="4181984" cy="1171575"/>
            </a:xfrm>
            <a:custGeom>
              <a:avLst/>
              <a:gdLst>
                <a:gd name="connsiteX0" fmla="*/ 0 w 1764374"/>
                <a:gd name="connsiteY0" fmla="*/ 0 h 1171575"/>
                <a:gd name="connsiteX1" fmla="*/ 1764374 w 1764374"/>
                <a:gd name="connsiteY1" fmla="*/ 0 h 1171575"/>
                <a:gd name="connsiteX2" fmla="*/ 1764374 w 1764374"/>
                <a:gd name="connsiteY2" fmla="*/ 1171575 h 1171575"/>
                <a:gd name="connsiteX3" fmla="*/ 0 w 1764374"/>
                <a:gd name="connsiteY3" fmla="*/ 1171575 h 1171575"/>
                <a:gd name="connsiteX4" fmla="*/ 0 w 1764374"/>
                <a:gd name="connsiteY4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374" h="1171575">
                  <a:moveTo>
                    <a:pt x="0" y="0"/>
                  </a:moveTo>
                  <a:lnTo>
                    <a:pt x="1764374" y="0"/>
                  </a:lnTo>
                  <a:lnTo>
                    <a:pt x="1764374" y="1171575"/>
                  </a:lnTo>
                  <a:lnTo>
                    <a:pt x="0" y="11715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14313" lvl="1" indent="-214313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Захват и накопление чистого СО</a:t>
              </a:r>
              <a:r>
                <a:rPr lang="ru-RU" sz="1350" baseline="-25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2 </a:t>
              </a: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из дымовых газов для последующего применения</a:t>
              </a:r>
            </a:p>
            <a:p>
              <a:pPr marL="214313" lvl="1" indent="-214313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Преобразование части СО</a:t>
              </a:r>
              <a:r>
                <a:rPr lang="ru-RU" sz="1350" baseline="-25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2 </a:t>
              </a: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в полезные продукты</a:t>
              </a:r>
              <a:endParaRPr lang="ru-RU" sz="1350" baseline="-25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ED1973F5-D59F-4A2C-44CC-BBCD8C622925}"/>
                </a:ext>
              </a:extLst>
            </p:cNvPr>
            <p:cNvSpPr/>
            <p:nvPr/>
          </p:nvSpPr>
          <p:spPr>
            <a:xfrm>
              <a:off x="3525317" y="2930996"/>
              <a:ext cx="1171575" cy="1171575"/>
            </a:xfrm>
            <a:custGeom>
              <a:avLst/>
              <a:gdLst>
                <a:gd name="connsiteX0" fmla="*/ 0 w 1171575"/>
                <a:gd name="connsiteY0" fmla="*/ 585788 h 1171575"/>
                <a:gd name="connsiteX1" fmla="*/ 585788 w 1171575"/>
                <a:gd name="connsiteY1" fmla="*/ 0 h 1171575"/>
                <a:gd name="connsiteX2" fmla="*/ 1171576 w 1171575"/>
                <a:gd name="connsiteY2" fmla="*/ 585788 h 1171575"/>
                <a:gd name="connsiteX3" fmla="*/ 585788 w 1171575"/>
                <a:gd name="connsiteY3" fmla="*/ 1171576 h 1171575"/>
                <a:gd name="connsiteX4" fmla="*/ 0 w 1171575"/>
                <a:gd name="connsiteY4" fmla="*/ 585788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575" h="1171575">
                  <a:moveTo>
                    <a:pt x="0" y="585788"/>
                  </a:moveTo>
                  <a:cubicBezTo>
                    <a:pt x="0" y="262266"/>
                    <a:pt x="262266" y="0"/>
                    <a:pt x="585788" y="0"/>
                  </a:cubicBezTo>
                  <a:cubicBezTo>
                    <a:pt x="909310" y="0"/>
                    <a:pt x="1171576" y="262266"/>
                    <a:pt x="1171576" y="585788"/>
                  </a:cubicBezTo>
                  <a:cubicBezTo>
                    <a:pt x="1171576" y="909310"/>
                    <a:pt x="909310" y="1171576"/>
                    <a:pt x="585788" y="1171576"/>
                  </a:cubicBezTo>
                  <a:cubicBezTo>
                    <a:pt x="262266" y="1171576"/>
                    <a:pt x="0" y="909310"/>
                    <a:pt x="0" y="585788"/>
                  </a:cubicBez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776" tIns="136776" rIns="136776" bIns="136776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50" dirty="0">
                  <a:solidFill>
                    <a:prstClr val="white"/>
                  </a:solidFill>
                  <a:latin typeface="Calibri" panose="020F0502020204030204"/>
                </a:rPr>
                <a:t>Электр. и тепло</a:t>
              </a: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EA90F2BB-A9A6-9024-92ED-F99D775F34BD}"/>
                </a:ext>
              </a:extLst>
            </p:cNvPr>
            <p:cNvSpPr/>
            <p:nvPr/>
          </p:nvSpPr>
          <p:spPr>
            <a:xfrm>
              <a:off x="4814048" y="2930996"/>
              <a:ext cx="3673837" cy="1171575"/>
            </a:xfrm>
            <a:custGeom>
              <a:avLst/>
              <a:gdLst>
                <a:gd name="connsiteX0" fmla="*/ 0 w 1757362"/>
                <a:gd name="connsiteY0" fmla="*/ 0 h 1171575"/>
                <a:gd name="connsiteX1" fmla="*/ 1757362 w 1757362"/>
                <a:gd name="connsiteY1" fmla="*/ 0 h 1171575"/>
                <a:gd name="connsiteX2" fmla="*/ 1757362 w 1757362"/>
                <a:gd name="connsiteY2" fmla="*/ 1171575 h 1171575"/>
                <a:gd name="connsiteX3" fmla="*/ 0 w 1757362"/>
                <a:gd name="connsiteY3" fmla="*/ 1171575 h 1171575"/>
                <a:gd name="connsiteX4" fmla="*/ 0 w 1757362"/>
                <a:gd name="connsiteY4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7362" h="1171575">
                  <a:moveTo>
                    <a:pt x="0" y="0"/>
                  </a:moveTo>
                  <a:lnTo>
                    <a:pt x="1757362" y="0"/>
                  </a:lnTo>
                  <a:lnTo>
                    <a:pt x="1757362" y="1171575"/>
                  </a:lnTo>
                  <a:lnTo>
                    <a:pt x="0" y="11715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15503" lvl="1" indent="-214313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Дешевое электричество от производителя</a:t>
              </a:r>
            </a:p>
            <a:p>
              <a:pPr marL="215503" lvl="1" indent="-214313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Утилизация бросового тепла от энергообъекта</a:t>
              </a: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C5DDFE40-CEDC-660B-84FB-0CFCDF88B8A6}"/>
                </a:ext>
              </a:extLst>
            </p:cNvPr>
            <p:cNvSpPr/>
            <p:nvPr/>
          </p:nvSpPr>
          <p:spPr>
            <a:xfrm>
              <a:off x="3137822" y="4377144"/>
              <a:ext cx="1171575" cy="1171575"/>
            </a:xfrm>
            <a:custGeom>
              <a:avLst/>
              <a:gdLst>
                <a:gd name="connsiteX0" fmla="*/ 0 w 1171575"/>
                <a:gd name="connsiteY0" fmla="*/ 585788 h 1171575"/>
                <a:gd name="connsiteX1" fmla="*/ 585788 w 1171575"/>
                <a:gd name="connsiteY1" fmla="*/ 0 h 1171575"/>
                <a:gd name="connsiteX2" fmla="*/ 1171576 w 1171575"/>
                <a:gd name="connsiteY2" fmla="*/ 585788 h 1171575"/>
                <a:gd name="connsiteX3" fmla="*/ 585788 w 1171575"/>
                <a:gd name="connsiteY3" fmla="*/ 1171576 h 1171575"/>
                <a:gd name="connsiteX4" fmla="*/ 0 w 1171575"/>
                <a:gd name="connsiteY4" fmla="*/ 585788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575" h="1171575">
                  <a:moveTo>
                    <a:pt x="0" y="585788"/>
                  </a:moveTo>
                  <a:cubicBezTo>
                    <a:pt x="0" y="262266"/>
                    <a:pt x="262266" y="0"/>
                    <a:pt x="585788" y="0"/>
                  </a:cubicBezTo>
                  <a:cubicBezTo>
                    <a:pt x="909310" y="0"/>
                    <a:pt x="1171576" y="262266"/>
                    <a:pt x="1171576" y="585788"/>
                  </a:cubicBezTo>
                  <a:cubicBezTo>
                    <a:pt x="1171576" y="909310"/>
                    <a:pt x="909310" y="1171576"/>
                    <a:pt x="585788" y="1171576"/>
                  </a:cubicBezTo>
                  <a:cubicBezTo>
                    <a:pt x="262266" y="1171576"/>
                    <a:pt x="0" y="909310"/>
                    <a:pt x="0" y="585788"/>
                  </a:cubicBez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205" tIns="138205" rIns="138205" bIns="13820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prstClr val="white"/>
                  </a:solidFill>
                  <a:latin typeface="Calibri" panose="020F0502020204030204"/>
                </a:rPr>
                <a:t>Новые рынки</a:t>
              </a: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F8A80A43-50B7-A776-F7C3-1AE2568C7FA0}"/>
                </a:ext>
              </a:extLst>
            </p:cNvPr>
            <p:cNvSpPr/>
            <p:nvPr/>
          </p:nvSpPr>
          <p:spPr>
            <a:xfrm>
              <a:off x="4426554" y="4377144"/>
              <a:ext cx="3673837" cy="1171575"/>
            </a:xfrm>
            <a:custGeom>
              <a:avLst/>
              <a:gdLst>
                <a:gd name="connsiteX0" fmla="*/ 0 w 1757362"/>
                <a:gd name="connsiteY0" fmla="*/ 0 h 1171575"/>
                <a:gd name="connsiteX1" fmla="*/ 1757362 w 1757362"/>
                <a:gd name="connsiteY1" fmla="*/ 0 h 1171575"/>
                <a:gd name="connsiteX2" fmla="*/ 1757362 w 1757362"/>
                <a:gd name="connsiteY2" fmla="*/ 1171575 h 1171575"/>
                <a:gd name="connsiteX3" fmla="*/ 0 w 1757362"/>
                <a:gd name="connsiteY3" fmla="*/ 1171575 h 1171575"/>
                <a:gd name="connsiteX4" fmla="*/ 0 w 1757362"/>
                <a:gd name="connsiteY4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7362" h="1171575">
                  <a:moveTo>
                    <a:pt x="0" y="0"/>
                  </a:moveTo>
                  <a:lnTo>
                    <a:pt x="1757362" y="0"/>
                  </a:lnTo>
                  <a:lnTo>
                    <a:pt x="1757362" y="1171575"/>
                  </a:lnTo>
                  <a:lnTo>
                    <a:pt x="0" y="11715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14313" lvl="1" indent="-214313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Производство и реализация потенциально выгодных на рынке вторичных продуктов</a:t>
              </a:r>
            </a:p>
            <a:p>
              <a:pPr marL="214313" lvl="1" indent="-214313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13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Получение новой статьи дохода</a:t>
              </a:r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0B5EB61-DB3C-B92F-242C-44099D64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95486"/>
            <a:ext cx="7128792" cy="857250"/>
          </a:xfrm>
        </p:spPr>
        <p:txBody>
          <a:bodyPr/>
          <a:lstStyle/>
          <a:p>
            <a:r>
              <a:rPr lang="ru-RU" sz="3000" b="1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Возможности проекта интеграции</a:t>
            </a:r>
            <a:r>
              <a:rPr lang="en-US" sz="3000" b="1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000" b="1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с ТЭЦ</a:t>
            </a:r>
            <a:br>
              <a:rPr lang="en-US" sz="24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200" b="1" dirty="0">
                <a:ln w="12700">
                  <a:noFill/>
                  <a:prstDash val="solid"/>
                </a:ln>
              </a:rPr>
              <a:t>от снижения углеродного следа до производства коммерческого продукта</a:t>
            </a:r>
            <a:br>
              <a:rPr lang="ru-RU" sz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 </a:t>
            </a:r>
            <a:endParaRPr lang="ru-RU" sz="13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A43E4848-D171-40DD-8846-EE5EE459C9A0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E683AACE-C00D-486C-8DBC-A2C4E9E41602}" type="slidenum">
              <a:rPr lang="ru-RU" sz="1600">
                <a:solidFill>
                  <a:srgbClr val="FF0000"/>
                </a:solidFill>
                <a:latin typeface="Calibri" panose="020F0502020204030204"/>
              </a:rPr>
              <a:pPr defTabSz="685800"/>
              <a:t>21</a:t>
            </a:fld>
            <a:endParaRPr lang="ru-RU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" name="Picture 2" descr="SITE_NAME">
            <a:extLst>
              <a:ext uri="{FF2B5EF4-FFF2-40B4-BE49-F238E27FC236}">
                <a16:creationId xmlns:a16="http://schemas.microsoft.com/office/drawing/2014/main" id="{2E2BB17C-F85D-9FB2-9FE7-85F31342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1D11EC-8D48-F9E5-8B7E-5C325E002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1809282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0B5EB61-DB3C-B92F-242C-44099D64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95486"/>
            <a:ext cx="7128792" cy="857250"/>
          </a:xfrm>
        </p:spPr>
        <p:txBody>
          <a:bodyPr>
            <a:normAutofit/>
          </a:bodyPr>
          <a:lstStyle/>
          <a:p>
            <a:r>
              <a:rPr lang="ru-RU" sz="3000" b="1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Структура интегрированного производства</a:t>
            </a:r>
            <a:br>
              <a:rPr lang="ru-RU" sz="3000" b="1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200" b="1" dirty="0">
                <a:ln w="12700">
                  <a:noFill/>
                  <a:prstDash val="solid"/>
                </a:ln>
              </a:rPr>
              <a:t>от энергогенерации до вторичного продукта</a:t>
            </a:r>
            <a:br>
              <a:rPr lang="ru-RU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</a:br>
            <a:r>
              <a:rPr lang="ru-RU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 </a:t>
            </a:r>
            <a:endParaRPr lang="ru-RU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A43E4848-D171-40DD-8846-EE5EE459C9A0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E683AACE-C00D-486C-8DBC-A2C4E9E41602}" type="slidenum">
              <a:rPr lang="ru-RU" sz="1600">
                <a:solidFill>
                  <a:srgbClr val="FF0000"/>
                </a:solidFill>
                <a:latin typeface="Calibri" panose="020F0502020204030204"/>
              </a:rPr>
              <a:pPr defTabSz="685800"/>
              <a:t>22</a:t>
            </a:fld>
            <a:endParaRPr lang="ru-RU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A517A51-0F4A-AC42-4EC8-BDEE08F906DB}"/>
              </a:ext>
            </a:extLst>
          </p:cNvPr>
          <p:cNvGrpSpPr/>
          <p:nvPr/>
        </p:nvGrpSpPr>
        <p:grpSpPr>
          <a:xfrm>
            <a:off x="467544" y="951570"/>
            <a:ext cx="7884876" cy="3996444"/>
            <a:chOff x="623392" y="1268760"/>
            <a:chExt cx="10513168" cy="532859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995200" y="3635575"/>
              <a:ext cx="1415345" cy="4555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defTabSz="666734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BIOMASS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Скругленный прямоугольник 51">
              <a:extLst>
                <a:ext uri="{FF2B5EF4-FFF2-40B4-BE49-F238E27FC236}">
                  <a16:creationId xmlns:a16="http://schemas.microsoft.com/office/drawing/2014/main" id="{BB2859F0-A302-CC86-6ECB-8ACCDE3CC4C0}"/>
                </a:ext>
              </a:extLst>
            </p:cNvPr>
            <p:cNvSpPr/>
            <p:nvPr/>
          </p:nvSpPr>
          <p:spPr>
            <a:xfrm>
              <a:off x="656464" y="2949803"/>
              <a:ext cx="2487207" cy="6020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Выбросы дымовых газов</a:t>
              </a:r>
            </a:p>
          </p:txBody>
        </p:sp>
        <p:sp>
          <p:nvSpPr>
            <p:cNvPr id="4" name="Скругленный прямоугольник 54">
              <a:extLst>
                <a:ext uri="{FF2B5EF4-FFF2-40B4-BE49-F238E27FC236}">
                  <a16:creationId xmlns:a16="http://schemas.microsoft.com/office/drawing/2014/main" id="{D0C79821-E168-44CC-0BE3-1744E1C923AD}"/>
                </a:ext>
              </a:extLst>
            </p:cNvPr>
            <p:cNvSpPr/>
            <p:nvPr/>
          </p:nvSpPr>
          <p:spPr>
            <a:xfrm>
              <a:off x="4032041" y="2924944"/>
              <a:ext cx="1991951" cy="602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Захват и сжижение СО</a:t>
              </a:r>
              <a:r>
                <a:rPr lang="ru-RU" sz="1350" baseline="-25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ru-RU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Скругленный прямоугольник 56">
              <a:extLst>
                <a:ext uri="{FF2B5EF4-FFF2-40B4-BE49-F238E27FC236}">
                  <a16:creationId xmlns:a16="http://schemas.microsoft.com/office/drawing/2014/main" id="{A1543F45-9462-135C-FC00-5D6DE4A53CE9}"/>
                </a:ext>
              </a:extLst>
            </p:cNvPr>
            <p:cNvSpPr/>
            <p:nvPr/>
          </p:nvSpPr>
          <p:spPr>
            <a:xfrm>
              <a:off x="6888088" y="2852936"/>
              <a:ext cx="1778076" cy="864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Накопление и распределение чистого СО</a:t>
              </a:r>
              <a:r>
                <a:rPr lang="ru-RU" sz="1350" baseline="-25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8" name="Скругленный прямоугольник 57">
              <a:extLst>
                <a:ext uri="{FF2B5EF4-FFF2-40B4-BE49-F238E27FC236}">
                  <a16:creationId xmlns:a16="http://schemas.microsoft.com/office/drawing/2014/main" id="{205207DD-9299-8CCB-CFF1-AB70EF6D808F}"/>
                </a:ext>
              </a:extLst>
            </p:cNvPr>
            <p:cNvSpPr/>
            <p:nvPr/>
          </p:nvSpPr>
          <p:spPr>
            <a:xfrm>
              <a:off x="9408368" y="2958688"/>
              <a:ext cx="1672998" cy="6020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Производство биомассы</a:t>
              </a:r>
            </a:p>
          </p:txBody>
        </p:sp>
        <p:sp>
          <p:nvSpPr>
            <p:cNvPr id="11" name="Стрелка вниз 58">
              <a:extLst>
                <a:ext uri="{FF2B5EF4-FFF2-40B4-BE49-F238E27FC236}">
                  <a16:creationId xmlns:a16="http://schemas.microsoft.com/office/drawing/2014/main" id="{8D8970B9-8F7A-FAE2-61A0-CC6A3C1ED734}"/>
                </a:ext>
              </a:extLst>
            </p:cNvPr>
            <p:cNvSpPr/>
            <p:nvPr/>
          </p:nvSpPr>
          <p:spPr>
            <a:xfrm rot="16200000">
              <a:off x="8850270" y="2906978"/>
              <a:ext cx="324108" cy="64807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5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Стрелка вниз 59">
              <a:extLst>
                <a:ext uri="{FF2B5EF4-FFF2-40B4-BE49-F238E27FC236}">
                  <a16:creationId xmlns:a16="http://schemas.microsoft.com/office/drawing/2014/main" id="{AA31483B-B6E1-0E20-B302-A9B6759F6914}"/>
                </a:ext>
              </a:extLst>
            </p:cNvPr>
            <p:cNvSpPr/>
            <p:nvPr/>
          </p:nvSpPr>
          <p:spPr>
            <a:xfrm rot="16200000">
              <a:off x="6329990" y="2834970"/>
              <a:ext cx="324108" cy="79208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5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Стрелка вниз 60">
              <a:extLst>
                <a:ext uri="{FF2B5EF4-FFF2-40B4-BE49-F238E27FC236}">
                  <a16:creationId xmlns:a16="http://schemas.microsoft.com/office/drawing/2014/main" id="{A1F13F9A-3B20-F9BD-0D03-D00A52265B9D}"/>
                </a:ext>
              </a:extLst>
            </p:cNvPr>
            <p:cNvSpPr/>
            <p:nvPr/>
          </p:nvSpPr>
          <p:spPr>
            <a:xfrm rot="16200000">
              <a:off x="3449670" y="2834970"/>
              <a:ext cx="324108" cy="79208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5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Скругленный прямоугольник 61">
              <a:extLst>
                <a:ext uri="{FF2B5EF4-FFF2-40B4-BE49-F238E27FC236}">
                  <a16:creationId xmlns:a16="http://schemas.microsoft.com/office/drawing/2014/main" id="{39376137-101D-1A45-06F8-F93D5339AEEA}"/>
                </a:ext>
              </a:extLst>
            </p:cNvPr>
            <p:cNvSpPr/>
            <p:nvPr/>
          </p:nvSpPr>
          <p:spPr>
            <a:xfrm>
              <a:off x="656464" y="1484785"/>
              <a:ext cx="1983151" cy="832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 err="1">
                  <a:solidFill>
                    <a:prstClr val="black"/>
                  </a:solidFill>
                  <a:latin typeface="Calibri" panose="020F0502020204030204"/>
                </a:rPr>
                <a:t>Энергообъект</a:t>
              </a:r>
              <a:endParaRPr lang="ru-RU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Стрелка вниз 64">
              <a:extLst>
                <a:ext uri="{FF2B5EF4-FFF2-40B4-BE49-F238E27FC236}">
                  <a16:creationId xmlns:a16="http://schemas.microsoft.com/office/drawing/2014/main" id="{A38525A9-FF7F-A955-0EF2-E12DD860E429}"/>
                </a:ext>
              </a:extLst>
            </p:cNvPr>
            <p:cNvSpPr/>
            <p:nvPr/>
          </p:nvSpPr>
          <p:spPr>
            <a:xfrm>
              <a:off x="1415480" y="2348880"/>
              <a:ext cx="422589" cy="54732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5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Скругленный прямоугольник 70">
              <a:extLst>
                <a:ext uri="{FF2B5EF4-FFF2-40B4-BE49-F238E27FC236}">
                  <a16:creationId xmlns:a16="http://schemas.microsoft.com/office/drawing/2014/main" id="{02248566-2896-332C-01C6-2A968481DD70}"/>
                </a:ext>
              </a:extLst>
            </p:cNvPr>
            <p:cNvSpPr/>
            <p:nvPr/>
          </p:nvSpPr>
          <p:spPr>
            <a:xfrm>
              <a:off x="9048328" y="4653136"/>
              <a:ext cx="2088232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Вторичный продукт</a:t>
              </a:r>
            </a:p>
          </p:txBody>
        </p:sp>
        <p:sp>
          <p:nvSpPr>
            <p:cNvPr id="26" name="Стрелка вниз 80">
              <a:extLst>
                <a:ext uri="{FF2B5EF4-FFF2-40B4-BE49-F238E27FC236}">
                  <a16:creationId xmlns:a16="http://schemas.microsoft.com/office/drawing/2014/main" id="{43DA59A8-1068-B72D-8564-E7B075EBD7DD}"/>
                </a:ext>
              </a:extLst>
            </p:cNvPr>
            <p:cNvSpPr/>
            <p:nvPr/>
          </p:nvSpPr>
          <p:spPr>
            <a:xfrm>
              <a:off x="9984432" y="3645024"/>
              <a:ext cx="494597" cy="936104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5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Скругленный прямоугольник 6">
              <a:extLst>
                <a:ext uri="{FF2B5EF4-FFF2-40B4-BE49-F238E27FC236}">
                  <a16:creationId xmlns:a16="http://schemas.microsoft.com/office/drawing/2014/main" id="{E3CCA829-531A-9E3D-08FB-68067E73E0D2}"/>
                </a:ext>
              </a:extLst>
            </p:cNvPr>
            <p:cNvSpPr/>
            <p:nvPr/>
          </p:nvSpPr>
          <p:spPr>
            <a:xfrm>
              <a:off x="623392" y="3645024"/>
              <a:ext cx="4752528" cy="295232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EAD90D6-DC02-5363-BF9F-A7A2E697DBFD}"/>
                </a:ext>
              </a:extLst>
            </p:cNvPr>
            <p:cNvGrpSpPr/>
            <p:nvPr/>
          </p:nvGrpSpPr>
          <p:grpSpPr>
            <a:xfrm>
              <a:off x="623392" y="3828701"/>
              <a:ext cx="4536504" cy="2696643"/>
              <a:chOff x="531552" y="16022513"/>
              <a:chExt cx="9192163" cy="4572000"/>
            </a:xfrm>
          </p:grpSpPr>
          <p:graphicFrame>
            <p:nvGraphicFramePr>
              <p:cNvPr id="29" name="Схема 28">
                <a:extLst>
                  <a:ext uri="{FF2B5EF4-FFF2-40B4-BE49-F238E27FC236}">
                    <a16:creationId xmlns:a16="http://schemas.microsoft.com/office/drawing/2014/main" id="{ECDA813F-829B-6358-944D-B9CF52A6265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63545393"/>
                  </p:ext>
                </p:extLst>
              </p:nvPr>
            </p:nvGraphicFramePr>
            <p:xfrm>
              <a:off x="531552" y="16022513"/>
              <a:ext cx="5252665" cy="4572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aphicFrame>
            <p:nvGraphicFramePr>
              <p:cNvPr id="30" name="Схема 29">
                <a:extLst>
                  <a:ext uri="{FF2B5EF4-FFF2-40B4-BE49-F238E27FC236}">
                    <a16:creationId xmlns:a16="http://schemas.microsoft.com/office/drawing/2014/main" id="{32ECBC69-ABC5-1E47-BFC1-5DF16B0D3423}"/>
                  </a:ext>
                </a:extLst>
              </p:cNvPr>
              <p:cNvGraphicFramePr/>
              <p:nvPr/>
            </p:nvGraphicFramePr>
            <p:xfrm>
              <a:off x="5043715" y="16022513"/>
              <a:ext cx="4680000" cy="4572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p:grpSp>
        <p:sp>
          <p:nvSpPr>
            <p:cNvPr id="31" name="Скругленный прямоугольник 84">
              <a:extLst>
                <a:ext uri="{FF2B5EF4-FFF2-40B4-BE49-F238E27FC236}">
                  <a16:creationId xmlns:a16="http://schemas.microsoft.com/office/drawing/2014/main" id="{9B48D8B7-3FF0-0C4A-0676-116F4EAB690A}"/>
                </a:ext>
              </a:extLst>
            </p:cNvPr>
            <p:cNvSpPr/>
            <p:nvPr/>
          </p:nvSpPr>
          <p:spPr>
            <a:xfrm>
              <a:off x="3359696" y="1669641"/>
              <a:ext cx="1901652" cy="602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Электричество</a:t>
              </a:r>
            </a:p>
          </p:txBody>
        </p:sp>
        <p:sp>
          <p:nvSpPr>
            <p:cNvPr id="32" name="Скругленный прямоугольник 85">
              <a:extLst>
                <a:ext uri="{FF2B5EF4-FFF2-40B4-BE49-F238E27FC236}">
                  <a16:creationId xmlns:a16="http://schemas.microsoft.com/office/drawing/2014/main" id="{9826CBAD-170E-8376-9BE6-32D0AB0E5017}"/>
                </a:ext>
              </a:extLst>
            </p:cNvPr>
            <p:cNvSpPr/>
            <p:nvPr/>
          </p:nvSpPr>
          <p:spPr>
            <a:xfrm>
              <a:off x="6096000" y="1669641"/>
              <a:ext cx="2160240" cy="6792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200" dirty="0">
                  <a:solidFill>
                    <a:prstClr val="black"/>
                  </a:solidFill>
                  <a:latin typeface="Calibri" panose="020F0502020204030204"/>
                </a:rPr>
                <a:t>Производственные площади</a:t>
              </a:r>
            </a:p>
          </p:txBody>
        </p: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068D2043-75D6-059A-9C6C-64105271D22A}"/>
                </a:ext>
              </a:extLst>
            </p:cNvPr>
            <p:cNvCxnSpPr>
              <a:endCxn id="31" idx="0"/>
            </p:cNvCxnSpPr>
            <p:nvPr/>
          </p:nvCxnSpPr>
          <p:spPr>
            <a:xfrm>
              <a:off x="4310521" y="1271627"/>
              <a:ext cx="1" cy="398014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4" name="Скругленный прямоугольник 89">
              <a:extLst>
                <a:ext uri="{FF2B5EF4-FFF2-40B4-BE49-F238E27FC236}">
                  <a16:creationId xmlns:a16="http://schemas.microsoft.com/office/drawing/2014/main" id="{E3CA0E48-E4C7-9752-F333-2053B422135F}"/>
                </a:ext>
              </a:extLst>
            </p:cNvPr>
            <p:cNvSpPr/>
            <p:nvPr/>
          </p:nvSpPr>
          <p:spPr>
            <a:xfrm>
              <a:off x="8904312" y="1711466"/>
              <a:ext cx="1901652" cy="602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Водоподготовка</a:t>
              </a:r>
            </a:p>
          </p:txBody>
        </p:sp>
        <p:cxnSp>
          <p:nvCxnSpPr>
            <p:cNvPr id="35" name="Соединительная линия уступом 91">
              <a:extLst>
                <a:ext uri="{FF2B5EF4-FFF2-40B4-BE49-F238E27FC236}">
                  <a16:creationId xmlns:a16="http://schemas.microsoft.com/office/drawing/2014/main" id="{BB79F223-5B74-5CAF-83C3-F501D18C4C96}"/>
                </a:ext>
              </a:extLst>
            </p:cNvPr>
            <p:cNvCxnSpPr>
              <a:cxnSpLocks/>
              <a:stCxn id="18" idx="0"/>
              <a:endCxn id="34" idx="0"/>
            </p:cNvCxnSpPr>
            <p:nvPr/>
          </p:nvCxnSpPr>
          <p:spPr>
            <a:xfrm rot="16200000" flipH="1">
              <a:off x="5638248" y="-2505424"/>
              <a:ext cx="226681" cy="8207098"/>
            </a:xfrm>
            <a:prstGeom prst="bentConnector3">
              <a:avLst>
                <a:gd name="adj1" fmla="val -100847"/>
              </a:avLst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Скругленный прямоугольник 93">
              <a:extLst>
                <a:ext uri="{FF2B5EF4-FFF2-40B4-BE49-F238E27FC236}">
                  <a16:creationId xmlns:a16="http://schemas.microsoft.com/office/drawing/2014/main" id="{890040FB-54AB-0EA0-4A85-6F9BF8136793}"/>
                </a:ext>
              </a:extLst>
            </p:cNvPr>
            <p:cNvSpPr/>
            <p:nvPr/>
          </p:nvSpPr>
          <p:spPr>
            <a:xfrm>
              <a:off x="6168008" y="4509120"/>
              <a:ext cx="1811850" cy="12241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350" dirty="0">
                  <a:solidFill>
                    <a:prstClr val="black"/>
                  </a:solidFill>
                  <a:latin typeface="Calibri" panose="020F0502020204030204"/>
                </a:rPr>
                <a:t>Технологии выделения полезного продукта </a:t>
              </a:r>
            </a:p>
          </p:txBody>
        </p:sp>
        <p:cxnSp>
          <p:nvCxnSpPr>
            <p:cNvPr id="37" name="Соединительная линия уступом 94">
              <a:extLst>
                <a:ext uri="{FF2B5EF4-FFF2-40B4-BE49-F238E27FC236}">
                  <a16:creationId xmlns:a16="http://schemas.microsoft.com/office/drawing/2014/main" id="{20FDD7E2-99F8-CD0A-EE6B-96D670A706C5}"/>
                </a:ext>
              </a:extLst>
            </p:cNvPr>
            <p:cNvCxnSpPr>
              <a:stCxn id="31" idx="2"/>
              <a:endCxn id="8" idx="0"/>
            </p:cNvCxnSpPr>
            <p:nvPr/>
          </p:nvCxnSpPr>
          <p:spPr>
            <a:xfrm rot="16200000" flipH="1">
              <a:off x="6934206" y="-351973"/>
              <a:ext cx="686976" cy="593434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FF19511-5B70-C79C-D2F9-EBB06CE42B20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7176120" y="2348880"/>
              <a:ext cx="0" cy="288032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CE3F509C-33B8-607D-0266-D87583524935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9855138" y="2313537"/>
              <a:ext cx="0" cy="32337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75402F47-0DC8-BF71-8A56-22F257AA27AF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>
              <a:off x="7176120" y="1268760"/>
              <a:ext cx="0" cy="400881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A8B5AD9-55CB-53DB-7A16-9D192E9644F0}"/>
                </a:ext>
              </a:extLst>
            </p:cNvPr>
            <p:cNvCxnSpPr>
              <a:cxnSpLocks/>
              <a:stCxn id="36" idx="3"/>
              <a:endCxn id="24" idx="1"/>
            </p:cNvCxnSpPr>
            <p:nvPr/>
          </p:nvCxnSpPr>
          <p:spPr>
            <a:xfrm>
              <a:off x="7979858" y="5121188"/>
              <a:ext cx="1068470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F18B3582-3A4A-C836-705C-E6DC1EBCC7F9}"/>
                </a:ext>
              </a:extLst>
            </p:cNvPr>
            <p:cNvCxnSpPr>
              <a:cxnSpLocks/>
              <a:stCxn id="27" idx="3"/>
              <a:endCxn id="36" idx="1"/>
            </p:cNvCxnSpPr>
            <p:nvPr/>
          </p:nvCxnSpPr>
          <p:spPr>
            <a:xfrm>
              <a:off x="5375920" y="5121188"/>
              <a:ext cx="792088" cy="0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6" name="Picture 2" descr="SITE_NAME">
            <a:extLst>
              <a:ext uri="{FF2B5EF4-FFF2-40B4-BE49-F238E27FC236}">
                <a16:creationId xmlns:a16="http://schemas.microsoft.com/office/drawing/2014/main" id="{32D0A210-50B4-DED1-6C24-884CA78D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FBC5B4F2-402C-145F-E603-F69AD965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400069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0B5EB61-DB3C-B92F-242C-44099D64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95486"/>
            <a:ext cx="8208912" cy="857250"/>
          </a:xfrm>
        </p:spPr>
        <p:txBody>
          <a:bodyPr>
            <a:normAutofit/>
          </a:bodyPr>
          <a:lstStyle/>
          <a:p>
            <a:r>
              <a:rPr lang="ru-RU" sz="3000" b="1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Этапы реализации проекта интеграции</a:t>
            </a:r>
            <a:br>
              <a:rPr lang="en-US" sz="2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</a:br>
            <a:br>
              <a:rPr lang="ru-RU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</a:br>
            <a:r>
              <a:rPr lang="ru-RU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 </a:t>
            </a:r>
            <a:endParaRPr lang="ru-RU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A43E4848-D171-40DD-8846-EE5EE459C9A0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3AACE-C00D-486C-8DBC-A2C4E9E41602}" type="slidenum">
              <a:rPr lang="ru-RU" sz="1600">
                <a:solidFill>
                  <a:srgbClr val="FF0000"/>
                </a:solidFill>
              </a:rPr>
              <a:pPr/>
              <a:t>23</a:t>
            </a:fld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D1FF4A6-95C1-5DDB-69DB-AE9612DCC12B}"/>
              </a:ext>
            </a:extLst>
          </p:cNvPr>
          <p:cNvSpPr/>
          <p:nvPr/>
        </p:nvSpPr>
        <p:spPr>
          <a:xfrm>
            <a:off x="1169622" y="897564"/>
            <a:ext cx="1998222" cy="81009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/>
              <a:t>Качественные испытания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4D73CE4-94A9-F216-C2FB-C3EA9E477993}"/>
              </a:ext>
            </a:extLst>
          </p:cNvPr>
          <p:cNvSpPr/>
          <p:nvPr/>
        </p:nvSpPr>
        <p:spPr>
          <a:xfrm>
            <a:off x="1169622" y="2193708"/>
            <a:ext cx="1998222" cy="81009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Запуск пилотного объекта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EDA913D-B6A6-1F85-48B5-C003B874BDFF}"/>
              </a:ext>
            </a:extLst>
          </p:cNvPr>
          <p:cNvSpPr/>
          <p:nvPr/>
        </p:nvSpPr>
        <p:spPr>
          <a:xfrm>
            <a:off x="1115616" y="3489852"/>
            <a:ext cx="2106234" cy="86409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/>
              <a:t>Промышленное</a:t>
            </a:r>
            <a:r>
              <a:rPr lang="ru-RU" dirty="0"/>
              <a:t> </a:t>
            </a:r>
            <a:r>
              <a:rPr lang="ru-RU" sz="2100" dirty="0"/>
              <a:t>производство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357A1D-D52F-4A44-60EC-7EFE920AFA2E}"/>
              </a:ext>
            </a:extLst>
          </p:cNvPr>
          <p:cNvSpPr txBox="1"/>
          <p:nvPr/>
        </p:nvSpPr>
        <p:spPr>
          <a:xfrm>
            <a:off x="3437874" y="843558"/>
            <a:ext cx="5508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u="sng" kern="100" dirty="0">
                <a:ea typeface="Calibri" panose="020F0502020204030204" pitchFamily="34" charset="0"/>
                <a:cs typeface="Arial" panose="020B0604020202020204" pitchFamily="34" charset="0"/>
              </a:rPr>
              <a:t>Малые реакторы 5 – 20л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. Подача до 1 м</a:t>
            </a:r>
            <a:r>
              <a:rPr lang="ru-RU" sz="1350" kern="100" baseline="30000" dirty="0"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СО</a:t>
            </a:r>
            <a:r>
              <a:rPr lang="ru-RU" sz="1350" kern="100" baseline="-25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в сутки на один реактор.</a:t>
            </a:r>
          </a:p>
          <a:p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Проведение экспериментов на различных культурах толерантных к повышенным содержаниям СО</a:t>
            </a:r>
            <a:r>
              <a:rPr lang="ru-RU" sz="1350" kern="100" baseline="-25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и других примесей (</a:t>
            </a:r>
            <a:r>
              <a:rPr lang="en-US" sz="1350" kern="100" dirty="0" err="1">
                <a:ea typeface="Calibri" panose="020F0502020204030204" pitchFamily="34" charset="0"/>
                <a:cs typeface="Arial" panose="020B0604020202020204" pitchFamily="34" charset="0"/>
              </a:rPr>
              <a:t>SOx</a:t>
            </a:r>
            <a:r>
              <a:rPr lang="en-US" sz="1350" kern="100" dirty="0">
                <a:ea typeface="Calibri" panose="020F0502020204030204" pitchFamily="34" charset="0"/>
                <a:cs typeface="Arial" panose="020B0604020202020204" pitchFamily="34" charset="0"/>
              </a:rPr>
              <a:t>, NOx, CO 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и др.).</a:t>
            </a:r>
          </a:p>
          <a:p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Наладка получения чистого СО</a:t>
            </a:r>
            <a:r>
              <a:rPr lang="ru-RU" sz="1350" kern="100" baseline="-25000" dirty="0"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для продуктов премиального класса.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CE319D-8B74-EDC0-245E-169B6EF94609}"/>
              </a:ext>
            </a:extLst>
          </p:cNvPr>
          <p:cNvSpPr txBox="1"/>
          <p:nvPr/>
        </p:nvSpPr>
        <p:spPr>
          <a:xfrm>
            <a:off x="3437874" y="2247714"/>
            <a:ext cx="540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u="sng" kern="100" dirty="0">
                <a:ea typeface="Calibri" panose="020F0502020204030204" pitchFamily="34" charset="0"/>
                <a:cs typeface="Arial" panose="020B0604020202020204" pitchFamily="34" charset="0"/>
              </a:rPr>
              <a:t>Средние реакторы 100 - 200л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. Подача до 10 м</a:t>
            </a:r>
            <a:r>
              <a:rPr lang="ru-RU" sz="1350" kern="100" baseline="30000" dirty="0"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СО</a:t>
            </a:r>
            <a:r>
              <a:rPr lang="ru-RU" sz="1350" kern="100" baseline="-25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в сутки на один реактор. Получение сырьевой биомассы различного назначения. Наладка производства готовых продуктов. Отработка реализации товаров и услуг.</a:t>
            </a:r>
            <a:endParaRPr lang="ru-RU" sz="13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C9FA90-C1B1-E3CF-5811-022C53D70E06}"/>
              </a:ext>
            </a:extLst>
          </p:cNvPr>
          <p:cNvSpPr txBox="1"/>
          <p:nvPr/>
        </p:nvSpPr>
        <p:spPr>
          <a:xfrm>
            <a:off x="3437874" y="3543858"/>
            <a:ext cx="5292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u="sng" kern="100" dirty="0">
                <a:ea typeface="Calibri" panose="020F0502020204030204" pitchFamily="34" charset="0"/>
                <a:cs typeface="Arial" panose="020B0604020202020204" pitchFamily="34" charset="0"/>
              </a:rPr>
              <a:t>Большие реакторы от 5000 л.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Подача до 250 м</a:t>
            </a:r>
            <a:r>
              <a:rPr lang="ru-RU" sz="1350" kern="100" baseline="30000" dirty="0"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СО</a:t>
            </a:r>
            <a:r>
              <a:rPr lang="ru-RU" sz="1350" kern="100" baseline="-25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50" kern="100" dirty="0">
                <a:ea typeface="Calibri" panose="020F0502020204030204" pitchFamily="34" charset="0"/>
                <a:cs typeface="Arial" panose="020B0604020202020204" pitchFamily="34" charset="0"/>
              </a:rPr>
              <a:t> в сутки на один реактор. Получение и сбыт сырьевой биомассы. Производство готовых продуктов различного назначения. Запуск производств на других энергообъектах.</a:t>
            </a:r>
            <a:endParaRPr lang="ru-RU" sz="1350" dirty="0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A9008459-4704-AC12-B619-63BD8864E553}"/>
              </a:ext>
            </a:extLst>
          </p:cNvPr>
          <p:cNvSpPr/>
          <p:nvPr/>
        </p:nvSpPr>
        <p:spPr>
          <a:xfrm>
            <a:off x="1979712" y="1815666"/>
            <a:ext cx="324036" cy="3240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09593DEA-0719-7E8E-4ABA-32EE85042330}"/>
              </a:ext>
            </a:extLst>
          </p:cNvPr>
          <p:cNvSpPr/>
          <p:nvPr/>
        </p:nvSpPr>
        <p:spPr>
          <a:xfrm>
            <a:off x="1979712" y="3057804"/>
            <a:ext cx="324036" cy="3240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" name="Picture 2" descr="SITE_NAME">
            <a:extLst>
              <a:ext uri="{FF2B5EF4-FFF2-40B4-BE49-F238E27FC236}">
                <a16:creationId xmlns:a16="http://schemas.microsoft.com/office/drawing/2014/main" id="{29A2E2A7-3F97-6860-A6B1-21762A66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AB104C22-65EC-A8AD-84EC-AE9A5C34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426426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E57B9C-7AEB-61C7-8C82-0B9D67FAD4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180" y="843558"/>
            <a:ext cx="2268252" cy="3834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838BA4C-869C-E9CD-D2A7-79427E3C3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048251"/>
              </p:ext>
            </p:extLst>
          </p:nvPr>
        </p:nvGraphicFramePr>
        <p:xfrm>
          <a:off x="413539" y="3327835"/>
          <a:ext cx="5603014" cy="144439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11542">
                  <a:extLst>
                    <a:ext uri="{9D8B030D-6E8A-4147-A177-3AD203B41FA5}">
                      <a16:colId xmlns:a16="http://schemas.microsoft.com/office/drawing/2014/main" val="1272806271"/>
                    </a:ext>
                  </a:extLst>
                </a:gridCol>
                <a:gridCol w="1023155">
                  <a:extLst>
                    <a:ext uri="{9D8B030D-6E8A-4147-A177-3AD203B41FA5}">
                      <a16:colId xmlns:a16="http://schemas.microsoft.com/office/drawing/2014/main" val="47404298"/>
                    </a:ext>
                  </a:extLst>
                </a:gridCol>
                <a:gridCol w="1023155">
                  <a:extLst>
                    <a:ext uri="{9D8B030D-6E8A-4147-A177-3AD203B41FA5}">
                      <a16:colId xmlns:a16="http://schemas.microsoft.com/office/drawing/2014/main" val="3225047384"/>
                    </a:ext>
                  </a:extLst>
                </a:gridCol>
                <a:gridCol w="1023155">
                  <a:extLst>
                    <a:ext uri="{9D8B030D-6E8A-4147-A177-3AD203B41FA5}">
                      <a16:colId xmlns:a16="http://schemas.microsoft.com/office/drawing/2014/main" val="2938350746"/>
                    </a:ext>
                  </a:extLst>
                </a:gridCol>
                <a:gridCol w="951900">
                  <a:extLst>
                    <a:ext uri="{9D8B030D-6E8A-4147-A177-3AD203B41FA5}">
                      <a16:colId xmlns:a16="http://schemas.microsoft.com/office/drawing/2014/main" val="3162571601"/>
                    </a:ext>
                  </a:extLst>
                </a:gridCol>
                <a:gridCol w="870107">
                  <a:extLst>
                    <a:ext uri="{9D8B030D-6E8A-4147-A177-3AD203B41FA5}">
                      <a16:colId xmlns:a16="http://schemas.microsoft.com/office/drawing/2014/main" val="2833347736"/>
                    </a:ext>
                  </a:extLst>
                </a:gridCol>
              </a:tblGrid>
              <a:tr h="621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ФБР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Размеры резервуара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(Д</a:t>
                      </a:r>
                      <a:r>
                        <a:rPr lang="en-US" sz="9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×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Ш</a:t>
                      </a:r>
                      <a:r>
                        <a:rPr lang="en-US" sz="9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×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В), мм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Рабочий объем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PBR 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л</a:t>
                      </a:r>
                      <a:endParaRPr lang="ru-RU" sz="900" baseline="-25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Средняя облученность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900" baseline="-2500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мкмоль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/(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</a:rPr>
                        <a:t>2·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Отн.светоприн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effectLst/>
                        </a:rPr>
                        <a:t> площади к объему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 SA/V,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Удельное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эл.потреб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r>
                        <a:rPr lang="en-US" sz="900" baseline="-25000" dirty="0" err="1">
                          <a:solidFill>
                            <a:schemeClr val="tx1"/>
                          </a:solidFill>
                          <a:effectLst/>
                        </a:rPr>
                        <a:t>sp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Вт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3897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П-5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360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×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40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×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≈</a:t>
                      </a:r>
                      <a:r>
                        <a:rPr lang="ru-RU" sz="1100" dirty="0">
                          <a:effectLst/>
                        </a:rPr>
                        <a:t>900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50.4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22.6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3595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П-18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600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×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40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×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≈</a:t>
                      </a:r>
                      <a:r>
                        <a:rPr lang="ru-RU" sz="1100" dirty="0">
                          <a:effectLst/>
                        </a:rPr>
                        <a:t>900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22.2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0176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П-100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760×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×850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25х4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≈</a:t>
                      </a:r>
                      <a:r>
                        <a:rPr lang="ru-RU" sz="1100" dirty="0">
                          <a:effectLst/>
                        </a:rPr>
                        <a:t>900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48.7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Palatino Linotype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656568"/>
                  </a:ext>
                </a:extLst>
              </a:tr>
            </a:tbl>
          </a:graphicData>
        </a:graphic>
      </p:graphicFrame>
      <p:pic>
        <p:nvPicPr>
          <p:cNvPr id="8" name="Picture 3" descr="G:\ИФРРАН\МЕДИА\PHOTO\УСТАНОВКИ\00045.jpg">
            <a:extLst>
              <a:ext uri="{FF2B5EF4-FFF2-40B4-BE49-F238E27FC236}">
                <a16:creationId xmlns:a16="http://schemas.microsoft.com/office/drawing/2014/main" id="{15866B6B-65C9-2E9B-B97D-3C7249D91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843558"/>
            <a:ext cx="1674186" cy="234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2D6F6C-BF95-5AF7-4938-08E583D7A2B7}"/>
              </a:ext>
            </a:extLst>
          </p:cNvPr>
          <p:cNvSpPr txBox="1"/>
          <p:nvPr/>
        </p:nvSpPr>
        <p:spPr>
          <a:xfrm>
            <a:off x="4842030" y="843559"/>
            <a:ext cx="540060" cy="3981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ru-RU" sz="1400" dirty="0">
                <a:solidFill>
                  <a:prstClr val="black"/>
                </a:solidFill>
                <a:latin typeface="Calibri Light"/>
              </a:rPr>
              <a:t>П-</a:t>
            </a:r>
            <a:r>
              <a:rPr lang="en-US" sz="1400" dirty="0">
                <a:solidFill>
                  <a:prstClr val="black"/>
                </a:solidFill>
                <a:latin typeface="Calibri Light"/>
              </a:rPr>
              <a:t>18</a:t>
            </a:r>
            <a:endParaRPr lang="ru-RU" sz="1400" dirty="0">
              <a:solidFill>
                <a:srgbClr val="000000"/>
              </a:solidFill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01365-0EBD-EB43-8EBC-A668499A590A}"/>
              </a:ext>
            </a:extLst>
          </p:cNvPr>
          <p:cNvSpPr txBox="1"/>
          <p:nvPr/>
        </p:nvSpPr>
        <p:spPr>
          <a:xfrm>
            <a:off x="467545" y="195488"/>
            <a:ext cx="5687523" cy="43858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Плоскостные фотобиореакторы ИФР РАН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3B2A4E-49AE-7C6D-13F8-F853BD6E8054}"/>
              </a:ext>
            </a:extLst>
          </p:cNvPr>
          <p:cNvSpPr txBox="1"/>
          <p:nvPr/>
        </p:nvSpPr>
        <p:spPr>
          <a:xfrm>
            <a:off x="7650342" y="843558"/>
            <a:ext cx="594066" cy="3981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ru-RU" sz="1400" dirty="0">
                <a:solidFill>
                  <a:prstClr val="black"/>
                </a:solidFill>
              </a:rPr>
              <a:t>П-100</a:t>
            </a:r>
            <a:endParaRPr lang="ru-RU" sz="1400" dirty="0">
              <a:solidFill>
                <a:srgbClr val="000000"/>
              </a:solidFill>
              <a:latin typeface="Palatino Linotype"/>
              <a:ea typeface="Times New Roman"/>
              <a:cs typeface="Times New Roman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FB7B4A-9824-0AB2-8042-1D96D7991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843559"/>
            <a:ext cx="2646294" cy="2346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E40E03-C48C-E9E5-895C-61BD339BD070}"/>
              </a:ext>
            </a:extLst>
          </p:cNvPr>
          <p:cNvSpPr txBox="1"/>
          <p:nvPr/>
        </p:nvSpPr>
        <p:spPr>
          <a:xfrm>
            <a:off x="2789802" y="843559"/>
            <a:ext cx="486054" cy="3981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ru-RU" sz="1400" dirty="0">
                <a:solidFill>
                  <a:prstClr val="black"/>
                </a:solidFill>
                <a:latin typeface="Calibri Light"/>
              </a:rPr>
              <a:t>П-5</a:t>
            </a:r>
            <a:endParaRPr lang="ru-RU" sz="1400" dirty="0">
              <a:solidFill>
                <a:srgbClr val="000000"/>
              </a:solidFill>
              <a:latin typeface="Calibri Light"/>
              <a:ea typeface="Times New Roman"/>
              <a:cs typeface="Times New Roman"/>
            </a:endParaRPr>
          </a:p>
        </p:txBody>
      </p:sp>
      <p:pic>
        <p:nvPicPr>
          <p:cNvPr id="14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24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669595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BD22CE8-95A2-0306-CCAB-6951BA03536B}"/>
              </a:ext>
            </a:extLst>
          </p:cNvPr>
          <p:cNvGrpSpPr/>
          <p:nvPr/>
        </p:nvGrpSpPr>
        <p:grpSpPr>
          <a:xfrm>
            <a:off x="1547664" y="681540"/>
            <a:ext cx="6264696" cy="3996444"/>
            <a:chOff x="1991544" y="404664"/>
            <a:chExt cx="5544616" cy="5328592"/>
          </a:xfrm>
        </p:grpSpPr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488CF272-77EB-E70D-8C05-8BBB535815C3}"/>
                </a:ext>
              </a:extLst>
            </p:cNvPr>
            <p:cNvGrpSpPr/>
            <p:nvPr/>
          </p:nvGrpSpPr>
          <p:grpSpPr>
            <a:xfrm>
              <a:off x="1991544" y="404664"/>
              <a:ext cx="5544616" cy="5328592"/>
              <a:chOff x="2639616" y="404664"/>
              <a:chExt cx="5544616" cy="5328592"/>
            </a:xfrm>
          </p:grpSpPr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61C953CD-E281-265A-CDB6-199000602027}"/>
                  </a:ext>
                </a:extLst>
              </p:cNvPr>
              <p:cNvGrpSpPr/>
              <p:nvPr/>
            </p:nvGrpSpPr>
            <p:grpSpPr>
              <a:xfrm>
                <a:off x="2639616" y="404664"/>
                <a:ext cx="5364596" cy="5112568"/>
                <a:chOff x="1919536" y="332656"/>
                <a:chExt cx="5364596" cy="5112568"/>
              </a:xfrm>
            </p:grpSpPr>
            <p:sp>
              <p:nvSpPr>
                <p:cNvPr id="4" name="Прямоугольник: скругленные углы 3">
                  <a:extLst>
                    <a:ext uri="{FF2B5EF4-FFF2-40B4-BE49-F238E27FC236}">
                      <a16:creationId xmlns:a16="http://schemas.microsoft.com/office/drawing/2014/main" id="{FE92FAD8-DAAD-AA68-AEA9-9ACC994F4E09}"/>
                    </a:ext>
                  </a:extLst>
                </p:cNvPr>
                <p:cNvSpPr/>
                <p:nvPr/>
              </p:nvSpPr>
              <p:spPr>
                <a:xfrm>
                  <a:off x="1930289" y="692696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Выбор штамма</a:t>
                  </a:r>
                </a:p>
              </p:txBody>
            </p:sp>
            <p:sp>
              <p:nvSpPr>
                <p:cNvPr id="5" name="Прямоугольник: скругленные углы 4">
                  <a:extLst>
                    <a:ext uri="{FF2B5EF4-FFF2-40B4-BE49-F238E27FC236}">
                      <a16:creationId xmlns:a16="http://schemas.microsoft.com/office/drawing/2014/main" id="{6A9AD67A-751A-29AB-63AD-6B0E37D47F26}"/>
                    </a:ext>
                  </a:extLst>
                </p:cNvPr>
                <p:cNvSpPr/>
                <p:nvPr/>
              </p:nvSpPr>
              <p:spPr>
                <a:xfrm>
                  <a:off x="3323692" y="692696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35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Разгон</a:t>
                  </a:r>
                </a:p>
              </p:txBody>
            </p:sp>
            <p:sp>
              <p:nvSpPr>
                <p:cNvPr id="6" name="Прямоугольник: скругленные углы 5">
                  <a:extLst>
                    <a:ext uri="{FF2B5EF4-FFF2-40B4-BE49-F238E27FC236}">
                      <a16:creationId xmlns:a16="http://schemas.microsoft.com/office/drawing/2014/main" id="{37431FC3-9A49-3C6C-EDEF-2745E0C3B909}"/>
                    </a:ext>
                  </a:extLst>
                </p:cNvPr>
                <p:cNvSpPr/>
                <p:nvPr/>
              </p:nvSpPr>
              <p:spPr>
                <a:xfrm>
                  <a:off x="4691844" y="692696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Инокулят</a:t>
                  </a:r>
                  <a:endParaRPr lang="ru-RU" sz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Прямоугольник: скругленные углы 6">
                  <a:extLst>
                    <a:ext uri="{FF2B5EF4-FFF2-40B4-BE49-F238E27FC236}">
                      <a16:creationId xmlns:a16="http://schemas.microsoft.com/office/drawing/2014/main" id="{FB406D00-CF4E-0F8D-B44A-4F7A6EF37DB7}"/>
                    </a:ext>
                  </a:extLst>
                </p:cNvPr>
                <p:cNvSpPr/>
                <p:nvPr/>
              </p:nvSpPr>
              <p:spPr>
                <a:xfrm>
                  <a:off x="6096000" y="692696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Производство</a:t>
                  </a:r>
                  <a:endParaRPr lang="ru-RU" sz="9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Прямоугольник: скругленные углы 7">
                  <a:extLst>
                    <a:ext uri="{FF2B5EF4-FFF2-40B4-BE49-F238E27FC236}">
                      <a16:creationId xmlns:a16="http://schemas.microsoft.com/office/drawing/2014/main" id="{4BFD6B78-9051-FE43-CA1B-7AAAE887AE0A}"/>
                    </a:ext>
                  </a:extLst>
                </p:cNvPr>
                <p:cNvSpPr/>
                <p:nvPr/>
              </p:nvSpPr>
              <p:spPr>
                <a:xfrm>
                  <a:off x="6096000" y="1556792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050" dirty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Суспензия</a:t>
                  </a:r>
                </a:p>
              </p:txBody>
            </p:sp>
            <p:sp>
              <p:nvSpPr>
                <p:cNvPr id="9" name="Прямоугольник: скругленные углы 8">
                  <a:extLst>
                    <a:ext uri="{FF2B5EF4-FFF2-40B4-BE49-F238E27FC236}">
                      <a16:creationId xmlns:a16="http://schemas.microsoft.com/office/drawing/2014/main" id="{FA327BC8-BE0D-2A0F-EB7C-58874CC01562}"/>
                    </a:ext>
                  </a:extLst>
                </p:cNvPr>
                <p:cNvSpPr/>
                <p:nvPr/>
              </p:nvSpPr>
              <p:spPr>
                <a:xfrm>
                  <a:off x="6059996" y="2348880"/>
                  <a:ext cx="1224136" cy="576064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Центрифугиро-вание</a:t>
                  </a:r>
                  <a:endParaRPr lang="ru-RU" sz="11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Прямоугольник: скругленные углы 9">
                  <a:extLst>
                    <a:ext uri="{FF2B5EF4-FFF2-40B4-BE49-F238E27FC236}">
                      <a16:creationId xmlns:a16="http://schemas.microsoft.com/office/drawing/2014/main" id="{BEEDCA34-8EF4-7238-2756-6CB3001F7994}"/>
                    </a:ext>
                  </a:extLst>
                </p:cNvPr>
                <p:cNvSpPr/>
                <p:nvPr/>
              </p:nvSpPr>
              <p:spPr>
                <a:xfrm>
                  <a:off x="6096000" y="3287028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Паста</a:t>
                  </a:r>
                </a:p>
              </p:txBody>
            </p:sp>
            <p:sp>
              <p:nvSpPr>
                <p:cNvPr id="11" name="Прямоугольник: скругленные углы 10">
                  <a:extLst>
                    <a:ext uri="{FF2B5EF4-FFF2-40B4-BE49-F238E27FC236}">
                      <a16:creationId xmlns:a16="http://schemas.microsoft.com/office/drawing/2014/main" id="{251DE310-8C41-C76F-216B-FA74D0A45AAD}"/>
                    </a:ext>
                  </a:extLst>
                </p:cNvPr>
                <p:cNvSpPr/>
                <p:nvPr/>
              </p:nvSpPr>
              <p:spPr>
                <a:xfrm>
                  <a:off x="4583832" y="3032956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Замораживание</a:t>
                  </a:r>
                </a:p>
              </p:txBody>
            </p:sp>
            <p:sp>
              <p:nvSpPr>
                <p:cNvPr id="12" name="Прямоугольник: скругленные углы 11">
                  <a:extLst>
                    <a:ext uri="{FF2B5EF4-FFF2-40B4-BE49-F238E27FC236}">
                      <a16:creationId xmlns:a16="http://schemas.microsoft.com/office/drawing/2014/main" id="{AA8D784A-C1D3-4ABA-2E76-12560EFF177F}"/>
                    </a:ext>
                  </a:extLst>
                </p:cNvPr>
                <p:cNvSpPr/>
                <p:nvPr/>
              </p:nvSpPr>
              <p:spPr>
                <a:xfrm>
                  <a:off x="2783632" y="3789040"/>
                  <a:ext cx="1440160" cy="432048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05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Сушка</a:t>
                  </a:r>
                  <a:endParaRPr lang="ru-RU" sz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Прямоугольник: скругленные углы 12">
                  <a:extLst>
                    <a:ext uri="{FF2B5EF4-FFF2-40B4-BE49-F238E27FC236}">
                      <a16:creationId xmlns:a16="http://schemas.microsoft.com/office/drawing/2014/main" id="{43C1739A-D819-70AE-9C42-7BC31930D1CF}"/>
                    </a:ext>
                  </a:extLst>
                </p:cNvPr>
                <p:cNvSpPr/>
                <p:nvPr/>
              </p:nvSpPr>
              <p:spPr>
                <a:xfrm>
                  <a:off x="2855640" y="4438341"/>
                  <a:ext cx="1296144" cy="576064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ln w="0"/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Порошок</a:t>
                  </a:r>
                </a:p>
              </p:txBody>
            </p:sp>
            <p:sp>
              <p:nvSpPr>
                <p:cNvPr id="14" name="Прямоугольник: скругленные углы 13">
                  <a:extLst>
                    <a:ext uri="{FF2B5EF4-FFF2-40B4-BE49-F238E27FC236}">
                      <a16:creationId xmlns:a16="http://schemas.microsoft.com/office/drawing/2014/main" id="{151ABA15-22E9-06EE-AF10-C797175F44B4}"/>
                    </a:ext>
                  </a:extLst>
                </p:cNvPr>
                <p:cNvSpPr/>
                <p:nvPr/>
              </p:nvSpPr>
              <p:spPr>
                <a:xfrm>
                  <a:off x="4439816" y="1556792"/>
                  <a:ext cx="1368152" cy="576064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05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Седиментация</a:t>
                  </a:r>
                </a:p>
              </p:txBody>
            </p:sp>
            <p:sp>
              <p:nvSpPr>
                <p:cNvPr id="15" name="Прямоугольник: скругленные углы 14">
                  <a:extLst>
                    <a:ext uri="{FF2B5EF4-FFF2-40B4-BE49-F238E27FC236}">
                      <a16:creationId xmlns:a16="http://schemas.microsoft.com/office/drawing/2014/main" id="{E9B8B7EF-E30B-5D8F-0EAC-FA9049B19BF9}"/>
                    </a:ext>
                  </a:extLst>
                </p:cNvPr>
                <p:cNvSpPr/>
                <p:nvPr/>
              </p:nvSpPr>
              <p:spPr>
                <a:xfrm>
                  <a:off x="4439816" y="2348880"/>
                  <a:ext cx="1368152" cy="576064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Разбавление</a:t>
                  </a:r>
                </a:p>
              </p:txBody>
            </p:sp>
            <p:sp>
              <p:nvSpPr>
                <p:cNvPr id="16" name="Прямоугольник: скругленные углы 15">
                  <a:extLst>
                    <a:ext uri="{FF2B5EF4-FFF2-40B4-BE49-F238E27FC236}">
                      <a16:creationId xmlns:a16="http://schemas.microsoft.com/office/drawing/2014/main" id="{04F94BBE-984C-D939-09ED-04307D1596B3}"/>
                    </a:ext>
                  </a:extLst>
                </p:cNvPr>
                <p:cNvSpPr/>
                <p:nvPr/>
              </p:nvSpPr>
              <p:spPr>
                <a:xfrm>
                  <a:off x="2855640" y="1556792"/>
                  <a:ext cx="1296144" cy="576064"/>
                </a:xfrm>
                <a:prstGeom prst="round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Концентраты</a:t>
                  </a:r>
                </a:p>
              </p:txBody>
            </p:sp>
            <p:sp>
              <p:nvSpPr>
                <p:cNvPr id="17" name="Прямоугольник: скругленные углы 16">
                  <a:extLst>
                    <a:ext uri="{FF2B5EF4-FFF2-40B4-BE49-F238E27FC236}">
                      <a16:creationId xmlns:a16="http://schemas.microsoft.com/office/drawing/2014/main" id="{5175928D-3C44-3313-E718-149C55278695}"/>
                    </a:ext>
                  </a:extLst>
                </p:cNvPr>
                <p:cNvSpPr/>
                <p:nvPr/>
              </p:nvSpPr>
              <p:spPr>
                <a:xfrm>
                  <a:off x="2855640" y="2348880"/>
                  <a:ext cx="1296144" cy="576064"/>
                </a:xfrm>
                <a:prstGeom prst="round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Напитки</a:t>
                  </a:r>
                </a:p>
              </p:txBody>
            </p:sp>
            <p:sp>
              <p:nvSpPr>
                <p:cNvPr id="18" name="Прямоугольник: скругленные углы 17">
                  <a:extLst>
                    <a:ext uri="{FF2B5EF4-FFF2-40B4-BE49-F238E27FC236}">
                      <a16:creationId xmlns:a16="http://schemas.microsoft.com/office/drawing/2014/main" id="{1EEEBC6A-04D5-1B35-F47E-ADB84B039130}"/>
                    </a:ext>
                  </a:extLst>
                </p:cNvPr>
                <p:cNvSpPr/>
                <p:nvPr/>
              </p:nvSpPr>
              <p:spPr>
                <a:xfrm>
                  <a:off x="4583832" y="4005064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Таблетирование</a:t>
                  </a:r>
                </a:p>
              </p:txBody>
            </p:sp>
            <p:sp>
              <p:nvSpPr>
                <p:cNvPr id="19" name="Прямоугольник: скругленные углы 18">
                  <a:extLst>
                    <a:ext uri="{FF2B5EF4-FFF2-40B4-BE49-F238E27FC236}">
                      <a16:creationId xmlns:a16="http://schemas.microsoft.com/office/drawing/2014/main" id="{AAE6741D-7604-962F-C479-CEA881A19C4D}"/>
                    </a:ext>
                  </a:extLst>
                </p:cNvPr>
                <p:cNvSpPr/>
                <p:nvPr/>
              </p:nvSpPr>
              <p:spPr>
                <a:xfrm>
                  <a:off x="4583832" y="4869160"/>
                  <a:ext cx="1152128" cy="576064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Капсулирование</a:t>
                  </a:r>
                </a:p>
              </p:txBody>
            </p:sp>
            <p:sp>
              <p:nvSpPr>
                <p:cNvPr id="20" name="Прямоугольник: скругленные углы 19">
                  <a:extLst>
                    <a:ext uri="{FF2B5EF4-FFF2-40B4-BE49-F238E27FC236}">
                      <a16:creationId xmlns:a16="http://schemas.microsoft.com/office/drawing/2014/main" id="{390D0392-777D-02C6-0407-2A68369C173A}"/>
                    </a:ext>
                  </a:extLst>
                </p:cNvPr>
                <p:cNvSpPr/>
                <p:nvPr/>
              </p:nvSpPr>
              <p:spPr>
                <a:xfrm>
                  <a:off x="6096000" y="4005064"/>
                  <a:ext cx="1152128" cy="576064"/>
                </a:xfrm>
                <a:prstGeom prst="round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Таблетки</a:t>
                  </a:r>
                </a:p>
              </p:txBody>
            </p:sp>
            <p:sp>
              <p:nvSpPr>
                <p:cNvPr id="21" name="Прямоугольник: скругленные углы 20">
                  <a:extLst>
                    <a:ext uri="{FF2B5EF4-FFF2-40B4-BE49-F238E27FC236}">
                      <a16:creationId xmlns:a16="http://schemas.microsoft.com/office/drawing/2014/main" id="{9EB743D5-18A7-1D24-0B77-7F67C2F3B777}"/>
                    </a:ext>
                  </a:extLst>
                </p:cNvPr>
                <p:cNvSpPr/>
                <p:nvPr/>
              </p:nvSpPr>
              <p:spPr>
                <a:xfrm>
                  <a:off x="6096000" y="4869160"/>
                  <a:ext cx="1152128" cy="576064"/>
                </a:xfrm>
                <a:prstGeom prst="round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ru-RU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Капсулы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43F36F6-09F6-FEFC-6B54-1C62025D3AA3}"/>
                    </a:ext>
                  </a:extLst>
                </p:cNvPr>
                <p:cNvSpPr txBox="1"/>
                <p:nvPr/>
              </p:nvSpPr>
              <p:spPr>
                <a:xfrm>
                  <a:off x="3312939" y="332656"/>
                  <a:ext cx="1173635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85800"/>
                  <a:r>
                    <a:rPr lang="en-US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ru-RU" sz="13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3E3C89E-7275-2352-639B-ABA20ACF260B}"/>
                    </a:ext>
                  </a:extLst>
                </p:cNvPr>
                <p:cNvSpPr txBox="1"/>
                <p:nvPr/>
              </p:nvSpPr>
              <p:spPr>
                <a:xfrm>
                  <a:off x="4681091" y="332656"/>
                  <a:ext cx="1173635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85800"/>
                  <a:r>
                    <a:rPr lang="en-US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II</a:t>
                  </a:r>
                  <a:endParaRPr lang="ru-RU" sz="13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5F31AB6-B0D8-6CF0-8B8F-44069F221AC2}"/>
                    </a:ext>
                  </a:extLst>
                </p:cNvPr>
                <p:cNvSpPr txBox="1"/>
                <p:nvPr/>
              </p:nvSpPr>
              <p:spPr>
                <a:xfrm>
                  <a:off x="6085247" y="332656"/>
                  <a:ext cx="1173635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85800"/>
                  <a:r>
                    <a:rPr lang="en-US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III</a:t>
                  </a:r>
                  <a:endParaRPr lang="ru-RU" sz="13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00E5AA4-FDA2-1857-95D0-B0797EDBF812}"/>
                    </a:ext>
                  </a:extLst>
                </p:cNvPr>
                <p:cNvSpPr txBox="1"/>
                <p:nvPr/>
              </p:nvSpPr>
              <p:spPr>
                <a:xfrm>
                  <a:off x="1919536" y="332656"/>
                  <a:ext cx="1173635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85800"/>
                  <a:r>
                    <a:rPr lang="ru-RU" sz="13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  <p:cxnSp>
              <p:nvCxnSpPr>
                <p:cNvPr id="31" name="Прямая со стрелкой 30">
                  <a:extLst>
                    <a:ext uri="{FF2B5EF4-FFF2-40B4-BE49-F238E27FC236}">
                      <a16:creationId xmlns:a16="http://schemas.microsoft.com/office/drawing/2014/main" id="{D4EA8414-823C-46B9-25A4-F55BA0307F9D}"/>
                    </a:ext>
                  </a:extLst>
                </p:cNvPr>
                <p:cNvCxnSpPr>
                  <a:cxnSpLocks/>
                  <a:stCxn id="4" idx="3"/>
                  <a:endCxn id="5" idx="1"/>
                </p:cNvCxnSpPr>
                <p:nvPr/>
              </p:nvCxnSpPr>
              <p:spPr>
                <a:xfrm>
                  <a:off x="3082417" y="980728"/>
                  <a:ext cx="24127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 стрелкой 32">
                  <a:extLst>
                    <a:ext uri="{FF2B5EF4-FFF2-40B4-BE49-F238E27FC236}">
                      <a16:creationId xmlns:a16="http://schemas.microsoft.com/office/drawing/2014/main" id="{DC09741C-C42F-466E-1C9D-5C1E9BC1DEC5}"/>
                    </a:ext>
                  </a:extLst>
                </p:cNvPr>
                <p:cNvCxnSpPr>
                  <a:cxnSpLocks/>
                  <a:stCxn id="5" idx="3"/>
                  <a:endCxn id="6" idx="1"/>
                </p:cNvCxnSpPr>
                <p:nvPr/>
              </p:nvCxnSpPr>
              <p:spPr>
                <a:xfrm>
                  <a:off x="4475820" y="980728"/>
                  <a:ext cx="2160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 стрелкой 35">
                  <a:extLst>
                    <a:ext uri="{FF2B5EF4-FFF2-40B4-BE49-F238E27FC236}">
                      <a16:creationId xmlns:a16="http://schemas.microsoft.com/office/drawing/2014/main" id="{A2150FB4-59B4-CDC6-20A3-14E984BD6402}"/>
                    </a:ext>
                  </a:extLst>
                </p:cNvPr>
                <p:cNvCxnSpPr>
                  <a:cxnSpLocks/>
                  <a:stCxn id="6" idx="3"/>
                  <a:endCxn id="7" idx="1"/>
                </p:cNvCxnSpPr>
                <p:nvPr/>
              </p:nvCxnSpPr>
              <p:spPr>
                <a:xfrm>
                  <a:off x="5843972" y="980728"/>
                  <a:ext cx="25202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 стрелкой 38">
                  <a:extLst>
                    <a:ext uri="{FF2B5EF4-FFF2-40B4-BE49-F238E27FC236}">
                      <a16:creationId xmlns:a16="http://schemas.microsoft.com/office/drawing/2014/main" id="{785908A3-21F8-FA66-DD3C-18C542310C7D}"/>
                    </a:ext>
                  </a:extLst>
                </p:cNvPr>
                <p:cNvCxnSpPr>
                  <a:cxnSpLocks/>
                  <a:stCxn id="7" idx="2"/>
                  <a:endCxn id="8" idx="0"/>
                </p:cNvCxnSpPr>
                <p:nvPr/>
              </p:nvCxnSpPr>
              <p:spPr>
                <a:xfrm>
                  <a:off x="6672064" y="1268760"/>
                  <a:ext cx="0" cy="28803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 стрелкой 41">
                  <a:extLst>
                    <a:ext uri="{FF2B5EF4-FFF2-40B4-BE49-F238E27FC236}">
                      <a16:creationId xmlns:a16="http://schemas.microsoft.com/office/drawing/2014/main" id="{D1D15A96-8764-903D-55D8-18B4AAEC7E82}"/>
                    </a:ext>
                  </a:extLst>
                </p:cNvPr>
                <p:cNvCxnSpPr>
                  <a:cxnSpLocks/>
                  <a:stCxn id="8" idx="1"/>
                  <a:endCxn id="14" idx="3"/>
                </p:cNvCxnSpPr>
                <p:nvPr/>
              </p:nvCxnSpPr>
              <p:spPr>
                <a:xfrm flipH="1">
                  <a:off x="5807968" y="1844824"/>
                  <a:ext cx="28803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Прямая со стрелкой 44">
                  <a:extLst>
                    <a:ext uri="{FF2B5EF4-FFF2-40B4-BE49-F238E27FC236}">
                      <a16:creationId xmlns:a16="http://schemas.microsoft.com/office/drawing/2014/main" id="{6A81C5A6-5A08-2952-6D31-EFE348377B93}"/>
                    </a:ext>
                  </a:extLst>
                </p:cNvPr>
                <p:cNvCxnSpPr>
                  <a:cxnSpLocks/>
                  <a:stCxn id="8" idx="1"/>
                  <a:endCxn id="15" idx="3"/>
                </p:cNvCxnSpPr>
                <p:nvPr/>
              </p:nvCxnSpPr>
              <p:spPr>
                <a:xfrm flipH="1">
                  <a:off x="5807968" y="1844824"/>
                  <a:ext cx="288032" cy="79208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я со стрелкой 47">
                  <a:extLst>
                    <a:ext uri="{FF2B5EF4-FFF2-40B4-BE49-F238E27FC236}">
                      <a16:creationId xmlns:a16="http://schemas.microsoft.com/office/drawing/2014/main" id="{84262E21-6B1F-F5D8-237C-863CB8694A84}"/>
                    </a:ext>
                  </a:extLst>
                </p:cNvPr>
                <p:cNvCxnSpPr>
                  <a:cxnSpLocks/>
                  <a:stCxn id="14" idx="1"/>
                  <a:endCxn id="16" idx="3"/>
                </p:cNvCxnSpPr>
                <p:nvPr/>
              </p:nvCxnSpPr>
              <p:spPr>
                <a:xfrm flipH="1">
                  <a:off x="4151784" y="1844824"/>
                  <a:ext cx="28803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 стрелкой 50">
                  <a:extLst>
                    <a:ext uri="{FF2B5EF4-FFF2-40B4-BE49-F238E27FC236}">
                      <a16:creationId xmlns:a16="http://schemas.microsoft.com/office/drawing/2014/main" id="{55D7B0D2-EDCF-E378-3AD1-92D563D33B5F}"/>
                    </a:ext>
                  </a:extLst>
                </p:cNvPr>
                <p:cNvCxnSpPr>
                  <a:cxnSpLocks/>
                  <a:stCxn id="15" idx="1"/>
                  <a:endCxn id="17" idx="3"/>
                </p:cNvCxnSpPr>
                <p:nvPr/>
              </p:nvCxnSpPr>
              <p:spPr>
                <a:xfrm flipH="1">
                  <a:off x="4151784" y="2636912"/>
                  <a:ext cx="28803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 стрелкой 53">
                  <a:extLst>
                    <a:ext uri="{FF2B5EF4-FFF2-40B4-BE49-F238E27FC236}">
                      <a16:creationId xmlns:a16="http://schemas.microsoft.com/office/drawing/2014/main" id="{C4D9A116-B693-C823-4135-32E139DCF955}"/>
                    </a:ext>
                  </a:extLst>
                </p:cNvPr>
                <p:cNvCxnSpPr>
                  <a:cxnSpLocks/>
                  <a:stCxn id="8" idx="2"/>
                  <a:endCxn id="9" idx="0"/>
                </p:cNvCxnSpPr>
                <p:nvPr/>
              </p:nvCxnSpPr>
              <p:spPr>
                <a:xfrm>
                  <a:off x="6672064" y="2132856"/>
                  <a:ext cx="0" cy="2160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 стрелкой 56">
                  <a:extLst>
                    <a:ext uri="{FF2B5EF4-FFF2-40B4-BE49-F238E27FC236}">
                      <a16:creationId xmlns:a16="http://schemas.microsoft.com/office/drawing/2014/main" id="{6B2CE70C-327D-1991-EF87-41237EE5B4DC}"/>
                    </a:ext>
                  </a:extLst>
                </p:cNvPr>
                <p:cNvCxnSpPr>
                  <a:cxnSpLocks/>
                  <a:stCxn id="9" idx="2"/>
                  <a:endCxn id="10" idx="0"/>
                </p:cNvCxnSpPr>
                <p:nvPr/>
              </p:nvCxnSpPr>
              <p:spPr>
                <a:xfrm>
                  <a:off x="6672064" y="2924944"/>
                  <a:ext cx="0" cy="3620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 стрелкой 59">
                  <a:extLst>
                    <a:ext uri="{FF2B5EF4-FFF2-40B4-BE49-F238E27FC236}">
                      <a16:creationId xmlns:a16="http://schemas.microsoft.com/office/drawing/2014/main" id="{0E9CAADB-1927-147A-17DE-06C13062AD3F}"/>
                    </a:ext>
                  </a:extLst>
                </p:cNvPr>
                <p:cNvCxnSpPr>
                  <a:cxnSpLocks/>
                  <a:stCxn id="10" idx="1"/>
                  <a:endCxn id="11" idx="3"/>
                </p:cNvCxnSpPr>
                <p:nvPr/>
              </p:nvCxnSpPr>
              <p:spPr>
                <a:xfrm flipH="1" flipV="1">
                  <a:off x="5735960" y="3320988"/>
                  <a:ext cx="360040" cy="2540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я со стрелкой 62">
                  <a:extLst>
                    <a:ext uri="{FF2B5EF4-FFF2-40B4-BE49-F238E27FC236}">
                      <a16:creationId xmlns:a16="http://schemas.microsoft.com/office/drawing/2014/main" id="{665775D2-EB87-8FB8-EF60-DF861CE33E74}"/>
                    </a:ext>
                  </a:extLst>
                </p:cNvPr>
                <p:cNvCxnSpPr>
                  <a:cxnSpLocks/>
                  <a:stCxn id="11" idx="1"/>
                  <a:endCxn id="55" idx="3"/>
                </p:cNvCxnSpPr>
                <p:nvPr/>
              </p:nvCxnSpPr>
              <p:spPr>
                <a:xfrm flipH="1">
                  <a:off x="4151784" y="3320988"/>
                  <a:ext cx="43204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Прямая со стрелкой 65">
                  <a:extLst>
                    <a:ext uri="{FF2B5EF4-FFF2-40B4-BE49-F238E27FC236}">
                      <a16:creationId xmlns:a16="http://schemas.microsoft.com/office/drawing/2014/main" id="{C23960FC-F602-8D55-C9BB-505264D9EF7C}"/>
                    </a:ext>
                  </a:extLst>
                </p:cNvPr>
                <p:cNvCxnSpPr>
                  <a:cxnSpLocks/>
                  <a:stCxn id="12" idx="2"/>
                  <a:endCxn id="13" idx="0"/>
                </p:cNvCxnSpPr>
                <p:nvPr/>
              </p:nvCxnSpPr>
              <p:spPr>
                <a:xfrm>
                  <a:off x="3503712" y="4221088"/>
                  <a:ext cx="0" cy="21725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 стрелкой 68">
                  <a:extLst>
                    <a:ext uri="{FF2B5EF4-FFF2-40B4-BE49-F238E27FC236}">
                      <a16:creationId xmlns:a16="http://schemas.microsoft.com/office/drawing/2014/main" id="{4536C408-F0FA-A223-7681-20AF92FF6B3D}"/>
                    </a:ext>
                  </a:extLst>
                </p:cNvPr>
                <p:cNvCxnSpPr>
                  <a:cxnSpLocks/>
                  <a:stCxn id="13" idx="3"/>
                  <a:endCxn id="18" idx="1"/>
                </p:cNvCxnSpPr>
                <p:nvPr/>
              </p:nvCxnSpPr>
              <p:spPr>
                <a:xfrm flipV="1">
                  <a:off x="4151784" y="4293096"/>
                  <a:ext cx="432048" cy="43327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Прямая со стрелкой 71">
                  <a:extLst>
                    <a:ext uri="{FF2B5EF4-FFF2-40B4-BE49-F238E27FC236}">
                      <a16:creationId xmlns:a16="http://schemas.microsoft.com/office/drawing/2014/main" id="{1012F55F-7830-0296-16D2-2486E795B040}"/>
                    </a:ext>
                  </a:extLst>
                </p:cNvPr>
                <p:cNvCxnSpPr>
                  <a:cxnSpLocks/>
                  <a:stCxn id="13" idx="3"/>
                  <a:endCxn id="19" idx="1"/>
                </p:cNvCxnSpPr>
                <p:nvPr/>
              </p:nvCxnSpPr>
              <p:spPr>
                <a:xfrm>
                  <a:off x="4151784" y="4726373"/>
                  <a:ext cx="432048" cy="43081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Прямая со стрелкой 74">
                  <a:extLst>
                    <a:ext uri="{FF2B5EF4-FFF2-40B4-BE49-F238E27FC236}">
                      <a16:creationId xmlns:a16="http://schemas.microsoft.com/office/drawing/2014/main" id="{E697319F-06F5-BCE8-4E0F-3DD92C3F998E}"/>
                    </a:ext>
                  </a:extLst>
                </p:cNvPr>
                <p:cNvCxnSpPr>
                  <a:cxnSpLocks/>
                  <a:stCxn id="18" idx="3"/>
                  <a:endCxn id="20" idx="1"/>
                </p:cNvCxnSpPr>
                <p:nvPr/>
              </p:nvCxnSpPr>
              <p:spPr>
                <a:xfrm>
                  <a:off x="5735960" y="4293096"/>
                  <a:ext cx="36004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Прямая со стрелкой 77">
                  <a:extLst>
                    <a:ext uri="{FF2B5EF4-FFF2-40B4-BE49-F238E27FC236}">
                      <a16:creationId xmlns:a16="http://schemas.microsoft.com/office/drawing/2014/main" id="{94A96C47-F771-4991-6159-21BC163141A3}"/>
                    </a:ext>
                  </a:extLst>
                </p:cNvPr>
                <p:cNvCxnSpPr>
                  <a:cxnSpLocks/>
                  <a:stCxn id="19" idx="3"/>
                  <a:endCxn id="21" idx="1"/>
                </p:cNvCxnSpPr>
                <p:nvPr/>
              </p:nvCxnSpPr>
              <p:spPr>
                <a:xfrm>
                  <a:off x="5735960" y="5157192"/>
                  <a:ext cx="36004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Прямоугольник 95">
                <a:extLst>
                  <a:ext uri="{FF2B5EF4-FFF2-40B4-BE49-F238E27FC236}">
                    <a16:creationId xmlns:a16="http://schemas.microsoft.com/office/drawing/2014/main" id="{5308EF17-F520-7D5B-E85B-D954AC73CAAE}"/>
                  </a:ext>
                </a:extLst>
              </p:cNvPr>
              <p:cNvSpPr/>
              <p:nvPr/>
            </p:nvSpPr>
            <p:spPr>
              <a:xfrm>
                <a:off x="3359696" y="1484784"/>
                <a:ext cx="4824536" cy="4248472"/>
              </a:xfrm>
              <a:prstGeom prst="rect">
                <a:avLst/>
              </a:prstGeom>
              <a:noFill/>
              <a:ln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ru-RU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77F6970-1249-F74F-C64B-CF635074AE06}"/>
                  </a:ext>
                </a:extLst>
              </p:cNvPr>
              <p:cNvSpPr txBox="1"/>
              <p:nvPr/>
            </p:nvSpPr>
            <p:spPr>
              <a:xfrm>
                <a:off x="3215680" y="5157192"/>
                <a:ext cx="1173635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00"/>
                <a:r>
                  <a:rPr lang="en-US" sz="13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IV</a:t>
                </a:r>
                <a:endParaRPr lang="ru-RU" sz="13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C2F457CC-4131-C53D-00D4-3B05B3E72136}"/>
                </a:ext>
              </a:extLst>
            </p:cNvPr>
            <p:cNvSpPr/>
            <p:nvPr/>
          </p:nvSpPr>
          <p:spPr>
            <a:xfrm>
              <a:off x="2927648" y="3140968"/>
              <a:ext cx="1296144" cy="50405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Растворимые формы</a:t>
              </a:r>
            </a:p>
          </p:txBody>
        </p:sp>
        <p:cxnSp>
          <p:nvCxnSpPr>
            <p:cNvPr id="62" name="Прямая со стрелкой 61">
              <a:extLst>
                <a:ext uri="{FF2B5EF4-FFF2-40B4-BE49-F238E27FC236}">
                  <a16:creationId xmlns:a16="http://schemas.microsoft.com/office/drawing/2014/main" id="{70941009-E5EA-3A18-5BEF-3C7CB8754CB1}"/>
                </a:ext>
              </a:extLst>
            </p:cNvPr>
            <p:cNvCxnSpPr>
              <a:cxnSpLocks/>
              <a:stCxn id="10" idx="1"/>
              <a:endCxn id="12" idx="3"/>
            </p:cNvCxnSpPr>
            <p:nvPr/>
          </p:nvCxnSpPr>
          <p:spPr>
            <a:xfrm flipH="1">
              <a:off x="4295800" y="3647068"/>
              <a:ext cx="1872208" cy="4300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86C92B7-D804-CB6D-7F98-D0E4096ED03A}"/>
              </a:ext>
            </a:extLst>
          </p:cNvPr>
          <p:cNvGrpSpPr/>
          <p:nvPr/>
        </p:nvGrpSpPr>
        <p:grpSpPr>
          <a:xfrm>
            <a:off x="413538" y="2733768"/>
            <a:ext cx="1782198" cy="1875765"/>
            <a:chOff x="623392" y="1484784"/>
            <a:chExt cx="2880320" cy="196428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81A214DF-E418-0862-6FD2-41A17DA2D7CB}"/>
                </a:ext>
              </a:extLst>
            </p:cNvPr>
            <p:cNvSpPr/>
            <p:nvPr/>
          </p:nvSpPr>
          <p:spPr>
            <a:xfrm>
              <a:off x="623392" y="1484784"/>
              <a:ext cx="504056" cy="2880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648576FF-72AC-DAEA-B51E-8A7566859507}"/>
                </a:ext>
              </a:extLst>
            </p:cNvPr>
            <p:cNvSpPr/>
            <p:nvPr/>
          </p:nvSpPr>
          <p:spPr>
            <a:xfrm>
              <a:off x="623392" y="1916832"/>
              <a:ext cx="504056" cy="288032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Прямоугольник: скругленные углы 83">
              <a:extLst>
                <a:ext uri="{FF2B5EF4-FFF2-40B4-BE49-F238E27FC236}">
                  <a16:creationId xmlns:a16="http://schemas.microsoft.com/office/drawing/2014/main" id="{ACA0F78A-3C1B-0FBB-AD52-0EEF3284C470}"/>
                </a:ext>
              </a:extLst>
            </p:cNvPr>
            <p:cNvSpPr/>
            <p:nvPr/>
          </p:nvSpPr>
          <p:spPr>
            <a:xfrm>
              <a:off x="623392" y="2348880"/>
              <a:ext cx="504056" cy="288032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A241AB01-0C31-2BA3-41EB-538C30EFDCA3}"/>
                </a:ext>
              </a:extLst>
            </p:cNvPr>
            <p:cNvSpPr/>
            <p:nvPr/>
          </p:nvSpPr>
          <p:spPr>
            <a:xfrm>
              <a:off x="623392" y="2728988"/>
              <a:ext cx="504056" cy="288032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BB0AFE46-6950-F9A7-E6F7-C3CE57E94F6D}"/>
                </a:ext>
              </a:extLst>
            </p:cNvPr>
            <p:cNvSpPr/>
            <p:nvPr/>
          </p:nvSpPr>
          <p:spPr>
            <a:xfrm>
              <a:off x="623392" y="3161041"/>
              <a:ext cx="504056" cy="28803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16AE51A-5CF8-043F-0608-FCDEB633D92C}"/>
                </a:ext>
              </a:extLst>
            </p:cNvPr>
            <p:cNvSpPr txBox="1"/>
            <p:nvPr/>
          </p:nvSpPr>
          <p:spPr>
            <a:xfrm>
              <a:off x="1127449" y="1484784"/>
              <a:ext cx="2016225" cy="435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подготовительный этап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77A5F9-6D3B-F357-D11A-78B3CF1E8543}"/>
                </a:ext>
              </a:extLst>
            </p:cNvPr>
            <p:cNvSpPr txBox="1"/>
            <p:nvPr/>
          </p:nvSpPr>
          <p:spPr>
            <a:xfrm>
              <a:off x="1127449" y="1897087"/>
              <a:ext cx="2016225" cy="435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этапы культивирования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561E73C-E2CB-7F70-ADBC-222361863FA4}"/>
                </a:ext>
              </a:extLst>
            </p:cNvPr>
            <p:cNvSpPr txBox="1"/>
            <p:nvPr/>
          </p:nvSpPr>
          <p:spPr>
            <a:xfrm>
              <a:off x="1127449" y="2348880"/>
              <a:ext cx="2016225" cy="435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сырьевая биомасса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A4320DF-A448-5B74-89F8-6BFC19519C79}"/>
                </a:ext>
              </a:extLst>
            </p:cNvPr>
            <p:cNvSpPr txBox="1"/>
            <p:nvPr/>
          </p:nvSpPr>
          <p:spPr>
            <a:xfrm>
              <a:off x="1127449" y="2728988"/>
              <a:ext cx="2376263" cy="435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этапы обработки биомассы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849C180-CCAD-344A-6F45-2CB85118C435}"/>
                </a:ext>
              </a:extLst>
            </p:cNvPr>
            <p:cNvSpPr txBox="1"/>
            <p:nvPr/>
          </p:nvSpPr>
          <p:spPr>
            <a:xfrm>
              <a:off x="1127449" y="3161040"/>
              <a:ext cx="2376263" cy="26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ru-RU" sz="10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готовый продукт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E2DF4F4D-642B-0591-2AFE-2A8E393B447B}"/>
              </a:ext>
            </a:extLst>
          </p:cNvPr>
          <p:cNvSpPr txBox="1"/>
          <p:nvPr/>
        </p:nvSpPr>
        <p:spPr>
          <a:xfrm>
            <a:off x="467544" y="195486"/>
            <a:ext cx="5687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Получение сырьевой биомассы</a:t>
            </a:r>
          </a:p>
        </p:txBody>
      </p:sp>
      <p:pic>
        <p:nvPicPr>
          <p:cNvPr id="2" name="Picture 2" descr="SITE_NAME">
            <a:extLst>
              <a:ext uri="{FF2B5EF4-FFF2-40B4-BE49-F238E27FC236}">
                <a16:creationId xmlns:a16="http://schemas.microsoft.com/office/drawing/2014/main" id="{C858C710-3FBB-8DDD-497A-87C4ACC8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71" y="187959"/>
            <a:ext cx="635952" cy="6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81EE73-6340-D9B5-DE88-4930AC524BB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685800"/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Институт физиологии растений РАН</a:t>
            </a: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EC17CC24-EF80-BA03-850A-B7FE6A9E8CA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E683AACE-C00D-486C-8DBC-A2C4E9E41602}" type="slidenum">
              <a:rPr lang="ru-RU" sz="1600">
                <a:solidFill>
                  <a:srgbClr val="FF0000"/>
                </a:solidFill>
                <a:latin typeface="Calibri" panose="020F0502020204030204"/>
              </a:rPr>
              <a:pPr defTabSz="685800"/>
              <a:t>25</a:t>
            </a:fld>
            <a:endParaRPr lang="ru-RU" sz="16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9967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01365-0EBD-EB43-8EBC-A668499A590A}"/>
              </a:ext>
            </a:extLst>
          </p:cNvPr>
          <p:cNvSpPr txBox="1"/>
          <p:nvPr/>
        </p:nvSpPr>
        <p:spPr>
          <a:xfrm>
            <a:off x="467545" y="195488"/>
            <a:ext cx="5687523" cy="99257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ФБР П-100</a:t>
            </a:r>
            <a:endParaRPr lang="en-US" sz="24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r>
              <a:rPr lang="en-US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Chlorella sorokiniana </a:t>
            </a:r>
            <a:r>
              <a:rPr lang="en-US" sz="1500" b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IPPAS C-1</a:t>
            </a:r>
            <a:endParaRPr lang="ru-RU" sz="2100" b="1" dirty="0">
              <a:ln w="12700">
                <a:noFill/>
                <a:prstDash val="solid"/>
              </a:ln>
              <a:solidFill>
                <a:prstClr val="black"/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DF1E2200-AB5A-45C8-BA81-E9FD6FAAB0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830210"/>
              </p:ext>
            </p:extLst>
          </p:nvPr>
        </p:nvGraphicFramePr>
        <p:xfrm>
          <a:off x="197515" y="951571"/>
          <a:ext cx="4105934" cy="206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F8806D-0DD5-D53A-B9E9-E228558A2D80}"/>
              </a:ext>
            </a:extLst>
          </p:cNvPr>
          <p:cNvSpPr txBox="1"/>
          <p:nvPr/>
        </p:nvSpPr>
        <p:spPr>
          <a:xfrm>
            <a:off x="102339" y="3017395"/>
            <a:ext cx="4212468" cy="50783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1400" dirty="0">
                <a:solidFill>
                  <a:prstClr val="black"/>
                </a:solidFill>
              </a:rPr>
              <a:t>Условия: </a:t>
            </a:r>
            <a:r>
              <a:rPr lang="ru-RU" sz="1400" dirty="0" err="1">
                <a:solidFill>
                  <a:prstClr val="black"/>
                </a:solidFill>
              </a:rPr>
              <a:t>Тамия</a:t>
            </a:r>
            <a:r>
              <a:rPr lang="ru-RU" sz="1400" dirty="0">
                <a:solidFill>
                  <a:prstClr val="black"/>
                </a:solidFill>
              </a:rPr>
              <a:t> ½, 3</a:t>
            </a:r>
            <a:r>
              <a:rPr lang="en-US" sz="1400" dirty="0">
                <a:solidFill>
                  <a:prstClr val="black"/>
                </a:solidFill>
              </a:rPr>
              <a:t>6</a:t>
            </a:r>
            <a:r>
              <a:rPr lang="ru-RU" sz="1400" dirty="0">
                <a:solidFill>
                  <a:prstClr val="black"/>
                </a:solidFill>
                <a:cs typeface="Calibri" panose="020F0502020204030204" pitchFamily="34" charset="0"/>
              </a:rPr>
              <a:t>°С, </a:t>
            </a:r>
            <a:r>
              <a:rPr lang="ru-RU" sz="1400" dirty="0">
                <a:solidFill>
                  <a:prstClr val="black"/>
                </a:solidFill>
              </a:rPr>
              <a:t>1.</a:t>
            </a:r>
            <a:r>
              <a:rPr lang="en-US" sz="1400" dirty="0">
                <a:solidFill>
                  <a:prstClr val="black"/>
                </a:solidFill>
              </a:rPr>
              <a:t>5</a:t>
            </a:r>
            <a:r>
              <a:rPr lang="ru-RU" sz="1400" dirty="0">
                <a:solidFill>
                  <a:prstClr val="black"/>
                </a:solidFill>
              </a:rPr>
              <a:t> % СО</a:t>
            </a:r>
            <a:r>
              <a:rPr lang="ru-RU" sz="1400" baseline="-25000" dirty="0">
                <a:solidFill>
                  <a:prstClr val="black"/>
                </a:solidFill>
              </a:rPr>
              <a:t>2</a:t>
            </a:r>
            <a:r>
              <a:rPr lang="ru-RU" sz="1400" dirty="0">
                <a:solidFill>
                  <a:prstClr val="black"/>
                </a:solidFill>
              </a:rPr>
              <a:t>; </a:t>
            </a:r>
            <a:r>
              <a:rPr lang="en-US" sz="1400" dirty="0">
                <a:solidFill>
                  <a:prstClr val="black"/>
                </a:solidFill>
              </a:rPr>
              <a:t>9</a:t>
            </a:r>
            <a:r>
              <a:rPr lang="ru-RU" sz="1400" dirty="0">
                <a:solidFill>
                  <a:prstClr val="black"/>
                </a:solidFill>
              </a:rPr>
              <a:t>00 </a:t>
            </a:r>
            <a:r>
              <a:rPr lang="ru-RU" sz="1400" dirty="0" err="1">
                <a:solidFill>
                  <a:prstClr val="black"/>
                </a:solidFill>
              </a:rPr>
              <a:t>мкмоль</a:t>
            </a:r>
            <a:r>
              <a:rPr lang="ru-RU" sz="1400" dirty="0">
                <a:solidFill>
                  <a:prstClr val="black"/>
                </a:solidFill>
              </a:rPr>
              <a:t>/(м</a:t>
            </a:r>
            <a:r>
              <a:rPr lang="ru-RU" sz="1400" baseline="30000" dirty="0">
                <a:solidFill>
                  <a:prstClr val="black"/>
                </a:solidFill>
              </a:rPr>
              <a:t>2</a:t>
            </a:r>
            <a:r>
              <a:rPr lang="ru-RU" sz="1400" dirty="0">
                <a:solidFill>
                  <a:prstClr val="black"/>
                </a:solidFill>
              </a:rPr>
              <a:t>·с); </a:t>
            </a:r>
            <a:r>
              <a:rPr lang="en-US" sz="1400" dirty="0">
                <a:solidFill>
                  <a:prstClr val="black"/>
                </a:solidFill>
              </a:rPr>
              <a:t>R</a:t>
            </a:r>
            <a:r>
              <a:rPr lang="ru-RU" sz="1400" baseline="-25000" dirty="0">
                <a:solidFill>
                  <a:prstClr val="black"/>
                </a:solidFill>
              </a:rPr>
              <a:t>ГВС</a:t>
            </a:r>
            <a:r>
              <a:rPr lang="ru-RU" sz="1400" dirty="0">
                <a:solidFill>
                  <a:prstClr val="black"/>
                </a:solidFill>
              </a:rPr>
              <a:t> = 20 л/мин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D10500E-9844-2FCA-6E13-AA4B7F04B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052730"/>
              </p:ext>
            </p:extLst>
          </p:nvPr>
        </p:nvGraphicFramePr>
        <p:xfrm>
          <a:off x="4920470" y="3502144"/>
          <a:ext cx="3506591" cy="1317252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3541727917"/>
                    </a:ext>
                  </a:extLst>
                </a:gridCol>
                <a:gridCol w="725282">
                  <a:extLst>
                    <a:ext uri="{9D8B030D-6E8A-4147-A177-3AD203B41FA5}">
                      <a16:colId xmlns:a16="http://schemas.microsoft.com/office/drawing/2014/main" val="60964583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4145230363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3365582160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1903262910"/>
                    </a:ext>
                  </a:extLst>
                </a:gridCol>
              </a:tblGrid>
              <a:tr h="874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</a:rPr>
                        <a:t>Объем суспензии л</a:t>
                      </a:r>
                      <a:endParaRPr lang="ru-RU" sz="1100" b="1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</a:rPr>
                        <a:t>ОП750</a:t>
                      </a:r>
                      <a:r>
                        <a:rPr lang="ru-RU" sz="1100" b="1" u="none" strike="noStrike" baseline="-25000" dirty="0">
                          <a:effectLst/>
                        </a:rPr>
                        <a:t>сред</a:t>
                      </a:r>
                      <a:endParaRPr lang="ru-RU" sz="1100" b="1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err="1">
                          <a:effectLst/>
                        </a:rPr>
                        <a:t>М</a:t>
                      </a:r>
                      <a:r>
                        <a:rPr lang="ru-RU" sz="1100" b="1" u="none" strike="noStrike" baseline="-25000" dirty="0" err="1">
                          <a:effectLst/>
                        </a:rPr>
                        <a:t>сух</a:t>
                      </a:r>
                      <a:r>
                        <a:rPr lang="ru-RU" sz="1100" b="1" u="none" strike="noStrike" baseline="-25000" dirty="0">
                          <a:effectLst/>
                        </a:rPr>
                        <a:t>. расчет</a:t>
                      </a:r>
                      <a:r>
                        <a:rPr lang="ru-RU" sz="1100" b="1" u="none" strike="noStrike" dirty="0">
                          <a:effectLst/>
                        </a:rPr>
                        <a:t>, </a:t>
                      </a:r>
                      <a:endParaRPr lang="en-US" sz="11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ru-RU" sz="1100" b="1" u="none" strike="noStrike" dirty="0" err="1">
                          <a:effectLst/>
                        </a:rPr>
                        <a:t>г.с.м</a:t>
                      </a:r>
                      <a:r>
                        <a:rPr lang="ru-RU" sz="1100" b="1" u="none" strike="noStrike" dirty="0">
                          <a:effectLst/>
                        </a:rPr>
                        <a:t>.</a:t>
                      </a:r>
                      <a:endParaRPr lang="ru-RU" sz="1100" b="1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effectLst/>
                        </a:rPr>
                        <a:t>М</a:t>
                      </a:r>
                      <a:r>
                        <a:rPr lang="ru-RU" sz="1100" b="1" u="none" strike="noStrike" baseline="-25000" dirty="0" err="1">
                          <a:effectLst/>
                        </a:rPr>
                        <a:t>паста.ЦФ</a:t>
                      </a:r>
                      <a:r>
                        <a:rPr lang="ru-RU" sz="1100" b="1" u="none" strike="noStrike" dirty="0">
                          <a:effectLst/>
                        </a:rPr>
                        <a:t>, </a:t>
                      </a:r>
                      <a:endParaRPr lang="en-US" sz="11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г</a:t>
                      </a:r>
                      <a:endParaRPr lang="ru-RU" sz="1100" b="1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Отн.влажность</a:t>
                      </a:r>
                      <a:r>
                        <a:rPr lang="ru-RU" sz="1100" dirty="0"/>
                        <a:t> пасты, %</a:t>
                      </a:r>
                    </a:p>
                    <a:p>
                      <a:pPr algn="ctr"/>
                      <a:endParaRPr lang="ru-RU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20670647"/>
                  </a:ext>
                </a:extLst>
              </a:tr>
              <a:tr h="4430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93.88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16.79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1155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55-70*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42500430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D75EAC1-1F59-EDD6-1052-A0F466E06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85539"/>
              </p:ext>
            </p:extLst>
          </p:nvPr>
        </p:nvGraphicFramePr>
        <p:xfrm>
          <a:off x="102340" y="3502142"/>
          <a:ext cx="4685688" cy="132362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88432">
                  <a:extLst>
                    <a:ext uri="{9D8B030D-6E8A-4147-A177-3AD203B41FA5}">
                      <a16:colId xmlns:a16="http://schemas.microsoft.com/office/drawing/2014/main" val="2513182867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2696727285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1687030264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2703079775"/>
                    </a:ext>
                  </a:extLst>
                </a:gridCol>
                <a:gridCol w="765980">
                  <a:extLst>
                    <a:ext uri="{9D8B030D-6E8A-4147-A177-3AD203B41FA5}">
                      <a16:colId xmlns:a16="http://schemas.microsoft.com/office/drawing/2014/main" val="3218531361"/>
                    </a:ext>
                  </a:extLst>
                </a:gridCol>
                <a:gridCol w="765980">
                  <a:extLst>
                    <a:ext uri="{9D8B030D-6E8A-4147-A177-3AD203B41FA5}">
                      <a16:colId xmlns:a16="http://schemas.microsoft.com/office/drawing/2014/main" val="11009756"/>
                    </a:ext>
                  </a:extLst>
                </a:gridCol>
              </a:tblGrid>
              <a:tr h="58751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Нач. </a:t>
                      </a:r>
                      <a:r>
                        <a:rPr lang="ru-RU" sz="1100" b="1" dirty="0" err="1"/>
                        <a:t>конц</a:t>
                      </a:r>
                      <a:r>
                        <a:rPr lang="ru-RU" sz="1100" b="1" dirty="0"/>
                        <a:t>.</a:t>
                      </a:r>
                    </a:p>
                    <a:p>
                      <a:pPr algn="ctr"/>
                      <a:r>
                        <a:rPr lang="ru-RU" sz="1100" b="1" dirty="0"/>
                        <a:t>БМ</a:t>
                      </a:r>
                    </a:p>
                  </a:txBody>
                  <a:tcPr marL="68580" marR="68580" marT="34290" marB="3429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/>
                        <a:t>Конц.БМ</a:t>
                      </a:r>
                      <a:r>
                        <a:rPr lang="ru-RU" sz="1100" b="1" dirty="0"/>
                        <a:t> </a:t>
                      </a:r>
                    </a:p>
                    <a:p>
                      <a:pPr algn="ctr"/>
                      <a:r>
                        <a:rPr lang="ru-RU" sz="1100" b="1" dirty="0"/>
                        <a:t>на 1 сутки</a:t>
                      </a:r>
                    </a:p>
                  </a:txBody>
                  <a:tcPr marL="68580" marR="68580" marT="34290" marB="3429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/>
                        <a:t>Конц.БМ</a:t>
                      </a:r>
                      <a:r>
                        <a:rPr lang="ru-RU" sz="1100" b="1" dirty="0"/>
                        <a:t> </a:t>
                      </a:r>
                    </a:p>
                    <a:p>
                      <a:pPr algn="ctr"/>
                      <a:r>
                        <a:rPr lang="ru-RU" sz="1100" b="1" dirty="0"/>
                        <a:t>на 3 сутки</a:t>
                      </a:r>
                    </a:p>
                  </a:txBody>
                  <a:tcPr marL="68580" marR="68580" marT="34290" marB="3429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/>
                        <a:t>Конц.БМ</a:t>
                      </a:r>
                      <a:r>
                        <a:rPr lang="ru-RU" sz="1100" b="1" dirty="0"/>
                        <a:t> </a:t>
                      </a:r>
                    </a:p>
                    <a:p>
                      <a:pPr algn="ctr"/>
                      <a:r>
                        <a:rPr lang="ru-RU" sz="1100" b="1" dirty="0"/>
                        <a:t>на 5 сутки</a:t>
                      </a:r>
                    </a:p>
                  </a:txBody>
                  <a:tcPr marL="68580" marR="68580" marT="34290" marB="3429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err="1"/>
                        <a:t>Ср.уд</a:t>
                      </a:r>
                      <a:r>
                        <a:rPr lang="ru-RU" sz="900" b="1" dirty="0"/>
                        <a:t>. скор. роста</a:t>
                      </a:r>
                      <a:r>
                        <a:rPr lang="en-US" sz="900" b="1" dirty="0"/>
                        <a:t> </a:t>
                      </a:r>
                      <a:r>
                        <a:rPr lang="ru-RU" sz="900" b="1" dirty="0"/>
                        <a:t>за 1 сутки, </a:t>
                      </a:r>
                      <a:r>
                        <a:rPr lang="en-US" sz="900" b="1" dirty="0"/>
                        <a:t>µ</a:t>
                      </a:r>
                      <a:endParaRPr lang="ru-RU" sz="900" b="1" dirty="0"/>
                    </a:p>
                  </a:txBody>
                  <a:tcPr marL="68580" marR="68580" marT="34290" marB="3429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/>
                        <a:t>Ср. </a:t>
                      </a:r>
                      <a:r>
                        <a:rPr lang="ru-RU" sz="900" b="1" dirty="0" err="1"/>
                        <a:t>продуктив</a:t>
                      </a:r>
                      <a:r>
                        <a:rPr lang="ru-RU" sz="900" b="1" dirty="0"/>
                        <a:t>.</a:t>
                      </a:r>
                    </a:p>
                    <a:p>
                      <a:pPr algn="ctr"/>
                      <a:r>
                        <a:rPr lang="ru-RU" sz="900" b="1" dirty="0"/>
                        <a:t>за 5 суток, П</a:t>
                      </a:r>
                    </a:p>
                  </a:txBody>
                  <a:tcPr marL="68580" marR="68580" marT="34290" marB="3429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02936"/>
                  </a:ext>
                </a:extLst>
              </a:tr>
              <a:tr h="41148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г.с.м</a:t>
                      </a:r>
                      <a:r>
                        <a:rPr lang="ru-RU" sz="1100" dirty="0"/>
                        <a:t>./л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сутки</a:t>
                      </a:r>
                      <a:r>
                        <a:rPr lang="ru-RU" sz="1100" baseline="30000" dirty="0"/>
                        <a:t>-1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/>
                        <a:t>г.с.м</a:t>
                      </a:r>
                      <a:r>
                        <a:rPr lang="ru-RU" sz="1100" dirty="0"/>
                        <a:t>./л в сутки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32334980"/>
                  </a:ext>
                </a:extLst>
              </a:tr>
              <a:tr h="32462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0,09±0,00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1,02±0,04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3,54±0,14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5,12±0,11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2,43±0,07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1,05±0,02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99524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4C7EE2-3CFA-76F8-B919-A0F6519B20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906" y="259818"/>
            <a:ext cx="1080000" cy="7854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C1DA73-6564-1F76-960B-50374999AE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990" y="1059583"/>
            <a:ext cx="1080000" cy="8600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B5A8A0-BB01-B632-57EB-BC11894BAA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0908" y="1894161"/>
            <a:ext cx="1080000" cy="7547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D5AAFF-6435-9D81-A3E3-1A313FB87F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918" y="2651733"/>
            <a:ext cx="1080000" cy="7983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772F7F-C7C9-81E9-1D96-199BA8C66F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6910" y="251611"/>
            <a:ext cx="1620919" cy="3198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A04BF1C-635E-FA33-06ED-AAD78F2D30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535" y="2153924"/>
            <a:ext cx="1215000" cy="1281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DDAF57-2F5F-2911-C576-9FC79DBA4C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066" y="897564"/>
            <a:ext cx="1215000" cy="120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26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50444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D7595-14B3-F582-B168-B4B6468A2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5BC163-7762-852B-8CCF-CC38F9093E43}"/>
              </a:ext>
            </a:extLst>
          </p:cNvPr>
          <p:cNvSpPr txBox="1"/>
          <p:nvPr/>
        </p:nvSpPr>
        <p:spPr>
          <a:xfrm>
            <a:off x="467545" y="3489851"/>
            <a:ext cx="3402378" cy="16286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1600" b="1" dirty="0"/>
              <a:t>Удельная продуктивность </a:t>
            </a:r>
            <a:r>
              <a:rPr lang="en-US" sz="1600" b="1" dirty="0" err="1"/>
              <a:t>P</a:t>
            </a:r>
            <a:r>
              <a:rPr lang="en-US" sz="1600" b="1" baseline="-25000" dirty="0" err="1"/>
              <a:t>sp</a:t>
            </a:r>
            <a:r>
              <a:rPr lang="ru-RU" sz="1600" b="1" dirty="0"/>
              <a:t> </a:t>
            </a:r>
          </a:p>
          <a:p>
            <a:r>
              <a:rPr lang="ru-RU" sz="1600" dirty="0"/>
              <a:t>1.64±0.02 г </a:t>
            </a:r>
            <a:r>
              <a:rPr lang="ru-RU" sz="1600" dirty="0" err="1"/>
              <a:t>сух.м</a:t>
            </a:r>
            <a:r>
              <a:rPr lang="ru-RU" sz="1600" dirty="0"/>
              <a:t>.</a:t>
            </a:r>
            <a:r>
              <a:rPr lang="en-US" sz="1600" dirty="0"/>
              <a:t> </a:t>
            </a:r>
            <a:r>
              <a:rPr lang="ru-RU" sz="1600" dirty="0"/>
              <a:t>л</a:t>
            </a:r>
            <a:r>
              <a:rPr lang="en-US" sz="1600" baseline="30000" dirty="0"/>
              <a:t>-1</a:t>
            </a:r>
            <a:r>
              <a:rPr lang="en-US" sz="1600" dirty="0"/>
              <a:t> </a:t>
            </a:r>
            <a:r>
              <a:rPr lang="ru-RU" sz="1600" dirty="0" err="1"/>
              <a:t>сут</a:t>
            </a:r>
            <a:r>
              <a:rPr lang="en-US" sz="1600" baseline="30000" dirty="0"/>
              <a:t>-1</a:t>
            </a:r>
          </a:p>
          <a:p>
            <a:endParaRPr lang="en-US" sz="1600" baseline="30000" dirty="0">
              <a:latin typeface="Palatino Linotype"/>
              <a:ea typeface="Times New Roman"/>
              <a:cs typeface="Times New Roman"/>
            </a:endParaRPr>
          </a:p>
          <a:p>
            <a:r>
              <a:rPr lang="ru-RU" sz="1600" b="1" dirty="0"/>
              <a:t>Эффективность утилизации СО</a:t>
            </a:r>
            <a:r>
              <a:rPr lang="ru-RU" sz="1600" b="1" baseline="-25000" dirty="0"/>
              <a:t>2</a:t>
            </a:r>
            <a:r>
              <a:rPr lang="ru-RU" sz="1600" b="1" dirty="0"/>
              <a:t> (</a:t>
            </a:r>
            <a:r>
              <a:rPr lang="en-US" sz="1600" b="1" dirty="0"/>
              <a:t>CUE</a:t>
            </a:r>
            <a:r>
              <a:rPr lang="ru-RU" sz="1600" b="1" dirty="0"/>
              <a:t>)</a:t>
            </a:r>
            <a:endParaRPr lang="en-US" sz="1600" b="1" dirty="0"/>
          </a:p>
          <a:p>
            <a:r>
              <a:rPr lang="ru-RU" sz="1600" dirty="0"/>
              <a:t>35±2 %</a:t>
            </a:r>
            <a:endParaRPr lang="ru-RU" sz="1600" dirty="0">
              <a:latin typeface="Palatino Linotype"/>
              <a:ea typeface="Times New Roman"/>
              <a:cs typeface="Times New Roman"/>
            </a:endParaRPr>
          </a:p>
          <a:p>
            <a:endParaRPr lang="ru-RU" sz="1600" baseline="-25000" dirty="0">
              <a:latin typeface="Palatino Linotype"/>
              <a:ea typeface="Times New Roman"/>
              <a:cs typeface="Times New Roman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890693-DF74-DF6D-25F7-28A51D6A5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30" y="843558"/>
            <a:ext cx="2832932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tx1"/>
            </a:solidFill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266591-B50B-7C62-E55C-31C052D945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77" y="789552"/>
            <a:ext cx="1644569" cy="1799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801C8A-5709-3F50-F0D1-51212F16A3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79" y="789552"/>
            <a:ext cx="1667117" cy="1798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AFE7E1-8537-43E3-F39D-C61C571934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789552"/>
            <a:ext cx="1667117" cy="1798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46ED83-1D5B-91DA-305B-CFA0D81D285E}"/>
              </a:ext>
            </a:extLst>
          </p:cNvPr>
          <p:cNvSpPr txBox="1"/>
          <p:nvPr/>
        </p:nvSpPr>
        <p:spPr>
          <a:xfrm>
            <a:off x="3977934" y="2571750"/>
            <a:ext cx="75608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0.2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vvm</a:t>
            </a:r>
            <a:endParaRPr lang="ru-RU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BD298C-16A6-B9AE-9CB7-A7E8E4C6B0C5}"/>
              </a:ext>
            </a:extLst>
          </p:cNvPr>
          <p:cNvSpPr txBox="1"/>
          <p:nvPr/>
        </p:nvSpPr>
        <p:spPr>
          <a:xfrm>
            <a:off x="5868144" y="2571750"/>
            <a:ext cx="75608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0.4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vvm</a:t>
            </a:r>
            <a:endParaRPr lang="ru-RU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6B397D-414E-C992-15B8-C9ED91498ADD}"/>
              </a:ext>
            </a:extLst>
          </p:cNvPr>
          <p:cNvSpPr txBox="1"/>
          <p:nvPr/>
        </p:nvSpPr>
        <p:spPr>
          <a:xfrm>
            <a:off x="7596336" y="2571750"/>
            <a:ext cx="75608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0.8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vvm</a:t>
            </a:r>
            <a:endParaRPr lang="ru-RU" sz="1400" b="1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7E7303E-3C90-1501-4BF6-673B7F57DB4A}"/>
              </a:ext>
            </a:extLst>
          </p:cNvPr>
          <p:cNvGrpSpPr/>
          <p:nvPr/>
        </p:nvGrpSpPr>
        <p:grpSpPr>
          <a:xfrm>
            <a:off x="3491881" y="3003798"/>
            <a:ext cx="5022557" cy="1944216"/>
            <a:chOff x="4583832" y="4077072"/>
            <a:chExt cx="6696743" cy="2592288"/>
          </a:xfrm>
        </p:grpSpPr>
        <p:graphicFrame>
          <p:nvGraphicFramePr>
            <p:cNvPr id="10" name="Диаграмма 9">
              <a:extLst>
                <a:ext uri="{FF2B5EF4-FFF2-40B4-BE49-F238E27FC236}">
                  <a16:creationId xmlns:a16="http://schemas.microsoft.com/office/drawing/2014/main" id="{5BCC70AC-1E05-3096-D6EF-1249AB19A62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112223" y="4077072"/>
            <a:ext cx="3168352" cy="25922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2" name="Диаграмма 11">
              <a:extLst>
                <a:ext uri="{FF2B5EF4-FFF2-40B4-BE49-F238E27FC236}">
                  <a16:creationId xmlns:a16="http://schemas.microsoft.com/office/drawing/2014/main" id="{E4F8CC67-E2E2-F7B7-0338-CD272E5369C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583832" y="4077072"/>
            <a:ext cx="3609646" cy="25920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8940CC-871F-0EFB-2FA8-8E8C41907D41}"/>
              </a:ext>
            </a:extLst>
          </p:cNvPr>
          <p:cNvSpPr txBox="1"/>
          <p:nvPr/>
        </p:nvSpPr>
        <p:spPr>
          <a:xfrm>
            <a:off x="5382090" y="2895786"/>
            <a:ext cx="3240360" cy="23852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1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CO2 </a:t>
            </a:r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0.</a:t>
            </a:r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003</a:t>
            </a: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vvm</a:t>
            </a:r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(const)</a:t>
            </a:r>
            <a:endParaRPr lang="ru-RU" sz="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7EB23-D256-F650-AAC8-4C75F59CAF87}"/>
              </a:ext>
            </a:extLst>
          </p:cNvPr>
          <p:cNvSpPr txBox="1"/>
          <p:nvPr/>
        </p:nvSpPr>
        <p:spPr>
          <a:xfrm>
            <a:off x="467545" y="195488"/>
            <a:ext cx="5687523" cy="99257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Оптимизация подачи СО</a:t>
            </a:r>
            <a:r>
              <a:rPr lang="ru-RU" sz="2400" b="1" u="sng" baseline="-2500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2</a:t>
            </a:r>
            <a:endParaRPr lang="en-US" sz="2400" b="1" u="sng" baseline="-25000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r>
              <a:rPr lang="ru-RU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в </a:t>
            </a:r>
            <a:r>
              <a:rPr lang="ru-RU" sz="1500" b="1" i="1" dirty="0" err="1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газовоздушной</a:t>
            </a:r>
            <a:r>
              <a:rPr lang="ru-RU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 смеси</a:t>
            </a:r>
            <a:endParaRPr lang="ru-RU" sz="2100" b="1" dirty="0">
              <a:ln w="12700">
                <a:noFill/>
                <a:prstDash val="solid"/>
              </a:ln>
              <a:solidFill>
                <a:prstClr val="black"/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4" name="Picture 2" descr="SITE_NAME">
            <a:extLst>
              <a:ext uri="{FF2B5EF4-FFF2-40B4-BE49-F238E27FC236}">
                <a16:creationId xmlns:a16="http://schemas.microsoft.com/office/drawing/2014/main" id="{B3CA43F0-5565-22D5-C85A-92231C3C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4">
            <a:extLst>
              <a:ext uri="{FF2B5EF4-FFF2-40B4-BE49-F238E27FC236}">
                <a16:creationId xmlns:a16="http://schemas.microsoft.com/office/drawing/2014/main" id="{1E97B6A5-6412-0360-9A64-5CCFB76B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837618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27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6" name="Нижний колонтитул 3">
            <a:extLst>
              <a:ext uri="{FF2B5EF4-FFF2-40B4-BE49-F238E27FC236}">
                <a16:creationId xmlns:a16="http://schemas.microsoft.com/office/drawing/2014/main" id="{4F023D49-D1E3-1017-8454-11162BE5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536" y="496998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2279033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1" y="-17312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0AC2B-B194-0C34-42BE-550FA51E02F4}"/>
              </a:ext>
            </a:extLst>
          </p:cNvPr>
          <p:cNvSpPr txBox="1"/>
          <p:nvPr/>
        </p:nvSpPr>
        <p:spPr>
          <a:xfrm>
            <a:off x="4626006" y="789552"/>
            <a:ext cx="264629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Chlorella sorokiniana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IPPAS C-1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521FEC-AA28-D529-7659-6CC9918CE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" y="951570"/>
            <a:ext cx="7832515" cy="3671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01365-0EBD-EB43-8EBC-A668499A590A}"/>
              </a:ext>
            </a:extLst>
          </p:cNvPr>
          <p:cNvSpPr txBox="1"/>
          <p:nvPr/>
        </p:nvSpPr>
        <p:spPr>
          <a:xfrm>
            <a:off x="467545" y="195488"/>
            <a:ext cx="5687523" cy="99257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Типовая ростовая кривая</a:t>
            </a:r>
            <a:endParaRPr lang="en-US" sz="2400" b="1" u="sng" baseline="-25000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r>
              <a:rPr lang="ru-RU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накопительный режим</a:t>
            </a:r>
            <a:endParaRPr lang="ru-RU" sz="2100" b="1" dirty="0">
              <a:ln w="12700">
                <a:noFill/>
                <a:prstDash val="solid"/>
              </a:ln>
              <a:solidFill>
                <a:prstClr val="black"/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pic>
        <p:nvPicPr>
          <p:cNvPr id="14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28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2DA243B-65E2-4202-0C60-19BEE002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775" r="92071">
                        <a14:foregroundMark x1="90684" y1="57346" x2="90684" y2="57346"/>
                        <a14:foregroundMark x1="92071" y1="26066" x2="92071" y2="26066"/>
                        <a14:foregroundMark x1="33499" y1="44076" x2="33499" y2="44076"/>
                        <a14:foregroundMark x1="56293" y1="54976" x2="56293" y2="54976"/>
                        <a14:foregroundMark x1="52230" y1="51659" x2="52230" y2="51659"/>
                        <a14:foregroundMark x1="10406" y1="55924" x2="10406" y2="55924"/>
                        <a14:foregroundMark x1="6244" y1="54976" x2="6244" y2="54976"/>
                        <a14:foregroundMark x1="2874" y1="39810" x2="2874" y2="39810"/>
                        <a14:foregroundMark x1="22299" y1="54502" x2="22299" y2="54502"/>
                        <a14:foregroundMark x1="22002" y1="50711" x2="22002" y2="50711"/>
                        <a14:foregroundMark x1="47473" y1="54976" x2="47473" y2="54976"/>
                        <a14:foregroundMark x1="71853" y1="53555" x2="71853" y2="53555"/>
                        <a14:foregroundMark x1="72052" y1="53555" x2="72052" y2="53555"/>
                        <a14:foregroundMark x1="70763" y1="53555" x2="70763" y2="53555"/>
                        <a14:foregroundMark x1="70664" y1="54028" x2="70664" y2="54028"/>
                        <a14:foregroundMark x1="69772" y1="53555" x2="69772" y2="53555"/>
                        <a14:foregroundMark x1="73340" y1="54028" x2="73340" y2="54028"/>
                        <a14:foregroundMark x1="92071" y1="50237" x2="92071" y2="50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9942"/>
            <a:ext cx="3202189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84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1" y="-17312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0AC2B-B194-0C34-42BE-550FA51E02F4}"/>
              </a:ext>
            </a:extLst>
          </p:cNvPr>
          <p:cNvSpPr txBox="1"/>
          <p:nvPr/>
        </p:nvSpPr>
        <p:spPr>
          <a:xfrm>
            <a:off x="4626006" y="789552"/>
            <a:ext cx="264629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Chlorella sorokiniana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IPPAS C-1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9DCFAA-8A22-C09D-57E1-8E02862D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" y="951570"/>
            <a:ext cx="7832515" cy="3671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01365-0EBD-EB43-8EBC-A668499A590A}"/>
              </a:ext>
            </a:extLst>
          </p:cNvPr>
          <p:cNvSpPr txBox="1"/>
          <p:nvPr/>
        </p:nvSpPr>
        <p:spPr>
          <a:xfrm>
            <a:off x="467545" y="195488"/>
            <a:ext cx="5687523" cy="99257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Типовая ростовая кривая</a:t>
            </a:r>
            <a:endParaRPr lang="en-US" sz="2400" b="1" u="sng" baseline="-25000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r>
              <a:rPr lang="ru-RU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накопительный режим</a:t>
            </a:r>
            <a:endParaRPr lang="ru-RU" sz="2100" b="1" dirty="0">
              <a:ln w="12700">
                <a:noFill/>
                <a:prstDash val="solid"/>
              </a:ln>
              <a:solidFill>
                <a:prstClr val="black"/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pic>
        <p:nvPicPr>
          <p:cNvPr id="14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29</a:t>
            </a:fld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9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</p:spPr>
        <p:txBody>
          <a:bodyPr/>
          <a:lstStyle/>
          <a:p>
            <a:r>
              <a:rPr lang="ru-RU" sz="800" dirty="0">
                <a:solidFill>
                  <a:schemeClr val="tx1"/>
                </a:solidFill>
              </a:rPr>
              <a:t>Институт Физиологии Растений им. К.А. Тимирязева РАН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</p:spPr>
        <p:txBody>
          <a:bodyPr/>
          <a:lstStyle/>
          <a:p>
            <a:r>
              <a:rPr lang="ru-RU" sz="3000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Микроводоросли и </a:t>
            </a:r>
            <a:r>
              <a:rPr lang="ru-RU" sz="3000" u="sng" dirty="0" err="1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цианобактерии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95235" y="4443958"/>
            <a:ext cx="3120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Фотографии из коллекции микроводорослей и </a:t>
            </a:r>
            <a:r>
              <a:rPr lang="ru-RU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цианобактерий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ИФР РАН (</a:t>
            </a:r>
            <a:r>
              <a:rPr lang="en-US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IPPAS)</a:t>
            </a:r>
            <a:endParaRPr lang="ru-RU" altLang="ru-RU" sz="825" b="1" i="1" dirty="0"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B7C5AA3-C17A-CD19-BE52-55647B1B1EE8}"/>
              </a:ext>
            </a:extLst>
          </p:cNvPr>
          <p:cNvGrpSpPr/>
          <p:nvPr/>
        </p:nvGrpSpPr>
        <p:grpSpPr>
          <a:xfrm>
            <a:off x="539552" y="915566"/>
            <a:ext cx="4290215" cy="3382096"/>
            <a:chOff x="398522" y="1851449"/>
            <a:chExt cx="5720286" cy="450946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CC54E2A-3FE1-E01D-77B3-D67FF8EA3310}"/>
                </a:ext>
              </a:extLst>
            </p:cNvPr>
            <p:cNvGrpSpPr/>
            <p:nvPr/>
          </p:nvGrpSpPr>
          <p:grpSpPr>
            <a:xfrm>
              <a:off x="398522" y="1851449"/>
              <a:ext cx="5720285" cy="4501121"/>
              <a:chOff x="398522" y="1851449"/>
              <a:chExt cx="5720285" cy="4501121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AC28E289-8309-6786-C7AF-073DFE14D795}"/>
                  </a:ext>
                </a:extLst>
              </p:cNvPr>
              <p:cNvGrpSpPr/>
              <p:nvPr/>
            </p:nvGrpSpPr>
            <p:grpSpPr>
              <a:xfrm>
                <a:off x="398522" y="1851449"/>
                <a:ext cx="5720285" cy="4501121"/>
                <a:chOff x="945339" y="2298314"/>
                <a:chExt cx="4431709" cy="3328720"/>
              </a:xfrm>
            </p:grpSpPr>
            <p:pic>
              <p:nvPicPr>
                <p:cNvPr id="9" name="Picture 12" descr="G:\ИФРРАН\МЕДИА\водоросли\Arthrospira.jpg">
                  <a:extLst>
                    <a:ext uri="{FF2B5EF4-FFF2-40B4-BE49-F238E27FC236}">
                      <a16:creationId xmlns:a16="http://schemas.microsoft.com/office/drawing/2014/main" id="{7C42308F-712E-E5B7-D26D-9E554587AE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8466" y="2298315"/>
                  <a:ext cx="1394524" cy="10457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13" descr="G:\ИФРРАН\МЕДИА\водоросли\Chlorella.jpg">
                  <a:extLst>
                    <a:ext uri="{FF2B5EF4-FFF2-40B4-BE49-F238E27FC236}">
                      <a16:creationId xmlns:a16="http://schemas.microsoft.com/office/drawing/2014/main" id="{047475E0-E0F2-E421-A5D5-1B5120C550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5339" y="2298315"/>
                  <a:ext cx="1394524" cy="10457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14" descr="G:\ИФРРАН\МЕДИА\водоросли\Haematococcus.jpg">
                  <a:extLst>
                    <a:ext uri="{FF2B5EF4-FFF2-40B4-BE49-F238E27FC236}">
                      <a16:creationId xmlns:a16="http://schemas.microsoft.com/office/drawing/2014/main" id="{8ECD1626-8439-028E-F6AC-B360584D57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2524" y="2298314"/>
                  <a:ext cx="1394524" cy="10457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11" descr="G:\ИФРРАН\МЕДИА\водоросли\Ankistrodesmus.jpg">
                  <a:extLst>
                    <a:ext uri="{FF2B5EF4-FFF2-40B4-BE49-F238E27FC236}">
                      <a16:creationId xmlns:a16="http://schemas.microsoft.com/office/drawing/2014/main" id="{834AEDA7-1BD7-0A6B-8881-3FA3AD4298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8466" y="4581269"/>
                  <a:ext cx="1394524" cy="1045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10" descr="G:\ИФРРАН\МЕДИА\водоросли\Anabaena.jpg">
                  <a:extLst>
                    <a:ext uri="{FF2B5EF4-FFF2-40B4-BE49-F238E27FC236}">
                      <a16:creationId xmlns:a16="http://schemas.microsoft.com/office/drawing/2014/main" id="{44451749-2E05-9F14-CB97-986D7D2FFA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5339" y="3445576"/>
                  <a:ext cx="1394524" cy="1045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5" descr="G:\ИФРРАН\МЕДИА\водоросли\Porphyridium.jpg">
                  <a:extLst>
                    <a:ext uri="{FF2B5EF4-FFF2-40B4-BE49-F238E27FC236}">
                      <a16:creationId xmlns:a16="http://schemas.microsoft.com/office/drawing/2014/main" id="{21FBDD54-4791-548A-DAA5-77F0C5939F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2524" y="3445576"/>
                  <a:ext cx="1394524" cy="1045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6" descr="G:\ИФРРАН\МЕДИА\водоросли\Vischeria.jpg">
                  <a:extLst>
                    <a:ext uri="{FF2B5EF4-FFF2-40B4-BE49-F238E27FC236}">
                      <a16:creationId xmlns:a16="http://schemas.microsoft.com/office/drawing/2014/main" id="{A7D5A947-5BE4-FBEA-46A7-F5535A0514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8466" y="3445576"/>
                  <a:ext cx="1394524" cy="1045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C756F8E9-8C55-9BB5-4BD1-C7D2B0864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522" y="4942962"/>
                <a:ext cx="1800000" cy="1405127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374E230-D70D-5AE3-817D-3FFBBF5A0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808" y="4930141"/>
              <a:ext cx="1800000" cy="143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Объект 8">
            <a:extLst>
              <a:ext uri="{FF2B5EF4-FFF2-40B4-BE49-F238E27FC236}">
                <a16:creationId xmlns:a16="http://schemas.microsoft.com/office/drawing/2014/main" id="{1A806CF8-899D-E228-6197-788B8C9D000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148064" y="1275606"/>
            <a:ext cx="3349901" cy="3155397"/>
          </a:xfrm>
        </p:spPr>
        <p:txBody>
          <a:bodyPr>
            <a:normAutofit fontScale="92500" lnSpcReduction="20000"/>
          </a:bodyPr>
          <a:lstStyle/>
          <a:p>
            <a:pPr marL="214313" indent="-214313">
              <a:defRPr/>
            </a:pPr>
            <a:r>
              <a:rPr lang="ru-RU" sz="1400" dirty="0"/>
              <a:t>Сборная группа фотосинтезирующих микроорганизмов как эукариот так и прокариот</a:t>
            </a:r>
          </a:p>
          <a:p>
            <a:pPr marL="214313" indent="-214313">
              <a:defRPr/>
            </a:pPr>
            <a:r>
              <a:rPr lang="ru-RU" sz="1400" dirty="0"/>
              <a:t>Отсутствие отдельных органов и тканей </a:t>
            </a:r>
          </a:p>
          <a:p>
            <a:pPr marL="214313" indent="-214313">
              <a:defRPr/>
            </a:pPr>
            <a:r>
              <a:rPr lang="ru-RU" sz="1400" dirty="0"/>
              <a:t>Могут быть как  автотрофами так и гетеротрофами, способны к </a:t>
            </a:r>
            <a:r>
              <a:rPr lang="ru-RU" sz="1400" dirty="0" err="1"/>
              <a:t>миксотрофному</a:t>
            </a:r>
            <a:r>
              <a:rPr lang="ru-RU" sz="1400" dirty="0"/>
              <a:t> питанию</a:t>
            </a:r>
          </a:p>
          <a:p>
            <a:pPr marL="214313" indent="-214313">
              <a:defRPr/>
            </a:pPr>
            <a:r>
              <a:rPr lang="ru-RU" sz="1400" dirty="0"/>
              <a:t>Высокая скорость роста по сравнению с высшими растениями: удвоение биомассы за 4-12 часов</a:t>
            </a:r>
          </a:p>
          <a:p>
            <a:pPr marL="214313" indent="-214313">
              <a:defRPr/>
            </a:pPr>
            <a:r>
              <a:rPr lang="ru-RU" sz="1400" dirty="0"/>
              <a:t>Богатый состав по белкам, жирам, углеводам (БЖУ) и витаминам и высокая пластичность - изменение состава клетки в зависимости от условий роста.</a:t>
            </a:r>
          </a:p>
          <a:p>
            <a:pPr marL="214313" indent="-214313">
              <a:defRPr/>
            </a:pPr>
            <a:r>
              <a:rPr lang="ru-RU" sz="1400" dirty="0"/>
              <a:t>Наличие незаменимых аминокислот и полиненасыщенных жирных кислот в составе клетки и уникальных набор пигментов.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C9E4BBCC-1FC5-CE84-BC79-3DC41F3CAE81}"/>
              </a:ext>
            </a:extLst>
          </p:cNvPr>
          <p:cNvSpPr txBox="1">
            <a:spLocks/>
          </p:cNvSpPr>
          <p:nvPr/>
        </p:nvSpPr>
        <p:spPr bwMode="auto">
          <a:xfrm>
            <a:off x="5076056" y="771550"/>
            <a:ext cx="3349901" cy="4514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Особенности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727369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1" y="-17312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0AC2B-B194-0C34-42BE-550FA51E02F4}"/>
              </a:ext>
            </a:extLst>
          </p:cNvPr>
          <p:cNvSpPr txBox="1"/>
          <p:nvPr/>
        </p:nvSpPr>
        <p:spPr>
          <a:xfrm>
            <a:off x="4626006" y="789552"/>
            <a:ext cx="264629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Chlorella sorokiniana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IPPAS C-1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8975B1-3AC0-AB4B-38A1-55DD7CD0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6" y="951570"/>
            <a:ext cx="7832515" cy="36716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801365-0EBD-EB43-8EBC-A668499A590A}"/>
              </a:ext>
            </a:extLst>
          </p:cNvPr>
          <p:cNvSpPr txBox="1"/>
          <p:nvPr/>
        </p:nvSpPr>
        <p:spPr>
          <a:xfrm>
            <a:off x="467545" y="195488"/>
            <a:ext cx="5687523" cy="99257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Типовая ростовая кривая</a:t>
            </a:r>
            <a:endParaRPr lang="en-US" sz="2400" b="1" u="sng" baseline="-25000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r>
              <a:rPr lang="ru-RU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накопительный режим</a:t>
            </a:r>
            <a:endParaRPr lang="ru-RU" sz="2100" b="1" dirty="0">
              <a:ln w="12700">
                <a:noFill/>
                <a:prstDash val="solid"/>
              </a:ln>
              <a:solidFill>
                <a:prstClr val="black"/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pic>
        <p:nvPicPr>
          <p:cNvPr id="15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30</a:t>
            </a:fld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57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1" y="-17312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0AC2B-B194-0C34-42BE-550FA51E02F4}"/>
              </a:ext>
            </a:extLst>
          </p:cNvPr>
          <p:cNvSpPr txBox="1"/>
          <p:nvPr/>
        </p:nvSpPr>
        <p:spPr>
          <a:xfrm>
            <a:off x="4626006" y="789552"/>
            <a:ext cx="264629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Chlorella sorokiniana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IPPAS C-1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8A1247-4E9B-82AB-2B75-93BDE3025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" y="951570"/>
            <a:ext cx="7832515" cy="3671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01365-0EBD-EB43-8EBC-A668499A590A}"/>
              </a:ext>
            </a:extLst>
          </p:cNvPr>
          <p:cNvSpPr txBox="1"/>
          <p:nvPr/>
        </p:nvSpPr>
        <p:spPr>
          <a:xfrm>
            <a:off x="467545" y="195488"/>
            <a:ext cx="5687523" cy="99257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Типовая ростовая кривая</a:t>
            </a:r>
            <a:endParaRPr lang="en-US" sz="2400" b="1" u="sng" baseline="-25000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r>
              <a:rPr lang="ru-RU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накопительный режим</a:t>
            </a:r>
            <a:endParaRPr lang="ru-RU" sz="2100" b="1" dirty="0">
              <a:ln w="12700">
                <a:noFill/>
                <a:prstDash val="solid"/>
              </a:ln>
              <a:solidFill>
                <a:prstClr val="black"/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pic>
        <p:nvPicPr>
          <p:cNvPr id="15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31</a:t>
            </a:fld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69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02D8E-25C9-6CB0-A9BA-E4511775F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377A9C-FF9E-CB09-5782-471C73BC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7312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841A70-74DD-193C-0796-535C430FAF08}"/>
              </a:ext>
            </a:extLst>
          </p:cNvPr>
          <p:cNvSpPr txBox="1"/>
          <p:nvPr/>
        </p:nvSpPr>
        <p:spPr>
          <a:xfrm>
            <a:off x="4626006" y="789552"/>
            <a:ext cx="2646294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Chlorella sorokiniana</a:t>
            </a:r>
            <a:r>
              <a:rPr lang="en-U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IPPAS C-1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9EBE4F-F7D5-CFB8-E8ED-D98075E11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" y="951570"/>
            <a:ext cx="7832515" cy="3671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BC1CE3-FD3D-7AC6-17B2-88CB6360698E}"/>
              </a:ext>
            </a:extLst>
          </p:cNvPr>
          <p:cNvSpPr txBox="1"/>
          <p:nvPr/>
        </p:nvSpPr>
        <p:spPr>
          <a:xfrm>
            <a:off x="467545" y="195488"/>
            <a:ext cx="5687523" cy="99257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Типовая ростовая кривая</a:t>
            </a:r>
            <a:endParaRPr lang="en-US" sz="2400" b="1" u="sng" baseline="-25000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r>
              <a:rPr lang="ru-RU" sz="1500" b="1" i="1" dirty="0">
                <a:ln w="12700">
                  <a:noFill/>
                  <a:prstDash val="solid"/>
                </a:ln>
                <a:solidFill>
                  <a:prstClr val="black"/>
                </a:solidFill>
                <a:latin typeface="Calibri Light" panose="020F0302020204030204"/>
              </a:rPr>
              <a:t>накопительный режим</a:t>
            </a:r>
            <a:endParaRPr lang="ru-RU" sz="2100" b="1" dirty="0">
              <a:ln w="12700">
                <a:noFill/>
                <a:prstDash val="solid"/>
              </a:ln>
              <a:solidFill>
                <a:prstClr val="black"/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58464667-3E10-4CEC-240E-EFF806DD7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pic>
        <p:nvPicPr>
          <p:cNvPr id="15" name="Picture 2" descr="SITE_NAME">
            <a:extLst>
              <a:ext uri="{FF2B5EF4-FFF2-40B4-BE49-F238E27FC236}">
                <a16:creationId xmlns:a16="http://schemas.microsoft.com/office/drawing/2014/main" id="{32ACF8AA-ABD6-EF3F-6EB7-7F15CA58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385D7181-613D-6B8B-F0F7-B7C44DCC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32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1C2EB6-82CE-2FD2-99D7-AB459FF8E622}"/>
              </a:ext>
            </a:extLst>
          </p:cNvPr>
          <p:cNvSpPr/>
          <p:nvPr/>
        </p:nvSpPr>
        <p:spPr>
          <a:xfrm>
            <a:off x="1763688" y="1203598"/>
            <a:ext cx="1152128" cy="27720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764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11">
            <a:extLst>
              <a:ext uri="{FF2B5EF4-FFF2-40B4-BE49-F238E27FC236}">
                <a16:creationId xmlns:a16="http://schemas.microsoft.com/office/drawing/2014/main" id="{219CD332-073D-983C-2C3A-FC45F86DBCFD}"/>
              </a:ext>
            </a:extLst>
          </p:cNvPr>
          <p:cNvSpPr/>
          <p:nvPr/>
        </p:nvSpPr>
        <p:spPr>
          <a:xfrm>
            <a:off x="571655" y="662010"/>
            <a:ext cx="1868309" cy="46958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5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Накопительный</a:t>
            </a:r>
          </a:p>
          <a:p>
            <a:pPr algn="ctr"/>
            <a:r>
              <a:rPr lang="ru-RU" sz="15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15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batch)</a:t>
            </a:r>
          </a:p>
        </p:txBody>
      </p:sp>
      <p:sp>
        <p:nvSpPr>
          <p:cNvPr id="5" name="Скругленный прямоугольник 11">
            <a:extLst>
              <a:ext uri="{FF2B5EF4-FFF2-40B4-BE49-F238E27FC236}">
                <a16:creationId xmlns:a16="http://schemas.microsoft.com/office/drawing/2014/main" id="{0E3805D2-2B85-10F1-B5BE-08D3100B3098}"/>
              </a:ext>
            </a:extLst>
          </p:cNvPr>
          <p:cNvSpPr/>
          <p:nvPr/>
        </p:nvSpPr>
        <p:spPr>
          <a:xfrm>
            <a:off x="569005" y="1939930"/>
            <a:ext cx="1864408" cy="51722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500" b="1" dirty="0">
                <a:solidFill>
                  <a:srgbClr val="000000"/>
                </a:solidFill>
                <a:latin typeface="+mj-lt"/>
              </a:rPr>
              <a:t>Проточный</a:t>
            </a:r>
          </a:p>
          <a:p>
            <a:pPr algn="ctr"/>
            <a:r>
              <a:rPr lang="ru-RU" sz="1500" b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500" b="1" dirty="0">
                <a:solidFill>
                  <a:srgbClr val="000000"/>
                </a:solidFill>
                <a:latin typeface="+mj-lt"/>
              </a:rPr>
              <a:t>continuous)</a:t>
            </a:r>
            <a:endParaRPr lang="ru-RU" sz="1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Скругленный прямоугольник 11">
            <a:extLst>
              <a:ext uri="{FF2B5EF4-FFF2-40B4-BE49-F238E27FC236}">
                <a16:creationId xmlns:a16="http://schemas.microsoft.com/office/drawing/2014/main" id="{E9F7A577-BC41-3775-6210-5CE0768D9E9A}"/>
              </a:ext>
            </a:extLst>
          </p:cNvPr>
          <p:cNvSpPr/>
          <p:nvPr/>
        </p:nvSpPr>
        <p:spPr>
          <a:xfrm>
            <a:off x="569005" y="1275606"/>
            <a:ext cx="1873608" cy="504056"/>
          </a:xfrm>
          <a:prstGeom prst="roundRect">
            <a:avLst/>
          </a:prstGeom>
          <a:gradFill flip="none" rotWithShape="1">
            <a:gsLst>
              <a:gs pos="0">
                <a:srgbClr val="00B050"/>
              </a:gs>
              <a:gs pos="50000">
                <a:schemeClr val="accent6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500" b="1" dirty="0" err="1">
                <a:solidFill>
                  <a:srgbClr val="000000"/>
                </a:solidFill>
                <a:latin typeface="+mj-lt"/>
              </a:rPr>
              <a:t>Полупроточный</a:t>
            </a:r>
            <a:r>
              <a:rPr lang="ru-RU" sz="1500" b="1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ru-RU" sz="1500" b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500" b="1" dirty="0">
                <a:solidFill>
                  <a:srgbClr val="000000"/>
                </a:solidFill>
                <a:latin typeface="+mj-lt"/>
              </a:rPr>
              <a:t>semi-continuous)</a:t>
            </a:r>
            <a:endParaRPr lang="ru-RU" sz="15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E91D2-827E-7E0C-EC12-564F818DF2B1}"/>
              </a:ext>
            </a:extLst>
          </p:cNvPr>
          <p:cNvSpPr txBox="1"/>
          <p:nvPr/>
        </p:nvSpPr>
        <p:spPr>
          <a:xfrm>
            <a:off x="2627784" y="693009"/>
            <a:ext cx="5760640" cy="438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defRPr sz="168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ФБР П-5 (три </a:t>
            </a:r>
            <a:r>
              <a:rPr lang="ru-RU" sz="1200" b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биол.повт</a:t>
            </a: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.): 1,5% СО</a:t>
            </a:r>
            <a:r>
              <a:rPr lang="ru-RU" sz="1200" b="1" baseline="-25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2</a:t>
            </a: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; ГВС - 1л/мин; 900 </a:t>
            </a:r>
            <a:r>
              <a:rPr lang="ru-RU" sz="1200" b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мкмоль</a:t>
            </a:r>
            <a:r>
              <a:rPr lang="en-US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кв.св</a:t>
            </a: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./м</a:t>
            </a:r>
            <a:r>
              <a:rPr lang="ru-RU" sz="1200" b="1" baseline="30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2</a:t>
            </a: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с; 36 </a:t>
            </a:r>
            <a:r>
              <a:rPr lang="ru-RU" sz="1200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°</a:t>
            </a: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С; </a:t>
            </a:r>
            <a:r>
              <a:rPr lang="ru-RU" sz="1200" b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Тамия</a:t>
            </a: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½</a:t>
            </a:r>
            <a:r>
              <a:rPr lang="en-US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- </a:t>
            </a:r>
            <a:r>
              <a:rPr lang="en-US" sz="1200" i="1" dirty="0">
                <a:solidFill>
                  <a:srgbClr val="000000"/>
                </a:solidFill>
                <a:ea typeface="Times New Roman" panose="02020603050405020304" pitchFamily="18" charset="0"/>
              </a:rPr>
              <a:t>Chlorella sorokiniana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IPPAS C-1</a:t>
            </a:r>
            <a:r>
              <a:rPr lang="ru-RU" sz="12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endParaRPr lang="en-US" sz="12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EC40BA57-CF5A-4D34-6AB9-4493CDDED2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294782"/>
              </p:ext>
            </p:extLst>
          </p:nvPr>
        </p:nvGraphicFramePr>
        <p:xfrm>
          <a:off x="6052500" y="897583"/>
          <a:ext cx="2911988" cy="390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769A4C88-BEBF-8EEA-BFEA-D46C3F5C8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562911"/>
              </p:ext>
            </p:extLst>
          </p:nvPr>
        </p:nvGraphicFramePr>
        <p:xfrm>
          <a:off x="2627784" y="771550"/>
          <a:ext cx="35209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430AF8D-F379-D777-F52A-FC4CC7884614}"/>
              </a:ext>
            </a:extLst>
          </p:cNvPr>
          <p:cNvSpPr txBox="1"/>
          <p:nvPr/>
        </p:nvSpPr>
        <p:spPr>
          <a:xfrm>
            <a:off x="521550" y="195487"/>
            <a:ext cx="6804756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ea typeface="+mj-ea"/>
                <a:cs typeface="+mj-cs"/>
              </a:rPr>
              <a:t>Выбор режимов интенсивного культивирования</a:t>
            </a:r>
          </a:p>
        </p:txBody>
      </p:sp>
      <p:pic>
        <p:nvPicPr>
          <p:cNvPr id="12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33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1750"/>
            <a:ext cx="2524068" cy="240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99822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EB9E5F9-D04E-6ABF-0461-7BA646483C6F}"/>
              </a:ext>
            </a:extLst>
          </p:cNvPr>
          <p:cNvGrpSpPr/>
          <p:nvPr/>
        </p:nvGrpSpPr>
        <p:grpSpPr>
          <a:xfrm>
            <a:off x="5868146" y="231490"/>
            <a:ext cx="2664297" cy="1003628"/>
            <a:chOff x="5652120" y="231489"/>
            <a:chExt cx="2664297" cy="1003628"/>
          </a:xfrm>
        </p:grpSpPr>
        <p:sp>
          <p:nvSpPr>
            <p:cNvPr id="7" name="Подзаголовок 2">
              <a:extLst>
                <a:ext uri="{FF2B5EF4-FFF2-40B4-BE49-F238E27FC236}">
                  <a16:creationId xmlns:a16="http://schemas.microsoft.com/office/drawing/2014/main" id="{B5C2F2C0-25AE-6EB3-B3DB-53A12716DB22}"/>
                </a:ext>
              </a:extLst>
            </p:cNvPr>
            <p:cNvSpPr txBox="1">
              <a:spLocks/>
            </p:cNvSpPr>
            <p:nvPr/>
          </p:nvSpPr>
          <p:spPr>
            <a:xfrm>
              <a:off x="5652120" y="843558"/>
              <a:ext cx="2664297" cy="391559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 fontScale="47500" lnSpcReduction="2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buClr>
                  <a:srgbClr val="70AD47">
                    <a:lumMod val="75000"/>
                  </a:srgbClr>
                </a:buClr>
              </a:pPr>
              <a:r>
                <a:rPr lang="ru-RU" dirty="0">
                  <a:solidFill>
                    <a:srgbClr val="44546A"/>
                  </a:solidFill>
                </a:rPr>
                <a:t>Институт Физиологии Растений им. К.А. Тимирязева РАН </a:t>
              </a:r>
            </a:p>
          </p:txBody>
        </p:sp>
        <p:pic>
          <p:nvPicPr>
            <p:cNvPr id="8" name="Picture 2" descr="SITE_NAME">
              <a:extLst>
                <a:ext uri="{FF2B5EF4-FFF2-40B4-BE49-F238E27FC236}">
                  <a16:creationId xmlns:a16="http://schemas.microsoft.com/office/drawing/2014/main" id="{E773548C-0B31-8163-B319-4C2A630C1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31489"/>
              <a:ext cx="648072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72BF9-3781-594D-B9C2-589F4B4D6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7" y="231489"/>
              <a:ext cx="1385222" cy="594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66629A-22F0-0181-B1DB-FF37B2FFA7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1" y="1475548"/>
            <a:ext cx="1498489" cy="1996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8345C2-7B03-7366-CC70-F771B6167D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8" y="1475549"/>
            <a:ext cx="1449294" cy="1936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41C17C-1C9E-F49C-B248-5398A900A8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8935" y="1716325"/>
            <a:ext cx="1926213" cy="144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9116CC-AB7F-7F75-BD78-04A33157AA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62" y="1475548"/>
            <a:ext cx="2660651" cy="1996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Стрелка вниз 36">
            <a:extLst>
              <a:ext uri="{FF2B5EF4-FFF2-40B4-BE49-F238E27FC236}">
                <a16:creationId xmlns:a16="http://schemas.microsoft.com/office/drawing/2014/main" id="{151C7196-0446-AE70-43F0-447515396C3C}"/>
              </a:ext>
            </a:extLst>
          </p:cNvPr>
          <p:cNvSpPr/>
          <p:nvPr/>
        </p:nvSpPr>
        <p:spPr>
          <a:xfrm rot="16200000">
            <a:off x="3393662" y="2222630"/>
            <a:ext cx="736502" cy="432049"/>
          </a:xfrm>
          <a:prstGeom prst="downArrow">
            <a:avLst>
              <a:gd name="adj1" fmla="val 41437"/>
              <a:gd name="adj2" fmla="val 50000"/>
            </a:avLst>
          </a:prstGeom>
          <a:gradFill rotWithShape="1">
            <a:gsLst>
              <a:gs pos="0">
                <a:srgbClr val="00B050"/>
              </a:gs>
              <a:gs pos="100000">
                <a:srgbClr val="006C31"/>
              </a:gs>
            </a:gsLst>
            <a:lin ang="5400000" scaled="0"/>
          </a:gradFill>
          <a:ln w="9525" cap="flat" cmpd="sng" algn="ctr">
            <a:solidFill>
              <a:srgbClr val="006C31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lIns="68579" tIns="34289" rIns="68579" bIns="34289" rtlCol="0" anchor="ctr"/>
          <a:lstStyle/>
          <a:p>
            <a:pPr defTabSz="685783">
              <a:defRPr/>
            </a:pPr>
            <a:endParaRPr lang="ru-RU" sz="1400" b="1" ker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rebuchet MS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049" y="3579862"/>
            <a:ext cx="7776864" cy="696803"/>
          </a:xfrm>
        </p:spPr>
        <p:txBody>
          <a:bodyPr/>
          <a:lstStyle/>
          <a:p>
            <a:pPr marL="182872"/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9ADF9C-B5CD-AA15-00A2-963B3BD5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6000" l="2330" r="98252">
                        <a14:foregroundMark x1="6990" y1="32000" x2="6990" y2="32000"/>
                        <a14:foregroundMark x1="20388" y1="56444" x2="20388" y2="56444"/>
                        <a14:foregroundMark x1="40194" y1="28889" x2="40194" y2="28889"/>
                        <a14:foregroundMark x1="82718" y1="30222" x2="82718" y2="3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0644"/>
            <a:ext cx="131854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76800-8027-DE20-42A0-7129C35384F6}"/>
              </a:ext>
            </a:extLst>
          </p:cNvPr>
          <p:cNvSpPr txBox="1"/>
          <p:nvPr/>
        </p:nvSpPr>
        <p:spPr>
          <a:xfrm>
            <a:off x="240320" y="816708"/>
            <a:ext cx="2243448" cy="43858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Пермская Весенняя Школа 2026 25 апреля 2026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DE4736B-BFB2-2BDD-2124-C645F664523F}"/>
              </a:ext>
            </a:extLst>
          </p:cNvPr>
          <p:cNvSpPr txBox="1">
            <a:spLocks/>
          </p:cNvSpPr>
          <p:nvPr/>
        </p:nvSpPr>
        <p:spPr>
          <a:xfrm>
            <a:off x="1043608" y="4371950"/>
            <a:ext cx="7776864" cy="64807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200" b="1" dirty="0">
                <a:solidFill>
                  <a:prstClr val="black"/>
                </a:solidFill>
              </a:rPr>
              <a:t>Габриелян Давид Александрович</a:t>
            </a:r>
          </a:p>
          <a:p>
            <a:pPr algn="r">
              <a:buClr>
                <a:srgbClr val="70AD47">
                  <a:lumMod val="75000"/>
                </a:srgbClr>
              </a:buClr>
            </a:pPr>
            <a:r>
              <a:rPr lang="ru-RU" sz="1000" dirty="0" err="1">
                <a:solidFill>
                  <a:prstClr val="black"/>
                </a:solidFill>
              </a:rPr>
              <a:t>к.т.н</a:t>
            </a:r>
            <a:r>
              <a:rPr lang="ru-RU" sz="1000" dirty="0">
                <a:solidFill>
                  <a:prstClr val="black"/>
                </a:solidFill>
              </a:rPr>
              <a:t>, старший научный сотрудник,</a:t>
            </a:r>
          </a:p>
          <a:p>
            <a:pPr algn="r">
              <a:buClr>
                <a:srgbClr val="70AD47">
                  <a:lumMod val="75000"/>
                </a:srgbClr>
              </a:buClr>
            </a:pPr>
            <a:r>
              <a:rPr lang="ru-RU" sz="1000" dirty="0" err="1">
                <a:solidFill>
                  <a:prstClr val="black"/>
                </a:solidFill>
              </a:rPr>
              <a:t>зав.лаб</a:t>
            </a:r>
            <a:r>
              <a:rPr lang="ru-RU" sz="1000" dirty="0">
                <a:solidFill>
                  <a:prstClr val="black"/>
                </a:solidFill>
              </a:rPr>
              <a:t>. биотехнологии микроводорослей ИФР РАН</a:t>
            </a:r>
          </a:p>
        </p:txBody>
      </p:sp>
    </p:spTree>
    <p:extLst>
      <p:ext uri="{BB962C8B-B14F-4D97-AF65-F5344CB8AC3E}">
        <p14:creationId xmlns:p14="http://schemas.microsoft.com/office/powerpoint/2010/main" val="1225846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11561" y="843558"/>
            <a:ext cx="8352928" cy="367240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55591" indent="-355591">
              <a:buNone/>
              <a:tabLst>
                <a:tab pos="358766" algn="l"/>
              </a:tabLst>
            </a:pPr>
            <a:endParaRPr lang="en-US" sz="1200" b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7614"/>
            <a:ext cx="8856984" cy="35163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Zhao, B.; Su, Y. Process effect of microalgal-carbon dioxide fixation and biomass production: A review. Renew. Sustain. Energy Rev. 2014, 31, 121–132. </a:t>
            </a:r>
            <a:endParaRPr lang="ru-RU" sz="700" dirty="0"/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ru-RU" sz="700" dirty="0"/>
              <a:t>Коллекция микроводорослей и цианобактерий </a:t>
            </a:r>
            <a:r>
              <a:rPr lang="en-US" sz="700" dirty="0"/>
              <a:t>IPPAS </a:t>
            </a:r>
            <a:r>
              <a:rPr lang="ru-RU" sz="700" dirty="0"/>
              <a:t>(</a:t>
            </a:r>
            <a:r>
              <a:rPr lang="fr-FR" sz="700" dirty="0">
                <a:hlinkClick r:id="rId3"/>
              </a:rPr>
              <a:t>https://ippras.ru/nauka/unikalnye-nauchnye-ustanovki-unu-kollektsii/kollektsiya-mikrovodorosley-i-tsianobakteriy-ippas-ifr-ran-unu-kmts-ippas-ifr-ran/</a:t>
            </a:r>
            <a:r>
              <a:rPr lang="ru-RU" sz="700" dirty="0"/>
              <a:t>) </a:t>
            </a:r>
            <a:r>
              <a:rPr lang="en-US" sz="700" dirty="0"/>
              <a:t>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IEA (2025), Global CO2 emissions from energy combustion and industrial processes and their annual change, 1900-2023, IEA, Paris https://www.iea.org/data-and-statistics/charts/global-co2-emissions-from-energy-combustion-and-industrial-processes-and-their-annual-change-1900-2023, </a:t>
            </a:r>
            <a:r>
              <a:rPr lang="en-US" sz="700" dirty="0" err="1"/>
              <a:t>Licence</a:t>
            </a:r>
            <a:r>
              <a:rPr lang="en-US" sz="700" dirty="0"/>
              <a:t>: CC BY 4.0</a:t>
            </a:r>
            <a:endParaRPr lang="ru-RU" sz="700" dirty="0"/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Global Carbon Budget (2025) – with major processing by Our World in Data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 err="1"/>
              <a:t>Gabrielyan</a:t>
            </a:r>
            <a:r>
              <a:rPr lang="en-US" sz="700" dirty="0"/>
              <a:t>, D.A.; </a:t>
            </a:r>
            <a:r>
              <a:rPr lang="en-US" sz="700" dirty="0" err="1"/>
              <a:t>Sinetova</a:t>
            </a:r>
            <a:r>
              <a:rPr lang="en-US" sz="700" dirty="0"/>
              <a:t>, M.A.; Gabel, B.V.; </a:t>
            </a:r>
            <a:r>
              <a:rPr lang="en-US" sz="700" dirty="0" err="1"/>
              <a:t>Gabrielian</a:t>
            </a:r>
            <a:r>
              <a:rPr lang="en-US" sz="700" dirty="0"/>
              <a:t>, A.K.; </a:t>
            </a:r>
            <a:r>
              <a:rPr lang="en-US" sz="700" dirty="0" err="1"/>
              <a:t>Starikov</a:t>
            </a:r>
            <a:r>
              <a:rPr lang="en-US" sz="700" dirty="0"/>
              <a:t>, A.Y.; </a:t>
            </a:r>
            <a:r>
              <a:rPr lang="en-US" sz="700" dirty="0" err="1"/>
              <a:t>Voloshin</a:t>
            </a:r>
            <a:r>
              <a:rPr lang="en-US" sz="700" dirty="0"/>
              <a:t>, R.A.; </a:t>
            </a:r>
            <a:r>
              <a:rPr lang="en-US" sz="700" dirty="0" err="1"/>
              <a:t>Markelova</a:t>
            </a:r>
            <a:r>
              <a:rPr lang="en-US" sz="700" dirty="0"/>
              <a:t>, A.; </a:t>
            </a:r>
            <a:r>
              <a:rPr lang="en-US" sz="700" dirty="0" err="1"/>
              <a:t>Savinykh</a:t>
            </a:r>
            <a:r>
              <a:rPr lang="en-US" sz="700" dirty="0"/>
              <a:t>, G.A.; </a:t>
            </a:r>
            <a:r>
              <a:rPr lang="en-US" sz="700" dirty="0" err="1"/>
              <a:t>Shcherbakova</a:t>
            </a:r>
            <a:r>
              <a:rPr lang="en-US" sz="700" dirty="0"/>
              <a:t>, N.V.; Los, D.A. A Reliable Semi-Continuous Cultivation Mode for Stable High-Quality Biomass Production of </a:t>
            </a:r>
            <a:r>
              <a:rPr lang="en-US" sz="700" i="1" dirty="0"/>
              <a:t>Chlorella </a:t>
            </a:r>
            <a:r>
              <a:rPr lang="en-US" sz="700" i="1" dirty="0" err="1"/>
              <a:t>sorokiniana</a:t>
            </a:r>
            <a:r>
              <a:rPr lang="en-US" sz="700" dirty="0"/>
              <a:t> IPPAS C-1. </a:t>
            </a:r>
            <a:r>
              <a:rPr lang="en-US" sz="700" i="1" dirty="0"/>
              <a:t>Phycology</a:t>
            </a:r>
            <a:r>
              <a:rPr lang="en-US" sz="700" dirty="0"/>
              <a:t> </a:t>
            </a:r>
            <a:r>
              <a:rPr lang="en-US" sz="700" b="1" dirty="0"/>
              <a:t>2026</a:t>
            </a:r>
            <a:r>
              <a:rPr lang="en-US" sz="700" dirty="0"/>
              <a:t>, </a:t>
            </a:r>
            <a:r>
              <a:rPr lang="en-US" sz="700" i="1" dirty="0"/>
              <a:t>6</a:t>
            </a:r>
            <a:r>
              <a:rPr lang="en-US" sz="700" dirty="0"/>
              <a:t>, 4. </a:t>
            </a:r>
            <a:r>
              <a:rPr lang="en-US" sz="700" dirty="0">
                <a:hlinkClick r:id="rId4"/>
              </a:rPr>
              <a:t>https://doi.org/10.3390/phycology6010004</a:t>
            </a:r>
            <a:r>
              <a:rPr lang="en-US" sz="700" dirty="0"/>
              <a:t> </a:t>
            </a:r>
            <a:endParaRPr lang="ru-RU" sz="700" dirty="0"/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 err="1"/>
              <a:t>Jinju</a:t>
            </a:r>
            <a:r>
              <a:rPr lang="en-US" sz="700" dirty="0"/>
              <a:t> Ma, </a:t>
            </a:r>
            <a:r>
              <a:rPr lang="en-US" sz="700" dirty="0" err="1"/>
              <a:t>Yulin</a:t>
            </a:r>
            <a:r>
              <a:rPr lang="en-US" sz="700" dirty="0"/>
              <a:t> Cui, </a:t>
            </a:r>
            <a:r>
              <a:rPr lang="en-US" sz="700" dirty="0" err="1"/>
              <a:t>Fengjie</a:t>
            </a:r>
            <a:r>
              <a:rPr lang="en-US" sz="700" dirty="0"/>
              <a:t> Sun, </a:t>
            </a:r>
            <a:r>
              <a:rPr lang="en-US" sz="700" dirty="0" err="1"/>
              <a:t>Runlong</a:t>
            </a:r>
            <a:r>
              <a:rPr lang="en-US" sz="700" dirty="0"/>
              <a:t> Zhou, </a:t>
            </a:r>
            <a:r>
              <a:rPr lang="en-US" sz="700" dirty="0" err="1"/>
              <a:t>Fuguo</a:t>
            </a:r>
            <a:r>
              <a:rPr lang="en-US" sz="700" dirty="0"/>
              <a:t> Liu, Kai Cao, </a:t>
            </a:r>
            <a:r>
              <a:rPr lang="en-US" sz="700" dirty="0" err="1"/>
              <a:t>Bingkui</a:t>
            </a:r>
            <a:r>
              <a:rPr lang="en-US" sz="700" dirty="0"/>
              <a:t> Zhu, </a:t>
            </a:r>
            <a:r>
              <a:rPr lang="en-US" sz="700" dirty="0" err="1"/>
              <a:t>Hao</a:t>
            </a:r>
            <a:r>
              <a:rPr lang="en-US" sz="700" dirty="0"/>
              <a:t> Zhang, </a:t>
            </a:r>
            <a:r>
              <a:rPr lang="en-US" sz="700" dirty="0" err="1"/>
              <a:t>Chunxiao</a:t>
            </a:r>
            <a:r>
              <a:rPr lang="en-US" sz="700" dirty="0"/>
              <a:t> </a:t>
            </a:r>
            <a:r>
              <a:rPr lang="en-US" sz="700" dirty="0" err="1"/>
              <a:t>Meng</a:t>
            </a:r>
            <a:r>
              <a:rPr lang="en-US" sz="700" dirty="0"/>
              <a:t>, </a:t>
            </a:r>
            <a:r>
              <a:rPr lang="en-US" sz="700" dirty="0" err="1"/>
              <a:t>Guofu</a:t>
            </a:r>
            <a:r>
              <a:rPr lang="en-US" sz="700" dirty="0"/>
              <a:t> Chen, </a:t>
            </a:r>
            <a:r>
              <a:rPr lang="en-US" sz="700" dirty="0" err="1"/>
              <a:t>Zhengquan</a:t>
            </a:r>
            <a:r>
              <a:rPr lang="en-US" sz="700" dirty="0"/>
              <a:t> </a:t>
            </a:r>
            <a:r>
              <a:rPr lang="en-US" sz="700" dirty="0" err="1"/>
              <a:t>Gao</a:t>
            </a:r>
            <a:r>
              <a:rPr lang="en-US" sz="700" dirty="0"/>
              <a:t>,</a:t>
            </a:r>
            <a:r>
              <a:rPr lang="ru-RU" sz="700" dirty="0"/>
              <a:t> </a:t>
            </a:r>
            <a:r>
              <a:rPr lang="en-US" sz="700" dirty="0"/>
              <a:t>Strategies for enhancing </a:t>
            </a:r>
            <a:r>
              <a:rPr lang="en-US" sz="700" dirty="0" err="1"/>
              <a:t>microalgal</a:t>
            </a:r>
            <a:r>
              <a:rPr lang="en-US" sz="700" dirty="0"/>
              <a:t> carbon sequestration: a review on strain development, culture system optimization, parameter control, and metabolic engineering,</a:t>
            </a:r>
            <a:r>
              <a:rPr lang="ru-RU" sz="700" dirty="0"/>
              <a:t> </a:t>
            </a:r>
            <a:r>
              <a:rPr lang="en-US" sz="700" dirty="0" err="1"/>
              <a:t>Bioresource</a:t>
            </a:r>
            <a:r>
              <a:rPr lang="en-US" sz="700" dirty="0"/>
              <a:t> Technology,</a:t>
            </a:r>
            <a:r>
              <a:rPr lang="ru-RU" sz="700" dirty="0"/>
              <a:t> </a:t>
            </a:r>
            <a:r>
              <a:rPr lang="en-US" sz="700" dirty="0"/>
              <a:t>Volume 435,</a:t>
            </a:r>
            <a:r>
              <a:rPr lang="ru-RU" sz="700" dirty="0"/>
              <a:t> </a:t>
            </a:r>
            <a:r>
              <a:rPr lang="en-US" sz="700" dirty="0"/>
              <a:t>2025,</a:t>
            </a:r>
            <a:r>
              <a:rPr lang="ru-RU" sz="700" dirty="0"/>
              <a:t> </a:t>
            </a:r>
            <a:r>
              <a:rPr lang="en-US" sz="700" dirty="0"/>
              <a:t>132868,</a:t>
            </a:r>
            <a:r>
              <a:rPr lang="ru-RU" sz="700" dirty="0"/>
              <a:t> </a:t>
            </a:r>
            <a:r>
              <a:rPr lang="en-US" sz="700" dirty="0"/>
              <a:t>ISSN 0960-8524,</a:t>
            </a:r>
            <a:r>
              <a:rPr lang="ru-RU" sz="700" dirty="0"/>
              <a:t> </a:t>
            </a:r>
            <a:r>
              <a:rPr lang="en-US" sz="700" dirty="0">
                <a:hlinkClick r:id="rId5"/>
              </a:rPr>
              <a:t>https://doi.org/10.1016/j.biortech.2025.132868</a:t>
            </a:r>
            <a:r>
              <a:rPr lang="en-US" sz="700" dirty="0"/>
              <a:t>.</a:t>
            </a:r>
            <a:r>
              <a:rPr lang="ru-RU" sz="700" dirty="0"/>
              <a:t> 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Cervera, R.; Villalba, M.R.;</a:t>
            </a:r>
            <a:r>
              <a:rPr lang="ru-RU" sz="700" dirty="0"/>
              <a:t> </a:t>
            </a:r>
            <a:r>
              <a:rPr lang="en-US" sz="700" dirty="0"/>
              <a:t>Sánchez, J. The Artificial Tree:</a:t>
            </a:r>
            <a:r>
              <a:rPr lang="ru-RU" sz="700" dirty="0"/>
              <a:t> </a:t>
            </a:r>
            <a:r>
              <a:rPr lang="en-US" sz="700" dirty="0"/>
              <a:t>Integrating Microalgae into</a:t>
            </a:r>
            <a:r>
              <a:rPr lang="ru-RU" sz="700" dirty="0"/>
              <a:t> </a:t>
            </a:r>
            <a:r>
              <a:rPr lang="en-US" sz="700" dirty="0"/>
              <a:t>Sustainable Architecture for CO2</a:t>
            </a:r>
            <a:r>
              <a:rPr lang="ru-RU" sz="700" dirty="0"/>
              <a:t> </a:t>
            </a:r>
            <a:r>
              <a:rPr lang="en-US" sz="700" dirty="0"/>
              <a:t>Capture and Urban Efficiency—A</a:t>
            </a:r>
            <a:r>
              <a:rPr lang="ru-RU" sz="700" dirty="0"/>
              <a:t> </a:t>
            </a:r>
            <a:r>
              <a:rPr lang="en-US" sz="700" dirty="0"/>
              <a:t>Comprehensive Analysis. Buildings</a:t>
            </a:r>
            <a:r>
              <a:rPr lang="ru-RU" sz="700" dirty="0"/>
              <a:t> </a:t>
            </a:r>
            <a:r>
              <a:rPr lang="en-US" sz="700" dirty="0"/>
              <a:t>2024, 14, 4045. </a:t>
            </a:r>
            <a:r>
              <a:rPr lang="en-US" sz="700" dirty="0">
                <a:hlinkClick r:id="rId6"/>
              </a:rPr>
              <a:t>https://doi.org/10.3390/buildings14124045</a:t>
            </a:r>
            <a:r>
              <a:rPr lang="ru-RU" sz="700" dirty="0"/>
              <a:t> 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Doucha, J., Straka, F. &amp; </a:t>
            </a:r>
            <a:r>
              <a:rPr lang="en-US" sz="700" dirty="0" err="1"/>
              <a:t>Lívanský</a:t>
            </a:r>
            <a:r>
              <a:rPr lang="en-US" sz="700" dirty="0"/>
              <a:t>, K. Utilization of flue gas for cultivation of microalgae Chlorella sp.) in an outdoor open thin-layer photobioreactor. J Appl </a:t>
            </a:r>
            <a:r>
              <a:rPr lang="en-US" sz="700" dirty="0" err="1"/>
              <a:t>Phycol</a:t>
            </a:r>
            <a:r>
              <a:rPr lang="en-US" sz="700" dirty="0"/>
              <a:t> 17, 403–412 (2005). </a:t>
            </a:r>
            <a:r>
              <a:rPr lang="en-US" sz="700" dirty="0">
                <a:hlinkClick r:id="rId7"/>
              </a:rPr>
              <a:t>https://doi.org/10.1007/s10811-005-8701-7</a:t>
            </a:r>
            <a:r>
              <a:rPr lang="ru-RU" sz="700" dirty="0"/>
              <a:t> 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Jun Li, </a:t>
            </a:r>
            <a:r>
              <a:rPr lang="en-US" sz="700" dirty="0" err="1"/>
              <a:t>Yinhu</a:t>
            </a:r>
            <a:r>
              <a:rPr lang="en-US" sz="700" dirty="0"/>
              <a:t> Wu, Siyi Liang, Zhuo Chen, Yu Hong, Yan Zhao, </a:t>
            </a:r>
            <a:r>
              <a:rPr lang="en-US" sz="700" dirty="0" err="1"/>
              <a:t>Jiankang</a:t>
            </a:r>
            <a:r>
              <a:rPr lang="en-US" sz="700" dirty="0"/>
              <a:t> Li, </a:t>
            </a:r>
            <a:r>
              <a:rPr lang="en-US" sz="700" dirty="0" err="1"/>
              <a:t>Nahui</a:t>
            </a:r>
            <a:r>
              <a:rPr lang="en-US" sz="700" dirty="0"/>
              <a:t> Hao, </a:t>
            </a:r>
            <a:r>
              <a:rPr lang="en-US" sz="700" dirty="0" err="1"/>
              <a:t>Hongying</a:t>
            </a:r>
            <a:r>
              <a:rPr lang="en-US" sz="700" dirty="0"/>
              <a:t> Hu,</a:t>
            </a:r>
            <a:r>
              <a:rPr lang="ru-RU" sz="700" dirty="0"/>
              <a:t> </a:t>
            </a:r>
            <a:r>
              <a:rPr lang="en-US" sz="700" dirty="0"/>
              <a:t>Microalgae-mediated treatment of steel industry reverse osmosis concentrate integrated with flue gas carbon fixation: From laboratory selection to pilot-scale verification,</a:t>
            </a:r>
            <a:r>
              <a:rPr lang="ru-RU" sz="700" dirty="0"/>
              <a:t> </a:t>
            </a:r>
            <a:r>
              <a:rPr lang="en-US" sz="700" dirty="0"/>
              <a:t>Water Research,</a:t>
            </a:r>
            <a:r>
              <a:rPr lang="ru-RU" sz="700" dirty="0"/>
              <a:t> </a:t>
            </a:r>
            <a:r>
              <a:rPr lang="en-US" sz="700" dirty="0"/>
              <a:t>Volume 288, Part A,</a:t>
            </a:r>
            <a:r>
              <a:rPr lang="ru-RU" sz="700" dirty="0"/>
              <a:t> </a:t>
            </a:r>
            <a:r>
              <a:rPr lang="en-US" sz="700" dirty="0"/>
              <a:t>2026,</a:t>
            </a:r>
            <a:r>
              <a:rPr lang="ru-RU" sz="700" dirty="0"/>
              <a:t> </a:t>
            </a:r>
            <a:r>
              <a:rPr lang="en-US" sz="700" dirty="0"/>
              <a:t>124561,</a:t>
            </a:r>
            <a:r>
              <a:rPr lang="ru-RU" sz="700" dirty="0"/>
              <a:t> </a:t>
            </a:r>
            <a:r>
              <a:rPr lang="en-US" sz="700" dirty="0"/>
              <a:t>ISSN 0043-1354,</a:t>
            </a:r>
            <a:r>
              <a:rPr lang="ru-RU" sz="700" dirty="0"/>
              <a:t> </a:t>
            </a:r>
            <a:r>
              <a:rPr lang="en-US" sz="700" dirty="0">
                <a:hlinkClick r:id="rId8"/>
              </a:rPr>
              <a:t>https://doi.org/10.1016/j.watres.2025.124561</a:t>
            </a:r>
            <a:r>
              <a:rPr lang="en-US" sz="700" dirty="0"/>
              <a:t>.</a:t>
            </a:r>
            <a:r>
              <a:rPr lang="ru-RU" sz="700" dirty="0"/>
              <a:t> 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 err="1"/>
              <a:t>Chunzhuk</a:t>
            </a:r>
            <a:r>
              <a:rPr lang="en-US" sz="700" dirty="0"/>
              <a:t>, E.A.; Grigorenko,</a:t>
            </a:r>
            <a:r>
              <a:rPr lang="ru-RU" sz="700" dirty="0"/>
              <a:t> </a:t>
            </a:r>
            <a:r>
              <a:rPr lang="en-US" sz="700" dirty="0"/>
              <a:t>A.V.; Chernova, N.I.; Kiseleva, S.V.;</a:t>
            </a:r>
            <a:r>
              <a:rPr lang="ru-RU" sz="700" dirty="0"/>
              <a:t> </a:t>
            </a:r>
            <a:r>
              <a:rPr lang="en-US" sz="700" dirty="0"/>
              <a:t>Ryndin, K.G.; Popel, O.S.;</a:t>
            </a:r>
            <a:r>
              <a:rPr lang="en-US" sz="700" dirty="0" err="1"/>
              <a:t>Malaniy</a:t>
            </a:r>
            <a:r>
              <a:rPr lang="en-US" sz="700" dirty="0"/>
              <a:t>, S.Y.;</a:t>
            </a:r>
            <a:r>
              <a:rPr lang="ru-RU" sz="700" dirty="0"/>
              <a:t> </a:t>
            </a:r>
            <a:r>
              <a:rPr lang="en-US" sz="700" dirty="0" err="1"/>
              <a:t>Slavkina</a:t>
            </a:r>
            <a:r>
              <a:rPr lang="en-US" sz="700" dirty="0"/>
              <a:t>, O.V.; de Farias Neves, F.;</a:t>
            </a:r>
            <a:r>
              <a:rPr lang="ru-RU" sz="700" dirty="0"/>
              <a:t> </a:t>
            </a:r>
            <a:r>
              <a:rPr lang="en-US" sz="700" dirty="0"/>
              <a:t>Leng, L.; et al. Direct Study of CO2</a:t>
            </a:r>
            <a:r>
              <a:rPr lang="ru-RU" sz="700" dirty="0"/>
              <a:t> </a:t>
            </a:r>
            <a:r>
              <a:rPr lang="en-US" sz="700" dirty="0"/>
              <a:t>Capture Efficiency during</a:t>
            </a:r>
            <a:r>
              <a:rPr lang="ru-RU" sz="700" dirty="0"/>
              <a:t> </a:t>
            </a:r>
            <a:r>
              <a:rPr lang="en-US" sz="700" dirty="0"/>
              <a:t>Microalgae</a:t>
            </a:r>
            <a:r>
              <a:rPr lang="ru-RU" sz="700" dirty="0"/>
              <a:t> </a:t>
            </a:r>
            <a:r>
              <a:rPr lang="en-US" sz="700" dirty="0"/>
              <a:t>Arthrospira platensis Cultivation at High</a:t>
            </a:r>
            <a:r>
              <a:rPr lang="ru-RU" sz="700" dirty="0"/>
              <a:t> </a:t>
            </a:r>
            <a:r>
              <a:rPr lang="en-US" sz="700" dirty="0"/>
              <a:t>CO2 Concentrations. Energies 2023, 16,</a:t>
            </a:r>
            <a:r>
              <a:rPr lang="ru-RU" sz="700" dirty="0"/>
              <a:t> </a:t>
            </a:r>
            <a:r>
              <a:rPr lang="en-US" sz="700" dirty="0"/>
              <a:t>822. </a:t>
            </a:r>
            <a:r>
              <a:rPr lang="en-US" sz="700" dirty="0">
                <a:hlinkClick r:id="rId9"/>
              </a:rPr>
              <a:t>https://doi.org/10.3390/en16020822</a:t>
            </a:r>
            <a:r>
              <a:rPr lang="ru-RU" sz="700" dirty="0"/>
              <a:t> </a:t>
            </a:r>
            <a:endParaRPr lang="en-US" sz="700" dirty="0"/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Li S.Z., 1596. </a:t>
            </a:r>
            <a:r>
              <a:rPr lang="en-US" sz="700" dirty="0" err="1"/>
              <a:t>Compedium</a:t>
            </a:r>
            <a:r>
              <a:rPr lang="en-US" sz="700" dirty="0"/>
              <a:t> of </a:t>
            </a:r>
            <a:r>
              <a:rPr lang="en-US" sz="700" dirty="0" err="1"/>
              <a:t>Medica</a:t>
            </a:r>
            <a:r>
              <a:rPr lang="en-US" sz="700" dirty="0"/>
              <a:t> </a:t>
            </a:r>
            <a:r>
              <a:rPr lang="en-US" sz="700" dirty="0" err="1"/>
              <a:t>Materia</a:t>
            </a:r>
            <a:r>
              <a:rPr lang="en-US" sz="700" dirty="0"/>
              <a:t> (Reprinted in 1977). People’s medical Publishing House, Beijing.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Farrar W.V., 1966. </a:t>
            </a:r>
            <a:r>
              <a:rPr lang="en-US" sz="700" dirty="0" err="1"/>
              <a:t>Tecuitlatl</a:t>
            </a:r>
            <a:r>
              <a:rPr lang="en-US" sz="700" dirty="0"/>
              <a:t>: a glimpse of Aztec food technology. Nature 211, 341–342.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 err="1"/>
              <a:t>Danegard</a:t>
            </a:r>
            <a:r>
              <a:rPr lang="en-US" sz="700" dirty="0"/>
              <a:t> P., 1940. Sur </a:t>
            </a:r>
            <a:r>
              <a:rPr lang="en-US" sz="700" dirty="0" err="1"/>
              <a:t>une</a:t>
            </a:r>
            <a:r>
              <a:rPr lang="en-US" sz="700" dirty="0"/>
              <a:t> </a:t>
            </a:r>
            <a:r>
              <a:rPr lang="en-US" sz="700" dirty="0" err="1"/>
              <a:t>algue</a:t>
            </a:r>
            <a:r>
              <a:rPr lang="en-US" sz="700" dirty="0"/>
              <a:t> </a:t>
            </a:r>
            <a:r>
              <a:rPr lang="en-US" sz="700" dirty="0" err="1"/>
              <a:t>bleue</a:t>
            </a:r>
            <a:r>
              <a:rPr lang="en-US" sz="700" dirty="0"/>
              <a:t> </a:t>
            </a:r>
            <a:r>
              <a:rPr lang="en-US" sz="700" dirty="0" err="1"/>
              <a:t>alimentaire</a:t>
            </a:r>
            <a:r>
              <a:rPr lang="en-US" sz="700" dirty="0"/>
              <a:t> pour </a:t>
            </a:r>
            <a:r>
              <a:rPr lang="en-US" sz="700" dirty="0" err="1"/>
              <a:t>l’homme</a:t>
            </a:r>
            <a:r>
              <a:rPr lang="en-US" sz="700" dirty="0"/>
              <a:t>: </a:t>
            </a:r>
            <a:r>
              <a:rPr lang="en-US" sz="700" dirty="0" err="1"/>
              <a:t>Arthrospira</a:t>
            </a:r>
            <a:r>
              <a:rPr lang="en-US" sz="700" dirty="0"/>
              <a:t> </a:t>
            </a:r>
            <a:r>
              <a:rPr lang="en-US" sz="700" dirty="0" err="1"/>
              <a:t>platensis</a:t>
            </a:r>
            <a:r>
              <a:rPr lang="en-US" sz="700" dirty="0"/>
              <a:t> (</a:t>
            </a:r>
            <a:r>
              <a:rPr lang="en-US" sz="700" dirty="0" err="1"/>
              <a:t>Nordst</a:t>
            </a:r>
            <a:r>
              <a:rPr lang="en-US" sz="700" dirty="0"/>
              <a:t>.) </a:t>
            </a:r>
            <a:r>
              <a:rPr lang="en-US" sz="700" dirty="0" err="1"/>
              <a:t>Gomont</a:t>
            </a:r>
            <a:r>
              <a:rPr lang="en-US" sz="700" dirty="0"/>
              <a:t>. </a:t>
            </a:r>
            <a:r>
              <a:rPr lang="en-US" sz="700" dirty="0" err="1"/>
              <a:t>Actes</a:t>
            </a:r>
            <a:r>
              <a:rPr lang="en-US" sz="700" dirty="0"/>
              <a:t> de la </a:t>
            </a:r>
            <a:r>
              <a:rPr lang="en-US" sz="700" dirty="0" err="1"/>
              <a:t>Société</a:t>
            </a:r>
            <a:r>
              <a:rPr lang="en-US" sz="700" dirty="0"/>
              <a:t> </a:t>
            </a:r>
            <a:r>
              <a:rPr lang="en-US" sz="700" dirty="0" err="1"/>
              <a:t>linnéenne</a:t>
            </a:r>
            <a:r>
              <a:rPr lang="en-US" sz="700" dirty="0"/>
              <a:t> de Bordeaux 91, 39–41.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fr-FR" sz="700" dirty="0"/>
              <a:t>Diaz CJ, Douglas KJ, Kang K,</a:t>
            </a:r>
            <a:r>
              <a:rPr lang="ru-RU" sz="700" dirty="0"/>
              <a:t> </a:t>
            </a:r>
            <a:r>
              <a:rPr lang="fr-FR" sz="700" dirty="0"/>
              <a:t>Kolarik AL, Malinovski R, Torres-Tiji Y,</a:t>
            </a:r>
            <a:r>
              <a:rPr lang="ru-RU" sz="700" dirty="0"/>
              <a:t> </a:t>
            </a:r>
            <a:r>
              <a:rPr lang="fr-FR" sz="700" dirty="0"/>
              <a:t>Molino JV, Badary A and Mayfield SP</a:t>
            </a:r>
            <a:r>
              <a:rPr lang="ru-RU" sz="700" dirty="0"/>
              <a:t> </a:t>
            </a:r>
            <a:r>
              <a:rPr lang="fr-FR" sz="700" dirty="0"/>
              <a:t>(2023) Developing algae as</a:t>
            </a:r>
            <a:r>
              <a:rPr lang="ru-RU" sz="700" dirty="0"/>
              <a:t> </a:t>
            </a:r>
            <a:r>
              <a:rPr lang="fr-FR" sz="700" dirty="0"/>
              <a:t>a sustainable food source.</a:t>
            </a:r>
            <a:r>
              <a:rPr lang="ru-RU" sz="700" dirty="0"/>
              <a:t> </a:t>
            </a:r>
            <a:r>
              <a:rPr lang="fr-FR" sz="700" dirty="0"/>
              <a:t>Front. Nutr. 9:1029841.</a:t>
            </a:r>
            <a:r>
              <a:rPr lang="ru-RU" sz="700" dirty="0"/>
              <a:t> </a:t>
            </a:r>
            <a:r>
              <a:rPr lang="fr-FR" sz="700" dirty="0"/>
              <a:t>doi: 10.3389/fnut.2022.1029841</a:t>
            </a:r>
            <a:endParaRPr lang="ru-RU" sz="700" dirty="0"/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 err="1"/>
              <a:t>Mobin</a:t>
            </a:r>
            <a:r>
              <a:rPr lang="en-US" sz="700" dirty="0"/>
              <a:t> S., Alam F. Some promising </a:t>
            </a:r>
            <a:r>
              <a:rPr lang="en-US" sz="700" dirty="0" err="1"/>
              <a:t>microalgal</a:t>
            </a:r>
            <a:r>
              <a:rPr lang="en-US" sz="700" dirty="0"/>
              <a:t> species for commercial applications: A review. Energy </a:t>
            </a:r>
            <a:r>
              <a:rPr lang="en-US" sz="700" dirty="0" err="1"/>
              <a:t>Procedia</a:t>
            </a:r>
            <a:r>
              <a:rPr lang="en-US" sz="700" dirty="0"/>
              <a:t> 110 (2017) 510 – 517.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Andrade L.M., Andrade C.J., Nascimento C. AO, Mendes M.A. Chlorella and </a:t>
            </a:r>
            <a:r>
              <a:rPr lang="en-US" sz="700" dirty="0" err="1"/>
              <a:t>Spirulina</a:t>
            </a:r>
            <a:r>
              <a:rPr lang="en-US" sz="700" dirty="0"/>
              <a:t> Microalgae as Sources of Functional Foods, </a:t>
            </a:r>
            <a:r>
              <a:rPr lang="en-US" sz="700" dirty="0" err="1"/>
              <a:t>Nutraceuticals</a:t>
            </a:r>
            <a:r>
              <a:rPr lang="en-US" sz="700" dirty="0"/>
              <a:t>, and Food Supplements; an Overview. MOJ Food Processing &amp; Technology. v.6 Issue 2 – 2018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 err="1"/>
              <a:t>Goiris</a:t>
            </a:r>
            <a:r>
              <a:rPr lang="en-US" sz="700" dirty="0"/>
              <a:t> K, </a:t>
            </a:r>
            <a:r>
              <a:rPr lang="en-US" sz="700" dirty="0" err="1"/>
              <a:t>Muylaert</a:t>
            </a:r>
            <a:r>
              <a:rPr lang="en-US" sz="700" dirty="0"/>
              <a:t> K, </a:t>
            </a:r>
            <a:r>
              <a:rPr lang="en-US" sz="700" dirty="0" err="1"/>
              <a:t>Voorspoels</a:t>
            </a:r>
            <a:r>
              <a:rPr lang="en-US" sz="700" dirty="0"/>
              <a:t> S, Noten B, Paepe DD, er al. (2014) Detection of flavonoids in microalgae from different evolutionary lineages. J </a:t>
            </a:r>
            <a:r>
              <a:rPr lang="en-US" sz="700" dirty="0" err="1"/>
              <a:t>Pgycol</a:t>
            </a:r>
            <a:r>
              <a:rPr lang="en-US" sz="700" dirty="0"/>
              <a:t> 50(3): 485-492.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Thorp JM, Bowes RE (2016) Carbon sources in riverine food webs: new evidence from amino acid isotope techniques. Ecosystems 20(5): 1029-1041.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ru-RU" sz="700" dirty="0" err="1"/>
              <a:t>Цоглин</a:t>
            </a:r>
            <a:r>
              <a:rPr lang="ru-RU" sz="700" dirty="0"/>
              <a:t> Л.Н., Пронина Н.А. Биотехнологии микроводорослей. – М.: Научный мир, 2012 – 184с.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Gabrielyan, D.A.; </a:t>
            </a:r>
            <a:r>
              <a:rPr lang="en-US" sz="700" dirty="0" err="1"/>
              <a:t>Sinetova</a:t>
            </a:r>
            <a:r>
              <a:rPr lang="en-US" sz="700" dirty="0"/>
              <a:t>,</a:t>
            </a:r>
            <a:r>
              <a:rPr lang="ru-RU" sz="700" dirty="0"/>
              <a:t> </a:t>
            </a:r>
            <a:r>
              <a:rPr lang="en-US" sz="700" dirty="0"/>
              <a:t>M.A.; </a:t>
            </a:r>
            <a:r>
              <a:rPr lang="en-US" sz="700" dirty="0" err="1"/>
              <a:t>Savinykh</a:t>
            </a:r>
            <a:r>
              <a:rPr lang="en-US" sz="700" dirty="0"/>
              <a:t>, G.A.; </a:t>
            </a:r>
            <a:r>
              <a:rPr lang="en-US" sz="700" dirty="0" err="1"/>
              <a:t>Zadneprovskaya</a:t>
            </a:r>
            <a:r>
              <a:rPr lang="en-US" sz="700" dirty="0"/>
              <a:t>,</a:t>
            </a:r>
            <a:r>
              <a:rPr lang="ru-RU" sz="700" dirty="0"/>
              <a:t> </a:t>
            </a:r>
            <a:r>
              <a:rPr lang="en-US" sz="700" dirty="0"/>
              <a:t>E.V.; Goncharova,M.A.;</a:t>
            </a:r>
            <a:r>
              <a:rPr lang="en-US" sz="700" dirty="0" err="1"/>
              <a:t>Markelova</a:t>
            </a:r>
            <a:r>
              <a:rPr lang="en-US" sz="700" dirty="0"/>
              <a:t>,</a:t>
            </a:r>
            <a:r>
              <a:rPr lang="ru-RU" sz="700" dirty="0"/>
              <a:t> </a:t>
            </a:r>
            <a:r>
              <a:rPr lang="en-US" sz="700" dirty="0"/>
              <a:t>A.G.; Gabrielian, A.K.; Gabel, B.V.;</a:t>
            </a:r>
            <a:r>
              <a:rPr lang="ru-RU" sz="700" dirty="0"/>
              <a:t> </a:t>
            </a:r>
            <a:r>
              <a:rPr lang="en-US" sz="700" dirty="0" err="1"/>
              <a:t>Lobus</a:t>
            </a:r>
            <a:r>
              <a:rPr lang="en-US" sz="700" dirty="0"/>
              <a:t>, N.V. Productivity and Carbon</a:t>
            </a:r>
            <a:r>
              <a:rPr lang="ru-RU" sz="700" dirty="0"/>
              <a:t> </a:t>
            </a:r>
            <a:r>
              <a:rPr lang="en-US" sz="700" dirty="0"/>
              <a:t>Utilization of Three Green Microalgae</a:t>
            </a:r>
            <a:r>
              <a:rPr lang="ru-RU" sz="700" dirty="0"/>
              <a:t> </a:t>
            </a:r>
            <a:r>
              <a:rPr lang="en-US" sz="700" dirty="0"/>
              <a:t>Strains with High</a:t>
            </a:r>
            <a:r>
              <a:rPr lang="ru-RU" sz="700" dirty="0"/>
              <a:t> </a:t>
            </a:r>
            <a:r>
              <a:rPr lang="en-US" sz="700" dirty="0"/>
              <a:t>Biotechnological</a:t>
            </a:r>
            <a:r>
              <a:rPr lang="ru-RU" sz="700" dirty="0"/>
              <a:t> </a:t>
            </a:r>
            <a:r>
              <a:rPr lang="en-US" sz="700" dirty="0"/>
              <a:t>Potential Cultivated in Flat-Panel</a:t>
            </a:r>
            <a:r>
              <a:rPr lang="ru-RU" sz="700" dirty="0"/>
              <a:t> </a:t>
            </a:r>
            <a:r>
              <a:rPr lang="en-US" sz="700" dirty="0"/>
              <a:t>Photobioreactors. Phycology 2025, 5,</a:t>
            </a:r>
            <a:r>
              <a:rPr lang="ru-RU" sz="700" dirty="0"/>
              <a:t> </a:t>
            </a:r>
            <a:r>
              <a:rPr lang="en-US" sz="700" dirty="0"/>
              <a:t>43. </a:t>
            </a:r>
            <a:r>
              <a:rPr lang="en-US" sz="700" dirty="0">
                <a:hlinkClick r:id="rId10"/>
              </a:rPr>
              <a:t>https://doi.org/10.3390/phycology5030043</a:t>
            </a:r>
            <a:r>
              <a:rPr lang="ru-RU" sz="700" dirty="0"/>
              <a:t> 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fr-FR" sz="700" dirty="0"/>
              <a:t>Gabrielyan, D.A.; Gabel,</a:t>
            </a:r>
            <a:r>
              <a:rPr lang="ru-RU" sz="700" dirty="0"/>
              <a:t> </a:t>
            </a:r>
            <a:r>
              <a:rPr lang="fr-FR" sz="700" dirty="0"/>
              <a:t>B.V.; Sinetova, M.A.; Gabrielian, A.K.;</a:t>
            </a:r>
            <a:r>
              <a:rPr lang="ru-RU" sz="700" dirty="0"/>
              <a:t> </a:t>
            </a:r>
            <a:r>
              <a:rPr lang="fr-FR" sz="700" dirty="0"/>
              <a:t>Markelova, A.G.; Shcherbakova, N.V.;</a:t>
            </a:r>
            <a:r>
              <a:rPr lang="ru-RU" sz="700" dirty="0"/>
              <a:t> </a:t>
            </a:r>
            <a:r>
              <a:rPr lang="fr-FR" sz="700" dirty="0"/>
              <a:t>Los, D.A. Optimization of CO2</a:t>
            </a:r>
            <a:r>
              <a:rPr lang="ru-RU" sz="700" dirty="0"/>
              <a:t> </a:t>
            </a:r>
            <a:r>
              <a:rPr lang="fr-FR" sz="700" dirty="0"/>
              <a:t>Supply for the Intensive Cultivation</a:t>
            </a:r>
            <a:r>
              <a:rPr lang="ru-RU" sz="700" dirty="0"/>
              <a:t> </a:t>
            </a:r>
            <a:r>
              <a:rPr lang="fr-FR" sz="700" dirty="0"/>
              <a:t>of Chlorella sorokiniana IPPAS C-1 in</a:t>
            </a:r>
            <a:r>
              <a:rPr lang="ru-RU" sz="700" dirty="0"/>
              <a:t> </a:t>
            </a:r>
            <a:r>
              <a:rPr lang="fr-FR" sz="700" dirty="0"/>
              <a:t>the Laboratory and Pilot-Scale</a:t>
            </a:r>
            <a:r>
              <a:rPr lang="ru-RU" sz="700" dirty="0"/>
              <a:t> </a:t>
            </a:r>
            <a:r>
              <a:rPr lang="fr-FR" sz="700" dirty="0"/>
              <a:t>Flat-Panel Photobioreactors. Life 2022,</a:t>
            </a:r>
            <a:r>
              <a:rPr lang="ru-RU" sz="700" dirty="0"/>
              <a:t> </a:t>
            </a:r>
            <a:r>
              <a:rPr lang="fr-FR" sz="700" dirty="0"/>
              <a:t>12, 1469. </a:t>
            </a:r>
            <a:r>
              <a:rPr lang="fr-FR" sz="700" dirty="0">
                <a:hlinkClick r:id="rId11"/>
              </a:rPr>
              <a:t>https://doi.org/10.3390/life12101469</a:t>
            </a:r>
            <a:r>
              <a:rPr lang="ru-RU" sz="700" dirty="0"/>
              <a:t> </a:t>
            </a:r>
          </a:p>
          <a:p>
            <a:pPr marL="228600" indent="-228600" algn="just">
              <a:buFont typeface="+mj-lt"/>
              <a:buAutoNum type="arabicPeriod"/>
              <a:tabLst>
                <a:tab pos="136922" algn="l"/>
              </a:tabLst>
            </a:pPr>
            <a:r>
              <a:rPr lang="en-US" sz="700" dirty="0"/>
              <a:t>Gabrielyan, D.A.; </a:t>
            </a:r>
            <a:r>
              <a:rPr lang="en-US" sz="700" dirty="0" err="1"/>
              <a:t>Sinetova</a:t>
            </a:r>
            <a:r>
              <a:rPr lang="en-US" sz="700" dirty="0"/>
              <a:t>, M.A.; Gabel, B.V.; Gabrielian, A.K.; Starikov, A.Y.; Voloshin, R.A.; </a:t>
            </a:r>
            <a:r>
              <a:rPr lang="en-US" sz="700" dirty="0" err="1"/>
              <a:t>Markelova</a:t>
            </a:r>
            <a:r>
              <a:rPr lang="en-US" sz="700" dirty="0"/>
              <a:t>, A.; </a:t>
            </a:r>
            <a:r>
              <a:rPr lang="en-US" sz="700" dirty="0" err="1"/>
              <a:t>Savinykh</a:t>
            </a:r>
            <a:r>
              <a:rPr lang="en-US" sz="700" dirty="0"/>
              <a:t>, G.A.; Shcherbakova, N.V.; Los, D.A. A Reliable Semi-Continuous Cultivation Mode for Stable High-Quality Biomass Production of Chlorella sorokiniana IPPAS C-1. Phycology 2026, 6, 4. </a:t>
            </a:r>
            <a:r>
              <a:rPr lang="en-US" sz="700" dirty="0">
                <a:hlinkClick r:id="rId4"/>
              </a:rPr>
              <a:t>https://doi.org/10.3390/phycology6010004</a:t>
            </a:r>
            <a:r>
              <a:rPr lang="ru-RU" sz="700" dirty="0"/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921A1-229C-7BD5-8F49-389F8547F4FA}"/>
              </a:ext>
            </a:extLst>
          </p:cNvPr>
          <p:cNvSpPr txBox="1"/>
          <p:nvPr/>
        </p:nvSpPr>
        <p:spPr>
          <a:xfrm>
            <a:off x="242375" y="1039338"/>
            <a:ext cx="5687523" cy="30008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66"/>
            <a:r>
              <a:rPr lang="ru-RU" sz="1500" b="1" dirty="0">
                <a:ln w="12700">
                  <a:noFill/>
                  <a:prstDash val="solid"/>
                </a:ln>
                <a:latin typeface="+mj-lt"/>
              </a:rPr>
              <a:t>Источники литературы</a:t>
            </a:r>
            <a:endParaRPr lang="en-US" sz="1500" b="1" dirty="0">
              <a:ln w="12700">
                <a:noFill/>
                <a:prstDash val="solid"/>
              </a:ln>
              <a:latin typeface="+mj-lt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EB9E5F9-D04E-6ABF-0461-7BA646483C6F}"/>
              </a:ext>
            </a:extLst>
          </p:cNvPr>
          <p:cNvGrpSpPr/>
          <p:nvPr/>
        </p:nvGrpSpPr>
        <p:grpSpPr>
          <a:xfrm>
            <a:off x="5868146" y="231490"/>
            <a:ext cx="2664297" cy="1003628"/>
            <a:chOff x="5652120" y="231489"/>
            <a:chExt cx="2664297" cy="1003628"/>
          </a:xfrm>
        </p:grpSpPr>
        <p:sp>
          <p:nvSpPr>
            <p:cNvPr id="9" name="Подзаголовок 2">
              <a:extLst>
                <a:ext uri="{FF2B5EF4-FFF2-40B4-BE49-F238E27FC236}">
                  <a16:creationId xmlns:a16="http://schemas.microsoft.com/office/drawing/2014/main" id="{B5C2F2C0-25AE-6EB3-B3DB-53A12716DB22}"/>
                </a:ext>
              </a:extLst>
            </p:cNvPr>
            <p:cNvSpPr txBox="1">
              <a:spLocks/>
            </p:cNvSpPr>
            <p:nvPr/>
          </p:nvSpPr>
          <p:spPr>
            <a:xfrm>
              <a:off x="5652120" y="843558"/>
              <a:ext cx="2664297" cy="391559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 fontScale="47500" lnSpcReduction="2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buClr>
                  <a:srgbClr val="70AD47">
                    <a:lumMod val="75000"/>
                  </a:srgbClr>
                </a:buClr>
              </a:pPr>
              <a:r>
                <a:rPr lang="ru-RU" dirty="0">
                  <a:solidFill>
                    <a:srgbClr val="44546A"/>
                  </a:solidFill>
                </a:rPr>
                <a:t>Институт Физиологии Растений им. К.А. Тимирязева РАН </a:t>
              </a:r>
            </a:p>
          </p:txBody>
        </p:sp>
        <p:pic>
          <p:nvPicPr>
            <p:cNvPr id="11" name="Picture 2" descr="SITE_NAME">
              <a:extLst>
                <a:ext uri="{FF2B5EF4-FFF2-40B4-BE49-F238E27FC236}">
                  <a16:creationId xmlns:a16="http://schemas.microsoft.com/office/drawing/2014/main" id="{E773548C-0B31-8163-B319-4C2A630C1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31489"/>
              <a:ext cx="648072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AE072BF9-3781-594D-B9C2-589F4B4D6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7" y="231489"/>
              <a:ext cx="1385222" cy="594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5AB44E78-64CF-40EF-5216-952936A9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35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6FCAB2-0E40-29FC-71F2-9CA5EF88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334270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653B09-A7E8-9CD9-A7CA-212C27CC1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DA7B308-FDA2-00AE-717A-07174F719CD0}"/>
              </a:ext>
            </a:extLst>
          </p:cNvPr>
          <p:cNvSpPr txBox="1"/>
          <p:nvPr/>
        </p:nvSpPr>
        <p:spPr>
          <a:xfrm>
            <a:off x="467545" y="195488"/>
            <a:ext cx="5687523" cy="43858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Плоскостные </a:t>
            </a:r>
            <a:r>
              <a:rPr lang="ru-RU" sz="2400" b="1" u="sng" dirty="0" err="1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фотобиореакторы</a:t>
            </a:r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 ИФР РАН</a:t>
            </a:r>
          </a:p>
        </p:txBody>
      </p:sp>
      <p:pic>
        <p:nvPicPr>
          <p:cNvPr id="2" name="Picture 2" descr="G:\ИФРРАН\МЕДИА\VIDEO\video_2023-11-27_15-08-57 (1).gif">
            <a:extLst>
              <a:ext uri="{FF2B5EF4-FFF2-40B4-BE49-F238E27FC236}">
                <a16:creationId xmlns:a16="http://schemas.microsoft.com/office/drawing/2014/main" id="{36FF23E7-B876-59B2-DBFD-F63007C30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51570"/>
            <a:ext cx="61401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36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998942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B2C4AD-FBB5-EFB3-330F-DEED09FB9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477288"/>
            <a:ext cx="3240360" cy="23987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801365-0EBD-EB43-8EBC-A668499A590A}"/>
              </a:ext>
            </a:extLst>
          </p:cNvPr>
          <p:cNvSpPr txBox="1"/>
          <p:nvPr/>
        </p:nvSpPr>
        <p:spPr>
          <a:xfrm>
            <a:off x="467545" y="195488"/>
            <a:ext cx="7056783" cy="76174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ru-RU" sz="2400" b="1" u="sng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Сравнение трех штаммов зеленых микроводорослей</a:t>
            </a:r>
            <a:endParaRPr lang="en-US" sz="2400" b="1" u="sng" baseline="-25000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  <a:p>
            <a:pPr defTabSz="685783"/>
            <a:endParaRPr lang="ru-RU" sz="2100" b="1" u="sng" dirty="0">
              <a:ln w="12700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4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04248" y="4837618"/>
            <a:ext cx="2057400" cy="273844"/>
          </a:xfrm>
        </p:spPr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37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95536" y="496998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B1D156-8B9C-ED8E-AB5F-309FB748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723878"/>
            <a:ext cx="2592288" cy="1322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3CECD-DA24-91D0-FC67-A0B7ECEB0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3558"/>
            <a:ext cx="2520280" cy="1800200"/>
          </a:xfrm>
          <a:prstGeom prst="rect">
            <a:avLst/>
          </a:prstGeom>
        </p:spPr>
      </p:pic>
      <p:pic>
        <p:nvPicPr>
          <p:cNvPr id="1424" name="Рисунок 1423">
            <a:extLst>
              <a:ext uri="{FF2B5EF4-FFF2-40B4-BE49-F238E27FC236}">
                <a16:creationId xmlns:a16="http://schemas.microsoft.com/office/drawing/2014/main" id="{49B85F6E-6A74-8AB8-2E3A-8D8FE6E20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80" y="627534"/>
            <a:ext cx="4823593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413250" y="4309689"/>
            <a:ext cx="3120564" cy="40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Заварзин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(2001) Становление Биосферы. </a:t>
            </a:r>
          </a:p>
          <a:p>
            <a:pPr lvl="0">
              <a:spcBef>
                <a:spcPct val="50000"/>
              </a:spcBef>
            </a:pP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Вестник РАН 71: 988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1001.</a:t>
            </a:r>
            <a:endParaRPr lang="ru-RU" altLang="ru-RU" sz="825" b="1" i="1" dirty="0"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Группа 65"/>
          <p:cNvGrpSpPr>
            <a:grpSpLocks noChangeAspect="1"/>
          </p:cNvGrpSpPr>
          <p:nvPr/>
        </p:nvGrpSpPr>
        <p:grpSpPr>
          <a:xfrm>
            <a:off x="413250" y="891738"/>
            <a:ext cx="3312368" cy="3384376"/>
            <a:chOff x="4623955" y="4022010"/>
            <a:chExt cx="4486894" cy="2809515"/>
          </a:xfrm>
        </p:grpSpPr>
        <p:sp>
          <p:nvSpPr>
            <p:cNvPr id="68" name="Полилиния 67"/>
            <p:cNvSpPr/>
            <p:nvPr/>
          </p:nvSpPr>
          <p:spPr>
            <a:xfrm>
              <a:off x="5467589" y="5034330"/>
              <a:ext cx="2881313" cy="1314450"/>
            </a:xfrm>
            <a:custGeom>
              <a:avLst/>
              <a:gdLst>
                <a:gd name="connsiteX0" fmla="*/ 0 w 2881313"/>
                <a:gd name="connsiteY0" fmla="*/ 0 h 1314450"/>
                <a:gd name="connsiteX1" fmla="*/ 180975 w 2881313"/>
                <a:gd name="connsiteY1" fmla="*/ 342900 h 1314450"/>
                <a:gd name="connsiteX2" fmla="*/ 371475 w 2881313"/>
                <a:gd name="connsiteY2" fmla="*/ 585788 h 1314450"/>
                <a:gd name="connsiteX3" fmla="*/ 742950 w 2881313"/>
                <a:gd name="connsiteY3" fmla="*/ 923925 h 1314450"/>
                <a:gd name="connsiteX4" fmla="*/ 957263 w 2881313"/>
                <a:gd name="connsiteY4" fmla="*/ 1033463 h 1314450"/>
                <a:gd name="connsiteX5" fmla="*/ 1290638 w 2881313"/>
                <a:gd name="connsiteY5" fmla="*/ 1162050 h 1314450"/>
                <a:gd name="connsiteX6" fmla="*/ 1719263 w 2881313"/>
                <a:gd name="connsiteY6" fmla="*/ 1243013 h 1314450"/>
                <a:gd name="connsiteX7" fmla="*/ 2881313 w 2881313"/>
                <a:gd name="connsiteY7" fmla="*/ 1314450 h 1314450"/>
                <a:gd name="connsiteX8" fmla="*/ 2881313 w 2881313"/>
                <a:gd name="connsiteY8" fmla="*/ 13144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1313" h="1314450">
                  <a:moveTo>
                    <a:pt x="0" y="0"/>
                  </a:moveTo>
                  <a:cubicBezTo>
                    <a:pt x="59531" y="122634"/>
                    <a:pt x="119063" y="245269"/>
                    <a:pt x="180975" y="342900"/>
                  </a:cubicBezTo>
                  <a:cubicBezTo>
                    <a:pt x="242888" y="440531"/>
                    <a:pt x="277813" y="488951"/>
                    <a:pt x="371475" y="585788"/>
                  </a:cubicBezTo>
                  <a:cubicBezTo>
                    <a:pt x="465137" y="682625"/>
                    <a:pt x="645319" y="849313"/>
                    <a:pt x="742950" y="923925"/>
                  </a:cubicBezTo>
                  <a:cubicBezTo>
                    <a:pt x="840581" y="998537"/>
                    <a:pt x="865982" y="993776"/>
                    <a:pt x="957263" y="1033463"/>
                  </a:cubicBezTo>
                  <a:cubicBezTo>
                    <a:pt x="1048544" y="1073151"/>
                    <a:pt x="1163638" y="1127125"/>
                    <a:pt x="1290638" y="1162050"/>
                  </a:cubicBezTo>
                  <a:cubicBezTo>
                    <a:pt x="1417638" y="1196975"/>
                    <a:pt x="1454151" y="1217613"/>
                    <a:pt x="1719263" y="1243013"/>
                  </a:cubicBezTo>
                  <a:cubicBezTo>
                    <a:pt x="1984375" y="1268413"/>
                    <a:pt x="2881313" y="1314450"/>
                    <a:pt x="2881313" y="1314450"/>
                  </a:cubicBezTo>
                  <a:lnTo>
                    <a:pt x="2881313" y="1314450"/>
                  </a:lnTo>
                </a:path>
              </a:pathLst>
            </a:custGeom>
            <a:noFill/>
            <a:ln w="3175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>
                <a:solidFill>
                  <a:srgbClr val="000099"/>
                </a:solidFill>
              </a:endParaRPr>
            </a:p>
          </p:txBody>
        </p:sp>
        <p:sp>
          <p:nvSpPr>
            <p:cNvPr id="69" name="Полилиния 68"/>
            <p:cNvSpPr/>
            <p:nvPr/>
          </p:nvSpPr>
          <p:spPr>
            <a:xfrm>
              <a:off x="5624752" y="4274978"/>
              <a:ext cx="2814637" cy="2078566"/>
            </a:xfrm>
            <a:custGeom>
              <a:avLst/>
              <a:gdLst>
                <a:gd name="connsiteX0" fmla="*/ 0 w 2814637"/>
                <a:gd name="connsiteY0" fmla="*/ 2078566 h 2078566"/>
                <a:gd name="connsiteX1" fmla="*/ 600075 w 2814637"/>
                <a:gd name="connsiteY1" fmla="*/ 2073803 h 2078566"/>
                <a:gd name="connsiteX2" fmla="*/ 1347787 w 2814637"/>
                <a:gd name="connsiteY2" fmla="*/ 2059516 h 2078566"/>
                <a:gd name="connsiteX3" fmla="*/ 1619250 w 2814637"/>
                <a:gd name="connsiteY3" fmla="*/ 2059516 h 2078566"/>
                <a:gd name="connsiteX4" fmla="*/ 1828800 w 2814637"/>
                <a:gd name="connsiteY4" fmla="*/ 2049991 h 2078566"/>
                <a:gd name="connsiteX5" fmla="*/ 2019300 w 2814637"/>
                <a:gd name="connsiteY5" fmla="*/ 1988078 h 2078566"/>
                <a:gd name="connsiteX6" fmla="*/ 2119312 w 2814637"/>
                <a:gd name="connsiteY6" fmla="*/ 1907116 h 2078566"/>
                <a:gd name="connsiteX7" fmla="*/ 2190750 w 2814637"/>
                <a:gd name="connsiteY7" fmla="*/ 1797578 h 2078566"/>
                <a:gd name="connsiteX8" fmla="*/ 2252662 w 2814637"/>
                <a:gd name="connsiteY8" fmla="*/ 1668991 h 2078566"/>
                <a:gd name="connsiteX9" fmla="*/ 2295525 w 2814637"/>
                <a:gd name="connsiteY9" fmla="*/ 1507066 h 2078566"/>
                <a:gd name="connsiteX10" fmla="*/ 2333625 w 2814637"/>
                <a:gd name="connsiteY10" fmla="*/ 1349903 h 2078566"/>
                <a:gd name="connsiteX11" fmla="*/ 2362200 w 2814637"/>
                <a:gd name="connsiteY11" fmla="*/ 1197503 h 2078566"/>
                <a:gd name="connsiteX12" fmla="*/ 2395537 w 2814637"/>
                <a:gd name="connsiteY12" fmla="*/ 1002241 h 2078566"/>
                <a:gd name="connsiteX13" fmla="*/ 2481262 w 2814637"/>
                <a:gd name="connsiteY13" fmla="*/ 673628 h 2078566"/>
                <a:gd name="connsiteX14" fmla="*/ 2519362 w 2814637"/>
                <a:gd name="connsiteY14" fmla="*/ 511703 h 2078566"/>
                <a:gd name="connsiteX15" fmla="*/ 2552700 w 2814637"/>
                <a:gd name="connsiteY15" fmla="*/ 368828 h 2078566"/>
                <a:gd name="connsiteX16" fmla="*/ 2576512 w 2814637"/>
                <a:gd name="connsiteY16" fmla="*/ 230716 h 2078566"/>
                <a:gd name="connsiteX17" fmla="*/ 2614612 w 2814637"/>
                <a:gd name="connsiteY17" fmla="*/ 97366 h 2078566"/>
                <a:gd name="connsiteX18" fmla="*/ 2667000 w 2814637"/>
                <a:gd name="connsiteY18" fmla="*/ 30691 h 2078566"/>
                <a:gd name="connsiteX19" fmla="*/ 2738437 w 2814637"/>
                <a:gd name="connsiteY19" fmla="*/ 2116 h 2078566"/>
                <a:gd name="connsiteX20" fmla="*/ 2814637 w 2814637"/>
                <a:gd name="connsiteY20" fmla="*/ 2116 h 2078566"/>
                <a:gd name="connsiteX21" fmla="*/ 2814637 w 2814637"/>
                <a:gd name="connsiteY21" fmla="*/ 2116 h 207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14637" h="2078566">
                  <a:moveTo>
                    <a:pt x="0" y="2078566"/>
                  </a:moveTo>
                  <a:lnTo>
                    <a:pt x="600075" y="2073803"/>
                  </a:lnTo>
                  <a:lnTo>
                    <a:pt x="1347787" y="2059516"/>
                  </a:lnTo>
                  <a:cubicBezTo>
                    <a:pt x="1517649" y="2057135"/>
                    <a:pt x="1539081" y="2061103"/>
                    <a:pt x="1619250" y="2059516"/>
                  </a:cubicBezTo>
                  <a:cubicBezTo>
                    <a:pt x="1699419" y="2057929"/>
                    <a:pt x="1762125" y="2061897"/>
                    <a:pt x="1828800" y="2049991"/>
                  </a:cubicBezTo>
                  <a:cubicBezTo>
                    <a:pt x="1895475" y="2038085"/>
                    <a:pt x="1970881" y="2011890"/>
                    <a:pt x="2019300" y="1988078"/>
                  </a:cubicBezTo>
                  <a:cubicBezTo>
                    <a:pt x="2067719" y="1964266"/>
                    <a:pt x="2090737" y="1938866"/>
                    <a:pt x="2119312" y="1907116"/>
                  </a:cubicBezTo>
                  <a:cubicBezTo>
                    <a:pt x="2147887" y="1875366"/>
                    <a:pt x="2168525" y="1837265"/>
                    <a:pt x="2190750" y="1797578"/>
                  </a:cubicBezTo>
                  <a:cubicBezTo>
                    <a:pt x="2212975" y="1757891"/>
                    <a:pt x="2235200" y="1717410"/>
                    <a:pt x="2252662" y="1668991"/>
                  </a:cubicBezTo>
                  <a:cubicBezTo>
                    <a:pt x="2270125" y="1620572"/>
                    <a:pt x="2282031" y="1560247"/>
                    <a:pt x="2295525" y="1507066"/>
                  </a:cubicBezTo>
                  <a:cubicBezTo>
                    <a:pt x="2309019" y="1453885"/>
                    <a:pt x="2322513" y="1401497"/>
                    <a:pt x="2333625" y="1349903"/>
                  </a:cubicBezTo>
                  <a:cubicBezTo>
                    <a:pt x="2344737" y="1298309"/>
                    <a:pt x="2351881" y="1255447"/>
                    <a:pt x="2362200" y="1197503"/>
                  </a:cubicBezTo>
                  <a:cubicBezTo>
                    <a:pt x="2372519" y="1139559"/>
                    <a:pt x="2375693" y="1089553"/>
                    <a:pt x="2395537" y="1002241"/>
                  </a:cubicBezTo>
                  <a:cubicBezTo>
                    <a:pt x="2415381" y="914928"/>
                    <a:pt x="2460624" y="755384"/>
                    <a:pt x="2481262" y="673628"/>
                  </a:cubicBezTo>
                  <a:cubicBezTo>
                    <a:pt x="2501900" y="591872"/>
                    <a:pt x="2507456" y="562503"/>
                    <a:pt x="2519362" y="511703"/>
                  </a:cubicBezTo>
                  <a:cubicBezTo>
                    <a:pt x="2531268" y="460903"/>
                    <a:pt x="2543175" y="415659"/>
                    <a:pt x="2552700" y="368828"/>
                  </a:cubicBezTo>
                  <a:cubicBezTo>
                    <a:pt x="2562225" y="321997"/>
                    <a:pt x="2566193" y="275960"/>
                    <a:pt x="2576512" y="230716"/>
                  </a:cubicBezTo>
                  <a:cubicBezTo>
                    <a:pt x="2586831" y="185472"/>
                    <a:pt x="2599531" y="130703"/>
                    <a:pt x="2614612" y="97366"/>
                  </a:cubicBezTo>
                  <a:cubicBezTo>
                    <a:pt x="2629693" y="64028"/>
                    <a:pt x="2646363" y="46566"/>
                    <a:pt x="2667000" y="30691"/>
                  </a:cubicBezTo>
                  <a:cubicBezTo>
                    <a:pt x="2687638" y="14816"/>
                    <a:pt x="2713831" y="6878"/>
                    <a:pt x="2738437" y="2116"/>
                  </a:cubicBezTo>
                  <a:cubicBezTo>
                    <a:pt x="2763043" y="-2646"/>
                    <a:pt x="2814637" y="2116"/>
                    <a:pt x="2814637" y="2116"/>
                  </a:cubicBezTo>
                  <a:lnTo>
                    <a:pt x="2814637" y="2116"/>
                  </a:lnTo>
                </a:path>
              </a:pathLst>
            </a:cu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/>
            </a:p>
          </p:txBody>
        </p:sp>
        <p:cxnSp>
          <p:nvCxnSpPr>
            <p:cNvPr id="70" name="Прямая соединительная линия 69"/>
            <p:cNvCxnSpPr/>
            <p:nvPr/>
          </p:nvCxnSpPr>
          <p:spPr>
            <a:xfrm>
              <a:off x="5467589" y="4274977"/>
              <a:ext cx="0" cy="217800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5379235" y="6363069"/>
              <a:ext cx="3168352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8447001" y="4274977"/>
              <a:ext cx="0" cy="217800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7708890" y="6363069"/>
              <a:ext cx="0" cy="8990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>
              <a:off x="7335580" y="6363069"/>
              <a:ext cx="0" cy="7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5842340" y="6363069"/>
              <a:ext cx="0" cy="7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6215650" y="6363069"/>
              <a:ext cx="0" cy="8990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6962270" y="6363069"/>
              <a:ext cx="0" cy="8990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6588960" y="6363069"/>
              <a:ext cx="0" cy="7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8082198" y="6363069"/>
              <a:ext cx="0" cy="7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8456282" y="4279740"/>
              <a:ext cx="91305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>
              <a:off x="8456282" y="4488231"/>
              <a:ext cx="72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>
              <a:off x="8456282" y="4696722"/>
              <a:ext cx="91305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>
              <a:off x="8456282" y="4905213"/>
              <a:ext cx="72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8456282" y="5113704"/>
              <a:ext cx="91305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8456282" y="5322195"/>
              <a:ext cx="72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>
              <a:off x="8456282" y="5530686"/>
              <a:ext cx="91305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8456282" y="5739177"/>
              <a:ext cx="72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8456282" y="5947668"/>
              <a:ext cx="91305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8456282" y="6156162"/>
              <a:ext cx="72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5374472" y="4279740"/>
              <a:ext cx="91305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5388761" y="4487702"/>
              <a:ext cx="72000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5374472" y="4695664"/>
              <a:ext cx="91305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5388761" y="4903626"/>
              <a:ext cx="72000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5374472" y="5111588"/>
              <a:ext cx="91305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5388761" y="5319550"/>
              <a:ext cx="72000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5374472" y="5527512"/>
              <a:ext cx="91305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5388761" y="5735474"/>
              <a:ext cx="72000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5374472" y="5943436"/>
              <a:ext cx="91305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5388761" y="6151399"/>
              <a:ext cx="72000" cy="0"/>
            </a:xfrm>
            <a:prstGeom prst="line">
              <a:avLst/>
            </a:prstGeom>
            <a:ln w="2222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5341131" y="6402110"/>
              <a:ext cx="283621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4</a:t>
              </a:r>
              <a:endParaRPr lang="ru-RU" sz="900" b="1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086840" y="6402110"/>
              <a:ext cx="283621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3</a:t>
              </a:r>
              <a:endParaRPr lang="ru-RU" sz="900" b="1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832551" y="6402110"/>
              <a:ext cx="283621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2</a:t>
              </a:r>
              <a:endParaRPr lang="ru-RU" sz="9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78261" y="6402110"/>
              <a:ext cx="283621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1</a:t>
              </a:r>
              <a:endParaRPr lang="ru-RU" sz="900" b="1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323971" y="6402110"/>
              <a:ext cx="283621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0</a:t>
              </a:r>
              <a:endParaRPr lang="ru-RU" sz="9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836020" y="6577607"/>
              <a:ext cx="2604359" cy="25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/>
                <a:t>Миллиарды лет до н.э.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760349" y="4022010"/>
              <a:ext cx="350500" cy="257267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O</a:t>
              </a:r>
              <a:r>
                <a:rPr lang="en-US" sz="1050" b="1" baseline="-25000" dirty="0">
                  <a:solidFill>
                    <a:srgbClr val="C00000"/>
                  </a:solidFill>
                </a:rPr>
                <a:t>2</a:t>
              </a:r>
              <a:r>
                <a:rPr lang="en-US" sz="1050" b="1" dirty="0">
                  <a:solidFill>
                    <a:srgbClr val="C00000"/>
                  </a:solidFill>
                </a:rPr>
                <a:t> (% </a:t>
              </a:r>
              <a:r>
                <a:rPr lang="ru-RU" sz="1050" b="1" dirty="0">
                  <a:solidFill>
                    <a:srgbClr val="C00000"/>
                  </a:solidFill>
                </a:rPr>
                <a:t>от современного</a:t>
              </a:r>
              <a:r>
                <a:rPr lang="en-US" sz="1050" b="1" dirty="0">
                  <a:solidFill>
                    <a:srgbClr val="C00000"/>
                  </a:solidFill>
                </a:rPr>
                <a:t>)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01611" y="4142922"/>
              <a:ext cx="645524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0099"/>
                  </a:solidFill>
                </a:rPr>
                <a:t>1000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801611" y="4559512"/>
              <a:ext cx="612181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0099"/>
                  </a:solidFill>
                </a:rPr>
                <a:t>800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801611" y="4976102"/>
              <a:ext cx="612181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0099"/>
                  </a:solidFill>
                </a:rPr>
                <a:t>600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945626" y="5392692"/>
              <a:ext cx="468167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0099"/>
                  </a:solidFill>
                </a:rPr>
                <a:t>400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945626" y="5809282"/>
              <a:ext cx="468167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0099"/>
                  </a:solidFill>
                </a:rPr>
                <a:t>200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460934" y="4142922"/>
              <a:ext cx="555509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C00000"/>
                  </a:solidFill>
                </a:rPr>
                <a:t>100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488419" y="4559512"/>
              <a:ext cx="456015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C00000"/>
                  </a:solidFill>
                </a:rPr>
                <a:t>8</a:t>
              </a:r>
              <a:r>
                <a:rPr lang="en-US" sz="900" b="1" dirty="0">
                  <a:solidFill>
                    <a:srgbClr val="C00000"/>
                  </a:solidFill>
                </a:rPr>
                <a:t>0</a:t>
              </a:r>
              <a:endParaRPr lang="ru-RU" sz="900" b="1" dirty="0">
                <a:solidFill>
                  <a:srgbClr val="C00000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488419" y="4976102"/>
              <a:ext cx="456015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C00000"/>
                  </a:solidFill>
                </a:rPr>
                <a:t>60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488419" y="5392692"/>
              <a:ext cx="528023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C00000"/>
                  </a:solidFill>
                </a:rPr>
                <a:t>4</a:t>
              </a:r>
              <a:r>
                <a:rPr lang="en-US" sz="900" b="1" dirty="0">
                  <a:solidFill>
                    <a:srgbClr val="C00000"/>
                  </a:solidFill>
                </a:rPr>
                <a:t>0</a:t>
              </a:r>
              <a:endParaRPr lang="ru-RU" sz="900" b="1" dirty="0">
                <a:solidFill>
                  <a:srgbClr val="C00000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488419" y="5809282"/>
              <a:ext cx="456015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C00000"/>
                  </a:solidFill>
                </a:rPr>
                <a:t>20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768614" y="4077072"/>
              <a:ext cx="1763825" cy="415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C00000"/>
                  </a:solidFill>
                </a:rPr>
                <a:t>Атмосферный</a:t>
              </a:r>
            </a:p>
            <a:p>
              <a:pPr algn="ctr"/>
              <a:r>
                <a:rPr lang="ru-RU" sz="1050" b="1" dirty="0">
                  <a:solidFill>
                    <a:srgbClr val="C00000"/>
                  </a:solidFill>
                </a:rPr>
                <a:t>О</a:t>
              </a:r>
              <a:r>
                <a:rPr lang="ru-RU" sz="1050" b="1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323252" y="4974693"/>
              <a:ext cx="1847963" cy="415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000099"/>
                  </a:solidFill>
                </a:rPr>
                <a:t>Атмосферный</a:t>
              </a:r>
            </a:p>
            <a:p>
              <a:pPr algn="ctr"/>
              <a:r>
                <a:rPr lang="ru-RU" sz="1050" b="1" dirty="0">
                  <a:solidFill>
                    <a:srgbClr val="000099"/>
                  </a:solidFill>
                </a:rPr>
                <a:t>СО</a:t>
              </a:r>
              <a:r>
                <a:rPr lang="ru-RU" sz="1050" b="1" baseline="-25000" dirty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056003" y="6225872"/>
              <a:ext cx="362613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0099"/>
                  </a:solidFill>
                </a:rPr>
                <a:t>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488421" y="6225872"/>
              <a:ext cx="362613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623955" y="4166026"/>
              <a:ext cx="350500" cy="215385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0000CC"/>
                  </a:solidFill>
                </a:rPr>
                <a:t>СО</a:t>
              </a:r>
              <a:r>
                <a:rPr lang="ru-RU" sz="1050" b="1" baseline="-25000" dirty="0">
                  <a:solidFill>
                    <a:srgbClr val="0000CC"/>
                  </a:solidFill>
                </a:rPr>
                <a:t>2</a:t>
              </a:r>
              <a:r>
                <a:rPr lang="ru-RU" sz="1050" b="1" dirty="0">
                  <a:solidFill>
                    <a:srgbClr val="0000CC"/>
                  </a:solidFill>
                </a:rPr>
                <a:t> (</a:t>
              </a:r>
              <a:r>
                <a:rPr lang="ru-RU" sz="1050" b="1" dirty="0">
                  <a:solidFill>
                    <a:srgbClr val="0000CC"/>
                  </a:solidFill>
                  <a:sym typeface="Symbol"/>
                </a:rPr>
                <a:t> современному)</a:t>
              </a:r>
              <a:endParaRPr lang="ru-RU" sz="1050" b="1" dirty="0">
                <a:solidFill>
                  <a:srgbClr val="0000CC"/>
                </a:solidFill>
              </a:endParaRPr>
            </a:p>
          </p:txBody>
        </p:sp>
        <p:cxnSp>
          <p:nvCxnSpPr>
            <p:cNvPr id="123" name="Прямая соединительная линия 122"/>
            <p:cNvCxnSpPr/>
            <p:nvPr/>
          </p:nvCxnSpPr>
          <p:spPr>
            <a:xfrm flipH="1" flipV="1">
              <a:off x="6941650" y="4272196"/>
              <a:ext cx="10269" cy="2053072"/>
            </a:xfrm>
            <a:prstGeom prst="line">
              <a:avLst/>
            </a:prstGeom>
            <a:ln w="3492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751275" y="915566"/>
            <a:ext cx="5222030" cy="2560581"/>
            <a:chOff x="3751275" y="947273"/>
            <a:chExt cx="5222030" cy="256058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8"/>
            <a:stretch/>
          </p:blipFill>
          <p:spPr>
            <a:xfrm>
              <a:off x="3797686" y="958066"/>
              <a:ext cx="2969187" cy="21452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3" name="TextBox 62"/>
            <p:cNvSpPr txBox="1"/>
            <p:nvPr/>
          </p:nvSpPr>
          <p:spPr>
            <a:xfrm>
              <a:off x="3751275" y="3076967"/>
              <a:ext cx="29809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ru-RU" sz="1100" b="1" i="1" dirty="0">
                  <a:latin typeface="+mn-lt"/>
                </a:rPr>
                <a:t>Окаменелые </a:t>
              </a:r>
              <a:r>
                <a:rPr lang="ru-RU" sz="1100" b="1" i="1" dirty="0" err="1">
                  <a:latin typeface="+mn-lt"/>
                </a:rPr>
                <a:t>циано-бактериальные</a:t>
              </a:r>
              <a:r>
                <a:rPr lang="ru-RU" sz="1100" b="1" i="1" dirty="0">
                  <a:latin typeface="+mn-lt"/>
                </a:rPr>
                <a:t> сообщества (строматолиты). Австралия</a:t>
              </a:r>
            </a:p>
          </p:txBody>
        </p:sp>
        <p:pic>
          <p:nvPicPr>
            <p:cNvPr id="73" name="Picture 10">
              <a:extLst>
                <a:ext uri="{FF2B5EF4-FFF2-40B4-BE49-F238E27FC236}">
                  <a16:creationId xmlns:a16="http://schemas.microsoft.com/office/drawing/2014/main" id="{BF0C2DF3-76B5-BF60-7363-E55D898BF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947273"/>
              <a:ext cx="2169057" cy="21690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535F999-53E1-B4D2-6801-F69B45DC5D03}"/>
                </a:ext>
              </a:extLst>
            </p:cNvPr>
            <p:cNvSpPr txBox="1"/>
            <p:nvPr/>
          </p:nvSpPr>
          <p:spPr>
            <a:xfrm>
              <a:off x="6945511" y="3076967"/>
              <a:ext cx="188652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i="1" dirty="0">
                  <a:solidFill>
                    <a:srgbClr val="202122"/>
                  </a:solidFill>
                </a:rPr>
                <a:t>озеро </a:t>
              </a:r>
              <a:r>
                <a:rPr lang="ru-RU" sz="1100" b="1" i="1" dirty="0" err="1">
                  <a:solidFill>
                    <a:srgbClr val="202122"/>
                  </a:solidFill>
                  <a:effectLst/>
                </a:rPr>
                <a:t>Сасы́к-Сива́ш</a:t>
              </a:r>
              <a:r>
                <a:rPr lang="ru-RU" sz="1100" b="1" i="1" dirty="0">
                  <a:solidFill>
                    <a:srgbClr val="202122"/>
                  </a:solidFill>
                  <a:effectLst/>
                </a:rPr>
                <a:t>, </a:t>
              </a:r>
              <a:r>
                <a:rPr lang="ru-RU" sz="1100" b="1" i="1" dirty="0">
                  <a:solidFill>
                    <a:srgbClr val="202122"/>
                  </a:solidFill>
                </a:rPr>
                <a:t>Крым</a:t>
              </a:r>
              <a:endParaRPr lang="ru-RU" sz="1100" b="1" i="1" dirty="0">
                <a:solidFill>
                  <a:srgbClr val="202122"/>
                </a:solidFill>
                <a:effectLst/>
              </a:endParaRPr>
            </a:p>
            <a:p>
              <a:pPr algn="ctr"/>
              <a:r>
                <a:rPr lang="ru-RU" sz="1100" b="1" i="1" dirty="0">
                  <a:solidFill>
                    <a:srgbClr val="202122"/>
                  </a:solidFill>
                </a:rPr>
                <a:t> </a:t>
              </a:r>
              <a:endParaRPr lang="ru-RU" sz="1100" b="1" i="1" dirty="0"/>
            </a:p>
          </p:txBody>
        </p:sp>
      </p:grpSp>
      <p:sp>
        <p:nvSpPr>
          <p:cNvPr id="126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Микроводоросли и </a:t>
            </a:r>
            <a:r>
              <a:rPr lang="ru-RU" sz="3000" u="sng" dirty="0" err="1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цианобактерии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r>
              <a:rPr lang="ru-RU" sz="1800" b="1" dirty="0">
                <a:ln w="12700">
                  <a:noFill/>
                  <a:prstDash val="solid"/>
                </a:ln>
              </a:rPr>
              <a:t>Глобальная роль</a:t>
            </a: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sp>
        <p:nvSpPr>
          <p:cNvPr id="1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683AACE-C00D-486C-8DBC-A2C4E9E41602}" type="slidenum">
              <a:rPr lang="ru-RU" sz="1600" smtClean="0">
                <a:solidFill>
                  <a:srgbClr val="FF0000"/>
                </a:solidFill>
              </a:rPr>
              <a:t>4</a:t>
            </a:fld>
            <a:endParaRPr lang="ru-RU" sz="1600" dirty="0">
              <a:solidFill>
                <a:srgbClr val="FF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797686" y="3507854"/>
            <a:ext cx="5166802" cy="1313060"/>
            <a:chOff x="3797686" y="3688184"/>
            <a:chExt cx="5166802" cy="1313060"/>
          </a:xfrm>
        </p:grpSpPr>
        <p:pic>
          <p:nvPicPr>
            <p:cNvPr id="3076" name="Picture 4" descr="Picture backgrou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507" y="3694593"/>
              <a:ext cx="1208181" cy="10355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31" name="Picture 6">
              <a:extLst>
                <a:ext uri="{FF2B5EF4-FFF2-40B4-BE49-F238E27FC236}">
                  <a16:creationId xmlns:a16="http://schemas.microsoft.com/office/drawing/2014/main" id="{A3D328F4-471F-9AD1-2B0D-116E18438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663" y="3688184"/>
              <a:ext cx="1863825" cy="10484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078" name="Picture 6" descr="Picture backgroun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6" r="19009"/>
            <a:stretch/>
          </p:blipFill>
          <p:spPr bwMode="auto">
            <a:xfrm>
              <a:off x="3797686" y="3694593"/>
              <a:ext cx="1456847" cy="10355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" name="Стрелка вправо 1"/>
            <p:cNvSpPr/>
            <p:nvPr/>
          </p:nvSpPr>
          <p:spPr>
            <a:xfrm>
              <a:off x="5306008" y="4087999"/>
              <a:ext cx="216024" cy="248773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Стрелка вправо 131"/>
            <p:cNvSpPr/>
            <p:nvPr/>
          </p:nvSpPr>
          <p:spPr>
            <a:xfrm>
              <a:off x="6833163" y="4087999"/>
              <a:ext cx="216024" cy="248773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535F999-53E1-B4D2-6801-F69B45DC5D03}"/>
                </a:ext>
              </a:extLst>
            </p:cNvPr>
            <p:cNvSpPr txBox="1"/>
            <p:nvPr/>
          </p:nvSpPr>
          <p:spPr>
            <a:xfrm>
              <a:off x="3797686" y="4739634"/>
              <a:ext cx="145684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i="1" dirty="0" err="1">
                  <a:solidFill>
                    <a:srgbClr val="202122"/>
                  </a:solidFill>
                </a:rPr>
                <a:t>Dunaliella</a:t>
              </a:r>
              <a:r>
                <a:rPr lang="en-US" sz="1100" b="1" i="1" dirty="0">
                  <a:solidFill>
                    <a:srgbClr val="202122"/>
                  </a:solidFill>
                </a:rPr>
                <a:t> </a:t>
              </a:r>
              <a:r>
                <a:rPr lang="en-US" sz="1100" b="1" i="1" dirty="0" err="1">
                  <a:solidFill>
                    <a:srgbClr val="202122"/>
                  </a:solidFill>
                </a:rPr>
                <a:t>salina</a:t>
              </a:r>
              <a:endParaRPr lang="ru-RU" sz="1100" b="1" i="1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535F999-53E1-B4D2-6801-F69B45DC5D03}"/>
                </a:ext>
              </a:extLst>
            </p:cNvPr>
            <p:cNvSpPr txBox="1"/>
            <p:nvPr/>
          </p:nvSpPr>
          <p:spPr>
            <a:xfrm>
              <a:off x="5439757" y="4739634"/>
              <a:ext cx="147568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202122"/>
                  </a:solidFill>
                </a:rPr>
                <a:t>рачки</a:t>
              </a:r>
              <a:r>
                <a:rPr lang="ru-RU" sz="1100" b="1" i="1" dirty="0">
                  <a:solidFill>
                    <a:srgbClr val="202122"/>
                  </a:solidFill>
                </a:rPr>
                <a:t> </a:t>
              </a:r>
              <a:r>
                <a:rPr lang="en-US" sz="1100" b="1" i="1" dirty="0" err="1">
                  <a:solidFill>
                    <a:srgbClr val="202122"/>
                  </a:solidFill>
                </a:rPr>
                <a:t>Artemia</a:t>
              </a:r>
              <a:r>
                <a:rPr lang="en-US" sz="1100" b="1" i="1" dirty="0">
                  <a:solidFill>
                    <a:srgbClr val="202122"/>
                  </a:solidFill>
                </a:rPr>
                <a:t> </a:t>
              </a:r>
              <a:r>
                <a:rPr lang="en-US" sz="1100" b="1" i="1" dirty="0" err="1">
                  <a:solidFill>
                    <a:srgbClr val="202122"/>
                  </a:solidFill>
                </a:rPr>
                <a:t>salina</a:t>
              </a:r>
              <a:endParaRPr lang="ru-RU" sz="1100" b="1" i="1" dirty="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535F999-53E1-B4D2-6801-F69B45DC5D03}"/>
                </a:ext>
              </a:extLst>
            </p:cNvPr>
            <p:cNvSpPr txBox="1"/>
            <p:nvPr/>
          </p:nvSpPr>
          <p:spPr>
            <a:xfrm>
              <a:off x="7294735" y="4730544"/>
              <a:ext cx="147568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202122"/>
                  </a:solidFill>
                </a:rPr>
                <a:t>розовый фламинго</a:t>
              </a:r>
              <a:endParaRPr lang="ru-RU" sz="1100" b="1" i="1" dirty="0"/>
            </a:p>
          </p:txBody>
        </p:sp>
      </p:grpSp>
      <p:sp>
        <p:nvSpPr>
          <p:cNvPr id="12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</p:spPr>
        <p:txBody>
          <a:bodyPr/>
          <a:lstStyle/>
          <a:p>
            <a:r>
              <a:rPr lang="ru-RU" sz="800" dirty="0">
                <a:solidFill>
                  <a:schemeClr val="tx1"/>
                </a:solidFill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3270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AACE-C00D-486C-8DBC-A2C4E9E41602}" type="slidenum">
              <a:rPr lang="ru-RU" sz="1600" smtClean="0">
                <a:solidFill>
                  <a:srgbClr val="FF0000"/>
                </a:solidFill>
              </a:rPr>
              <a:t>5</a:t>
            </a:fld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859319"/>
            <a:ext cx="8352928" cy="17641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None/>
            </a:pP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Богата история использования </a:t>
            </a:r>
            <a:r>
              <a:rPr lang="ru-RU" sz="1400" b="0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цианобактерий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в пище и медицине: </a:t>
            </a:r>
            <a:endParaRPr lang="en-US" sz="140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Courier New" panose="02070309020205020404" pitchFamily="49" charset="0"/>
              <a:buChar char="o"/>
            </a:pP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Китай</a:t>
            </a:r>
            <a:r>
              <a:rPr lang="en-US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15-16 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вв. – описаны порядка 2 тысяч лекарственных препаратов на основе </a:t>
            </a:r>
            <a:r>
              <a:rPr lang="ru-RU" sz="1400" b="0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цианобактерии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Nostoc</a:t>
            </a:r>
            <a:r>
              <a:rPr lang="en-US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commune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0" i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i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Li, 1596)</a:t>
            </a:r>
            <a:r>
              <a:rPr lang="ru-RU" sz="1400" b="0" i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Мексика</a:t>
            </a:r>
            <a:r>
              <a:rPr lang="en-US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оз. </a:t>
            </a:r>
            <a:r>
              <a:rPr lang="ru-RU" sz="1400" b="0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Тескоко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в</a:t>
            </a:r>
            <a:r>
              <a:rPr lang="en-US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16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в. ацтеки готовили хлеб с </a:t>
            </a:r>
            <a:r>
              <a:rPr lang="en-US" sz="1400" b="0" i="1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Arthrospira</a:t>
            </a:r>
            <a:r>
              <a:rPr lang="en-US" sz="1400" b="0" i="1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(Spirulina) maxima </a:t>
            </a:r>
            <a:r>
              <a:rPr lang="en-US" sz="1400" b="0" i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(Farrar, 1966)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40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Courier New" panose="02070309020205020404" pitchFamily="49" charset="0"/>
              <a:buChar char="o"/>
            </a:pP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Африка, оз. Чад – местные племена используют </a:t>
            </a:r>
            <a:r>
              <a:rPr lang="en-US" sz="1400" b="0" i="1" dirty="0" err="1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Arthrospira</a:t>
            </a:r>
            <a:r>
              <a:rPr lang="en-US" sz="1400" b="0" i="1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(Spirulina) platensis </a:t>
            </a:r>
            <a:r>
              <a:rPr lang="ru-RU" sz="1400" b="0" i="1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как 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основу для еды, а так же в виде пасты от ожогов и для заживления ран </a:t>
            </a:r>
            <a:r>
              <a:rPr lang="ru-RU" sz="1400" b="0" i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i="1" dirty="0" err="1">
                <a:ln w="12700">
                  <a:noFill/>
                  <a:prstDash val="solid"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Danegard</a:t>
            </a:r>
            <a:r>
              <a:rPr lang="en-US" sz="1400" b="0" i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1940)</a:t>
            </a:r>
            <a:r>
              <a:rPr lang="ru-RU" sz="1400" b="0" dirty="0">
                <a:ln w="12700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en-US" sz="140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ru-RU" sz="1400" b="0" dirty="0">
              <a:ln w="12700">
                <a:noFill/>
                <a:prstDash val="solid"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A54012-800F-1F14-39AF-95B15285CFC4}"/>
              </a:ext>
            </a:extLst>
          </p:cNvPr>
          <p:cNvGrpSpPr/>
          <p:nvPr/>
        </p:nvGrpSpPr>
        <p:grpSpPr>
          <a:xfrm>
            <a:off x="742896" y="2307357"/>
            <a:ext cx="5082063" cy="1179813"/>
            <a:chOff x="755576" y="2422552"/>
            <a:chExt cx="5082063" cy="117981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8E2C0DB-C87E-5073-D0E1-36AFC0EA4053}"/>
                </a:ext>
              </a:extLst>
            </p:cNvPr>
            <p:cNvGrpSpPr/>
            <p:nvPr/>
          </p:nvGrpSpPr>
          <p:grpSpPr>
            <a:xfrm>
              <a:off x="2267744" y="2422552"/>
              <a:ext cx="3569895" cy="1179813"/>
              <a:chOff x="1907704" y="2422552"/>
              <a:chExt cx="3569895" cy="1179813"/>
            </a:xfrm>
          </p:grpSpPr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A3905F1E-F13F-45B6-D305-5CE54E92B6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16"/>
              <a:stretch/>
            </p:blipFill>
            <p:spPr bwMode="auto">
              <a:xfrm>
                <a:off x="3129379" y="2422552"/>
                <a:ext cx="2348220" cy="1177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D30D8DE1-1D1D-584A-44EC-539197D4C9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28" r="18233"/>
              <a:stretch/>
            </p:blipFill>
            <p:spPr bwMode="auto">
              <a:xfrm>
                <a:off x="1907704" y="2427734"/>
                <a:ext cx="1224136" cy="1174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730662E-64DC-E549-09A5-FA3620AE9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427734"/>
              <a:ext cx="1488081" cy="1114989"/>
            </a:xfrm>
            <a:prstGeom prst="rect">
              <a:avLst/>
            </a:prstGeom>
          </p:spPr>
        </p:pic>
      </p:grpSp>
      <p:pic>
        <p:nvPicPr>
          <p:cNvPr id="16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 txBox="1">
            <a:spLocks/>
          </p:cNvSpPr>
          <p:nvPr/>
        </p:nvSpPr>
        <p:spPr>
          <a:xfrm>
            <a:off x="467544" y="94320"/>
            <a:ext cx="7344816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Микроводоросли и </a:t>
            </a:r>
            <a:r>
              <a:rPr lang="ru-RU" sz="3000" u="sng" dirty="0" err="1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цианобактерии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r>
              <a:rPr lang="ru-RU" sz="1800" b="1" dirty="0">
                <a:ln w="12700">
                  <a:noFill/>
                  <a:prstDash val="solid"/>
                </a:ln>
              </a:rPr>
              <a:t>История взаимодействия в человеком</a:t>
            </a: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99" y="3510608"/>
            <a:ext cx="2106234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6" y="3507854"/>
            <a:ext cx="2808312" cy="138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1"/>
          <a:stretch/>
        </p:blipFill>
        <p:spPr bwMode="auto">
          <a:xfrm>
            <a:off x="5840137" y="2427734"/>
            <a:ext cx="2980335" cy="23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</p:spPr>
        <p:txBody>
          <a:bodyPr/>
          <a:lstStyle/>
          <a:p>
            <a:r>
              <a:rPr lang="ru-RU" sz="800" dirty="0">
                <a:solidFill>
                  <a:schemeClr val="tx1"/>
                </a:solidFill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307193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6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</p:spPr>
        <p:txBody>
          <a:bodyPr/>
          <a:lstStyle/>
          <a:p>
            <a:r>
              <a:rPr lang="ru-RU" sz="3000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Микроводоросли и </a:t>
            </a:r>
            <a:r>
              <a:rPr lang="ru-RU" sz="3000" u="sng" dirty="0" err="1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цианобактерии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r>
              <a:rPr lang="ru-RU" sz="1800" b="1" dirty="0" err="1">
                <a:ln w="12700">
                  <a:noFill/>
                  <a:prstDash val="solid"/>
                </a:ln>
              </a:rPr>
              <a:t>БАДы</a:t>
            </a:r>
            <a:r>
              <a:rPr lang="ru-RU" sz="1800" b="1" dirty="0">
                <a:ln w="12700">
                  <a:noFill/>
                  <a:prstDash val="solid"/>
                </a:ln>
              </a:rPr>
              <a:t> и другие продукты </a:t>
            </a: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pic>
        <p:nvPicPr>
          <p:cNvPr id="52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0" y="967756"/>
            <a:ext cx="3312368" cy="246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897434"/>
            <a:ext cx="484558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910" y="3507854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Наличие многообразия продуктов на </a:t>
            </a:r>
            <a:r>
              <a:rPr lang="ru-RU" sz="1600" dirty="0" err="1"/>
              <a:t>маркет-плейсах</a:t>
            </a:r>
            <a:r>
              <a:rPr lang="ru-RU" sz="1600" dirty="0"/>
              <a:t> свидетельствует о существующем спросе на продукты из </a:t>
            </a:r>
            <a:r>
              <a:rPr lang="ru-RU" sz="1600" dirty="0" err="1"/>
              <a:t>МиЦ</a:t>
            </a:r>
            <a:r>
              <a:rPr lang="ru-RU" sz="1600" dirty="0"/>
              <a:t>. </a:t>
            </a:r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</p:spPr>
        <p:txBody>
          <a:bodyPr/>
          <a:lstStyle/>
          <a:p>
            <a:r>
              <a:rPr lang="ru-RU" sz="800" dirty="0">
                <a:solidFill>
                  <a:schemeClr val="tx1"/>
                </a:solidFill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108994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7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</p:spPr>
        <p:txBody>
          <a:bodyPr/>
          <a:lstStyle/>
          <a:p>
            <a:r>
              <a:rPr lang="ru-RU" sz="3000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Микроводоросли и </a:t>
            </a:r>
            <a:r>
              <a:rPr lang="ru-RU" sz="3000" u="sng" dirty="0" err="1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цианобактерии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r>
              <a:rPr lang="ru-RU" sz="1800" b="1" dirty="0">
                <a:ln w="12700">
                  <a:noFill/>
                  <a:prstDash val="solid"/>
                </a:ln>
              </a:rPr>
              <a:t>Зачем? Применение</a:t>
            </a: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9803" y="4569973"/>
            <a:ext cx="3017270" cy="24237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da-DK" sz="1100" i="1" dirty="0">
                <a:solidFill>
                  <a:srgbClr val="0070C0"/>
                </a:solidFill>
              </a:rPr>
              <a:t>Deprá et al. Bioenerg. Res. (2018) 11:727–747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42A2D5E-3F79-0637-8630-409B2532E789}"/>
              </a:ext>
            </a:extLst>
          </p:cNvPr>
          <p:cNvGrpSpPr/>
          <p:nvPr/>
        </p:nvGrpSpPr>
        <p:grpSpPr>
          <a:xfrm>
            <a:off x="467544" y="951570"/>
            <a:ext cx="5940660" cy="3726414"/>
            <a:chOff x="683568" y="1332532"/>
            <a:chExt cx="7434510" cy="454474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EF641798-9051-89DB-C321-9CA0DEA9ED6D}"/>
                </a:ext>
              </a:extLst>
            </p:cNvPr>
            <p:cNvGrpSpPr/>
            <p:nvPr/>
          </p:nvGrpSpPr>
          <p:grpSpPr>
            <a:xfrm>
              <a:off x="683568" y="1332532"/>
              <a:ext cx="7434510" cy="4544740"/>
              <a:chOff x="9167087" y="14443127"/>
              <a:chExt cx="11588490" cy="666868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2856D7-E582-AE6E-D17A-0775219CDD67}"/>
                  </a:ext>
                </a:extLst>
              </p:cNvPr>
              <p:cNvSpPr txBox="1"/>
              <p:nvPr/>
            </p:nvSpPr>
            <p:spPr>
              <a:xfrm>
                <a:off x="9337526" y="14443127"/>
                <a:ext cx="3568522" cy="104928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normAutofit fontScale="85000" lnSpcReduction="10000"/>
              </a:bodyPr>
              <a:lstStyle/>
              <a:p>
                <a:pPr algn="ctr"/>
                <a:r>
                  <a:rPr lang="ru-RU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Биомасса микроводорослей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7F275A-7F4C-5D96-A07D-2514F36FCF34}"/>
                  </a:ext>
                </a:extLst>
              </p:cNvPr>
              <p:cNvSpPr txBox="1"/>
              <p:nvPr/>
            </p:nvSpPr>
            <p:spPr>
              <a:xfrm>
                <a:off x="9714372" y="16170147"/>
                <a:ext cx="2814836" cy="159963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normAutofit lnSpcReduction="10000"/>
              </a:bodyPr>
              <a:lstStyle/>
              <a:p>
                <a:pPr algn="ctr"/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Обработка, экстракция, очистка продуктов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B241BC-DC90-3751-E534-06C6EEE837C0}"/>
                  </a:ext>
                </a:extLst>
              </p:cNvPr>
              <p:cNvSpPr txBox="1"/>
              <p:nvPr/>
            </p:nvSpPr>
            <p:spPr>
              <a:xfrm>
                <a:off x="13495125" y="15403215"/>
                <a:ext cx="2814836" cy="54962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Липиды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793830-6940-A1A9-276F-D1021B7292DC}"/>
                  </a:ext>
                </a:extLst>
              </p:cNvPr>
              <p:cNvSpPr txBox="1"/>
              <p:nvPr/>
            </p:nvSpPr>
            <p:spPr>
              <a:xfrm>
                <a:off x="13495125" y="16843375"/>
                <a:ext cx="2814836" cy="54962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Минералы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63153A-5FBA-E24D-0DF8-7D44BA3AA4BD}"/>
                  </a:ext>
                </a:extLst>
              </p:cNvPr>
              <p:cNvSpPr txBox="1"/>
              <p:nvPr/>
            </p:nvSpPr>
            <p:spPr>
              <a:xfrm>
                <a:off x="13495125" y="17990514"/>
                <a:ext cx="2814836" cy="54962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Белки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29CBF4-9053-91D1-0757-5DBBCEA8B08A}"/>
                  </a:ext>
                </a:extLst>
              </p:cNvPr>
              <p:cNvSpPr txBox="1"/>
              <p:nvPr/>
            </p:nvSpPr>
            <p:spPr>
              <a:xfrm>
                <a:off x="13177614" y="19243064"/>
                <a:ext cx="2814836" cy="9493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Пигменты, антиоксиданты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0717F7-3A3C-5870-9D1B-B5AB19A910B2}"/>
                  </a:ext>
                </a:extLst>
              </p:cNvPr>
              <p:cNvSpPr txBox="1"/>
              <p:nvPr/>
            </p:nvSpPr>
            <p:spPr>
              <a:xfrm>
                <a:off x="9714371" y="18351638"/>
                <a:ext cx="2814836" cy="54962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Углеводы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362612-6273-FC90-1EB1-59F5B0C12792}"/>
                  </a:ext>
                </a:extLst>
              </p:cNvPr>
              <p:cNvSpPr txBox="1"/>
              <p:nvPr/>
            </p:nvSpPr>
            <p:spPr>
              <a:xfrm>
                <a:off x="17638750" y="14545841"/>
                <a:ext cx="3011479" cy="868371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rmAutofit lnSpcReduction="10000"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ПНЖК, </a:t>
                </a:r>
                <a:r>
                  <a:rPr lang="en-U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ω-3, ω-6 – 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пищевые добавки</a:t>
                </a:r>
                <a:r>
                  <a:rPr lang="en-US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endPara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3FFCF3-7004-A3AD-AC47-9E5C997A8ADF}"/>
                  </a:ext>
                </a:extLst>
              </p:cNvPr>
              <p:cNvSpPr txBox="1"/>
              <p:nvPr/>
            </p:nvSpPr>
            <p:spPr>
              <a:xfrm>
                <a:off x="17858109" y="15841984"/>
                <a:ext cx="2814836" cy="549624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>
                <a:defPPr>
                  <a:defRPr lang="ru-RU"/>
                </a:defPPr>
                <a:lvl1pPr algn="ctr"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ru-RU" sz="1200" dirty="0" err="1"/>
                  <a:t>Биотопливо</a:t>
                </a:r>
                <a:endParaRPr lang="ru-RU" sz="120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DE02FD2-70C0-367A-870C-1588979F3182}"/>
                  </a:ext>
                </a:extLst>
              </p:cNvPr>
              <p:cNvSpPr txBox="1"/>
              <p:nvPr/>
            </p:nvSpPr>
            <p:spPr>
              <a:xfrm>
                <a:off x="17858109" y="16843375"/>
                <a:ext cx="2814836" cy="549624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>
                <a:defPPr>
                  <a:defRPr lang="ru-RU"/>
                </a:defPPr>
                <a:lvl1pPr algn="ctr"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ru-RU" sz="1200" dirty="0"/>
                  <a:t>Удобрения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A506F5A-9ECE-AA20-DA44-E3720654F01C}"/>
                  </a:ext>
                </a:extLst>
              </p:cNvPr>
              <p:cNvSpPr txBox="1"/>
              <p:nvPr/>
            </p:nvSpPr>
            <p:spPr>
              <a:xfrm>
                <a:off x="17858109" y="17786203"/>
                <a:ext cx="2814836" cy="94935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>
                <a:defPPr>
                  <a:defRPr lang="ru-RU"/>
                </a:defPPr>
                <a:lvl1pPr algn="ctr"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ru-RU" sz="1200" dirty="0"/>
                  <a:t>Корма для животных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F71A08-8B45-FE9D-75D4-2F03C4C5288F}"/>
                  </a:ext>
                </a:extLst>
              </p:cNvPr>
              <p:cNvSpPr txBox="1"/>
              <p:nvPr/>
            </p:nvSpPr>
            <p:spPr>
              <a:xfrm>
                <a:off x="17354079" y="19243064"/>
                <a:ext cx="3401498" cy="1234001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rmAutofit lnSpcReduction="10000"/>
              </a:bodyPr>
              <a:lstStyle>
                <a:defPPr>
                  <a:defRPr lang="ru-RU"/>
                </a:defPPr>
                <a:lvl1pPr algn="ctr"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ru-RU" sz="1200" dirty="0"/>
                  <a:t>Косметика, пищевые добавки, фармацевтика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7917ADC-7EA6-40F3-8990-31F6F198154F}"/>
                  </a:ext>
                </a:extLst>
              </p:cNvPr>
              <p:cNvSpPr txBox="1"/>
              <p:nvPr/>
            </p:nvSpPr>
            <p:spPr>
              <a:xfrm>
                <a:off x="9714371" y="20162464"/>
                <a:ext cx="2814836" cy="94935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pPr algn="ctr"/>
                <a:r>
                  <a:rPr lang="ru-RU" sz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Биоэтанол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 биопластик</a:t>
                </a:r>
              </a:p>
            </p:txBody>
          </p:sp>
          <p:sp>
            <p:nvSpPr>
              <p:cNvPr id="33" name="Стрелка вниз 50">
                <a:extLst>
                  <a:ext uri="{FF2B5EF4-FFF2-40B4-BE49-F238E27FC236}">
                    <a16:creationId xmlns:a16="http://schemas.microsoft.com/office/drawing/2014/main" id="{919A037E-3193-8F1F-F791-0B2A41F958CA}"/>
                  </a:ext>
                </a:extLst>
              </p:cNvPr>
              <p:cNvSpPr/>
              <p:nvPr/>
            </p:nvSpPr>
            <p:spPr>
              <a:xfrm>
                <a:off x="10877754" y="15573249"/>
                <a:ext cx="488064" cy="562818"/>
              </a:xfrm>
              <a:prstGeom prst="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10000"/>
              </a:bodyPr>
              <a:lstStyle/>
              <a:p>
                <a:pPr algn="ctr"/>
                <a:endParaRPr lang="ru-RU" sz="1200"/>
              </a:p>
            </p:txBody>
          </p:sp>
          <p:cxnSp>
            <p:nvCxnSpPr>
              <p:cNvPr id="34" name="Прямая со стрелкой 33">
                <a:extLst>
                  <a:ext uri="{FF2B5EF4-FFF2-40B4-BE49-F238E27FC236}">
                    <a16:creationId xmlns:a16="http://schemas.microsoft.com/office/drawing/2014/main" id="{A45D8D0B-5B17-9D2F-4EC3-152FE46C6921}"/>
                  </a:ext>
                </a:extLst>
              </p:cNvPr>
              <p:cNvCxnSpPr/>
              <p:nvPr/>
            </p:nvCxnSpPr>
            <p:spPr>
              <a:xfrm>
                <a:off x="11121789" y="19030902"/>
                <a:ext cx="0" cy="1080000"/>
              </a:xfrm>
              <a:prstGeom prst="straightConnector1">
                <a:avLst/>
              </a:prstGeom>
              <a:ln w="38100">
                <a:prstDash val="sysDash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 стрелкой 34">
                <a:extLst>
                  <a:ext uri="{FF2B5EF4-FFF2-40B4-BE49-F238E27FC236}">
                    <a16:creationId xmlns:a16="http://schemas.microsoft.com/office/drawing/2014/main" id="{151B1D89-0279-1BA7-3BBB-EF679B07CF06}"/>
                  </a:ext>
                </a:extLst>
              </p:cNvPr>
              <p:cNvCxnSpPr/>
              <p:nvPr/>
            </p:nvCxnSpPr>
            <p:spPr>
              <a:xfrm rot="15600000">
                <a:off x="16949771" y="14864135"/>
                <a:ext cx="0" cy="1080000"/>
              </a:xfrm>
              <a:prstGeom prst="straightConnector1">
                <a:avLst/>
              </a:prstGeom>
              <a:ln w="38100">
                <a:prstDash val="sysDash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 стрелкой 35">
                <a:extLst>
                  <a:ext uri="{FF2B5EF4-FFF2-40B4-BE49-F238E27FC236}">
                    <a16:creationId xmlns:a16="http://schemas.microsoft.com/office/drawing/2014/main" id="{09F509AF-F3B2-064E-FF54-D299578101B5}"/>
                  </a:ext>
                </a:extLst>
              </p:cNvPr>
              <p:cNvCxnSpPr/>
              <p:nvPr/>
            </p:nvCxnSpPr>
            <p:spPr>
              <a:xfrm rot="6000000" flipV="1">
                <a:off x="16949770" y="15314659"/>
                <a:ext cx="0" cy="1080000"/>
              </a:xfrm>
              <a:prstGeom prst="straightConnector1">
                <a:avLst/>
              </a:prstGeom>
              <a:ln w="38100">
                <a:prstDash val="sysDash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 стрелкой 36">
                <a:extLst>
                  <a:ext uri="{FF2B5EF4-FFF2-40B4-BE49-F238E27FC236}">
                    <a16:creationId xmlns:a16="http://schemas.microsoft.com/office/drawing/2014/main" id="{1C3D4FEA-09D9-5746-16CD-13656B1A5E86}"/>
                  </a:ext>
                </a:extLst>
              </p:cNvPr>
              <p:cNvCxnSpPr/>
              <p:nvPr/>
            </p:nvCxnSpPr>
            <p:spPr>
              <a:xfrm rot="16200000">
                <a:off x="17028674" y="16558765"/>
                <a:ext cx="0" cy="1080000"/>
              </a:xfrm>
              <a:prstGeom prst="straightConnector1">
                <a:avLst/>
              </a:prstGeom>
              <a:ln w="38100">
                <a:prstDash val="sysDash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 стрелкой 37">
                <a:extLst>
                  <a:ext uri="{FF2B5EF4-FFF2-40B4-BE49-F238E27FC236}">
                    <a16:creationId xmlns:a16="http://schemas.microsoft.com/office/drawing/2014/main" id="{687214FF-53F0-5B6B-BAA8-B0922FC86C37}"/>
                  </a:ext>
                </a:extLst>
              </p:cNvPr>
              <p:cNvCxnSpPr/>
              <p:nvPr/>
            </p:nvCxnSpPr>
            <p:spPr>
              <a:xfrm rot="16200000">
                <a:off x="17028674" y="17705902"/>
                <a:ext cx="0" cy="1080000"/>
              </a:xfrm>
              <a:prstGeom prst="straightConnector1">
                <a:avLst/>
              </a:prstGeom>
              <a:ln w="38100">
                <a:prstDash val="sysDash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 стрелкой 38">
                <a:extLst>
                  <a:ext uri="{FF2B5EF4-FFF2-40B4-BE49-F238E27FC236}">
                    <a16:creationId xmlns:a16="http://schemas.microsoft.com/office/drawing/2014/main" id="{E62FACEF-1AAB-9C97-4C60-8F8B36D6645F}"/>
                  </a:ext>
                </a:extLst>
              </p:cNvPr>
              <p:cNvCxnSpPr/>
              <p:nvPr/>
            </p:nvCxnSpPr>
            <p:spPr>
              <a:xfrm rot="16200000">
                <a:off x="16696198" y="19139716"/>
                <a:ext cx="0" cy="1080000"/>
              </a:xfrm>
              <a:prstGeom prst="straightConnector1">
                <a:avLst/>
              </a:prstGeom>
              <a:ln w="38100">
                <a:prstDash val="sysDash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BD3C7E-3BCD-31ED-813E-60DADFE9D1B2}"/>
                  </a:ext>
                </a:extLst>
              </p:cNvPr>
              <p:cNvSpPr txBox="1"/>
              <p:nvPr/>
            </p:nvSpPr>
            <p:spPr>
              <a:xfrm>
                <a:off x="9167087" y="19307133"/>
                <a:ext cx="2059452" cy="406452"/>
              </a:xfrm>
              <a:prstGeom prst="rect">
                <a:avLst/>
              </a:prstGeom>
              <a:noFill/>
            </p:spPr>
            <p:txBody>
              <a:bodyPr wrap="square" rtlCol="0">
                <a:normAutofit lnSpcReduction="10000"/>
              </a:bodyPr>
              <a:lstStyle/>
              <a:p>
                <a:r>
                  <a:rPr lang="ru-RU" sz="900" dirty="0"/>
                  <a:t>ферментация</a:t>
                </a:r>
                <a:endParaRPr lang="ru-RU" sz="12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D089FCE-00DD-D61B-ACE8-C39F94BC712F}"/>
                  </a:ext>
                </a:extLst>
              </p:cNvPr>
              <p:cNvSpPr txBox="1"/>
              <p:nvPr/>
            </p:nvSpPr>
            <p:spPr>
              <a:xfrm>
                <a:off x="15255699" y="16034556"/>
                <a:ext cx="2410596" cy="383871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r>
                  <a:rPr lang="ru-RU" sz="800" dirty="0" err="1"/>
                  <a:t>трансэтерификация</a:t>
                </a:r>
                <a:endParaRPr lang="ru-RU" sz="800" dirty="0"/>
              </a:p>
            </p:txBody>
          </p:sp>
        </p:grpSp>
        <p:sp>
          <p:nvSpPr>
            <p:cNvPr id="12" name="Стрелка вниз 31">
              <a:extLst>
                <a:ext uri="{FF2B5EF4-FFF2-40B4-BE49-F238E27FC236}">
                  <a16:creationId xmlns:a16="http://schemas.microsoft.com/office/drawing/2014/main" id="{AC6F155E-68B8-12B2-F927-736C2309EADB}"/>
                </a:ext>
              </a:extLst>
            </p:cNvPr>
            <p:cNvSpPr/>
            <p:nvPr/>
          </p:nvSpPr>
          <p:spPr>
            <a:xfrm>
              <a:off x="1825711" y="3612637"/>
              <a:ext cx="223760" cy="383563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ru-RU" sz="1200"/>
            </a:p>
          </p:txBody>
        </p:sp>
        <p:sp>
          <p:nvSpPr>
            <p:cNvPr id="15" name="Стрелка вниз 32">
              <a:extLst>
                <a:ext uri="{FF2B5EF4-FFF2-40B4-BE49-F238E27FC236}">
                  <a16:creationId xmlns:a16="http://schemas.microsoft.com/office/drawing/2014/main" id="{8C1347CF-9E30-F5D9-DFF0-3ABDD032CCE9}"/>
                </a:ext>
              </a:extLst>
            </p:cNvPr>
            <p:cNvSpPr/>
            <p:nvPr/>
          </p:nvSpPr>
          <p:spPr>
            <a:xfrm rot="14380276">
              <a:off x="3023285" y="2235968"/>
              <a:ext cx="223760" cy="383563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ru-RU" sz="1200"/>
            </a:p>
          </p:txBody>
        </p:sp>
        <p:sp>
          <p:nvSpPr>
            <p:cNvPr id="16" name="Стрелка вниз 33">
              <a:extLst>
                <a:ext uri="{FF2B5EF4-FFF2-40B4-BE49-F238E27FC236}">
                  <a16:creationId xmlns:a16="http://schemas.microsoft.com/office/drawing/2014/main" id="{5C141A27-FFE1-F172-A6E7-05AB1B12BA15}"/>
                </a:ext>
              </a:extLst>
            </p:cNvPr>
            <p:cNvSpPr/>
            <p:nvPr/>
          </p:nvSpPr>
          <p:spPr>
            <a:xfrm rot="16457293">
              <a:off x="3080991" y="2845526"/>
              <a:ext cx="223760" cy="383563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ru-RU" sz="1200"/>
            </a:p>
          </p:txBody>
        </p:sp>
        <p:sp>
          <p:nvSpPr>
            <p:cNvPr id="17" name="Стрелка вниз 34">
              <a:extLst>
                <a:ext uri="{FF2B5EF4-FFF2-40B4-BE49-F238E27FC236}">
                  <a16:creationId xmlns:a16="http://schemas.microsoft.com/office/drawing/2014/main" id="{DA2AB081-CDC3-84A5-BB50-506A9D955509}"/>
                </a:ext>
              </a:extLst>
            </p:cNvPr>
            <p:cNvSpPr/>
            <p:nvPr/>
          </p:nvSpPr>
          <p:spPr>
            <a:xfrm rot="18211203">
              <a:off x="3064297" y="3329224"/>
              <a:ext cx="223760" cy="49306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ru-RU" sz="1200"/>
            </a:p>
          </p:txBody>
        </p:sp>
        <p:sp>
          <p:nvSpPr>
            <p:cNvPr id="18" name="Стрелка вниз 35">
              <a:extLst>
                <a:ext uri="{FF2B5EF4-FFF2-40B4-BE49-F238E27FC236}">
                  <a16:creationId xmlns:a16="http://schemas.microsoft.com/office/drawing/2014/main" id="{F04125CC-F0F3-C912-6C3F-F986A34714E2}"/>
                </a:ext>
              </a:extLst>
            </p:cNvPr>
            <p:cNvSpPr/>
            <p:nvPr/>
          </p:nvSpPr>
          <p:spPr>
            <a:xfrm rot="19565519">
              <a:off x="2940978" y="3668073"/>
              <a:ext cx="223760" cy="78351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ru-RU" sz="1200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281AE05-0EA8-1309-3132-31A7DB2DC45F}"/>
              </a:ext>
            </a:extLst>
          </p:cNvPr>
          <p:cNvGrpSpPr/>
          <p:nvPr/>
        </p:nvGrpSpPr>
        <p:grpSpPr>
          <a:xfrm>
            <a:off x="6624228" y="681541"/>
            <a:ext cx="2376264" cy="3948317"/>
            <a:chOff x="8832304" y="908720"/>
            <a:chExt cx="3168352" cy="5264422"/>
          </a:xfrm>
        </p:grpSpPr>
        <p:sp>
          <p:nvSpPr>
            <p:cNvPr id="43" name="Полилиния: фигура 66">
              <a:extLst>
                <a:ext uri="{FF2B5EF4-FFF2-40B4-BE49-F238E27FC236}">
                  <a16:creationId xmlns:a16="http://schemas.microsoft.com/office/drawing/2014/main" id="{B5D7E700-FAF3-AF25-F296-3F27F0AD9DE8}"/>
                </a:ext>
              </a:extLst>
            </p:cNvPr>
            <p:cNvSpPr/>
            <p:nvPr/>
          </p:nvSpPr>
          <p:spPr>
            <a:xfrm>
              <a:off x="8832304" y="3933056"/>
              <a:ext cx="1224136" cy="1152128"/>
            </a:xfrm>
            <a:custGeom>
              <a:avLst/>
              <a:gdLst>
                <a:gd name="connsiteX0" fmla="*/ 0 w 1176249"/>
                <a:gd name="connsiteY0" fmla="*/ 585788 h 1171575"/>
                <a:gd name="connsiteX1" fmla="*/ 588125 w 1176249"/>
                <a:gd name="connsiteY1" fmla="*/ 0 h 1171575"/>
                <a:gd name="connsiteX2" fmla="*/ 1176250 w 1176249"/>
                <a:gd name="connsiteY2" fmla="*/ 585788 h 1171575"/>
                <a:gd name="connsiteX3" fmla="*/ 588125 w 1176249"/>
                <a:gd name="connsiteY3" fmla="*/ 1171576 h 1171575"/>
                <a:gd name="connsiteX4" fmla="*/ 0 w 1176249"/>
                <a:gd name="connsiteY4" fmla="*/ 585788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49" h="1171575">
                  <a:moveTo>
                    <a:pt x="0" y="585788"/>
                  </a:moveTo>
                  <a:cubicBezTo>
                    <a:pt x="0" y="262266"/>
                    <a:pt x="263313" y="0"/>
                    <a:pt x="588125" y="0"/>
                  </a:cubicBezTo>
                  <a:cubicBezTo>
                    <a:pt x="912937" y="0"/>
                    <a:pt x="1176250" y="262266"/>
                    <a:pt x="1176250" y="585788"/>
                  </a:cubicBezTo>
                  <a:cubicBezTo>
                    <a:pt x="1176250" y="909310"/>
                    <a:pt x="912937" y="1171576"/>
                    <a:pt x="588125" y="1171576"/>
                  </a:cubicBezTo>
                  <a:cubicBezTo>
                    <a:pt x="263313" y="1171576"/>
                    <a:pt x="0" y="909310"/>
                    <a:pt x="0" y="585788"/>
                  </a:cubicBez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40624" tIns="140110" rIns="140624" bIns="14011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СО</a:t>
              </a:r>
              <a:r>
                <a:rPr lang="ru-RU" sz="21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4" name="Полилиния: фигура 67">
              <a:extLst>
                <a:ext uri="{FF2B5EF4-FFF2-40B4-BE49-F238E27FC236}">
                  <a16:creationId xmlns:a16="http://schemas.microsoft.com/office/drawing/2014/main" id="{62C77D1A-9CE2-0CBB-6415-E8EE493C4B9A}"/>
                </a:ext>
              </a:extLst>
            </p:cNvPr>
            <p:cNvSpPr/>
            <p:nvPr/>
          </p:nvSpPr>
          <p:spPr>
            <a:xfrm>
              <a:off x="9552384" y="908720"/>
              <a:ext cx="1224136" cy="1152128"/>
            </a:xfrm>
            <a:custGeom>
              <a:avLst/>
              <a:gdLst>
                <a:gd name="connsiteX0" fmla="*/ 0 w 1176249"/>
                <a:gd name="connsiteY0" fmla="*/ 585788 h 1171575"/>
                <a:gd name="connsiteX1" fmla="*/ 588125 w 1176249"/>
                <a:gd name="connsiteY1" fmla="*/ 0 h 1171575"/>
                <a:gd name="connsiteX2" fmla="*/ 1176250 w 1176249"/>
                <a:gd name="connsiteY2" fmla="*/ 585788 h 1171575"/>
                <a:gd name="connsiteX3" fmla="*/ 588125 w 1176249"/>
                <a:gd name="connsiteY3" fmla="*/ 1171576 h 1171575"/>
                <a:gd name="connsiteX4" fmla="*/ 0 w 1176249"/>
                <a:gd name="connsiteY4" fmla="*/ 585788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49" h="1171575">
                  <a:moveTo>
                    <a:pt x="0" y="585788"/>
                  </a:moveTo>
                  <a:cubicBezTo>
                    <a:pt x="0" y="262266"/>
                    <a:pt x="263313" y="0"/>
                    <a:pt x="588125" y="0"/>
                  </a:cubicBezTo>
                  <a:cubicBezTo>
                    <a:pt x="912937" y="0"/>
                    <a:pt x="1176250" y="262266"/>
                    <a:pt x="1176250" y="585788"/>
                  </a:cubicBezTo>
                  <a:cubicBezTo>
                    <a:pt x="1176250" y="909310"/>
                    <a:pt x="912937" y="1171576"/>
                    <a:pt x="588125" y="1171576"/>
                  </a:cubicBezTo>
                  <a:cubicBezTo>
                    <a:pt x="263313" y="1171576"/>
                    <a:pt x="0" y="909310"/>
                    <a:pt x="0" y="585788"/>
                  </a:cubicBezTo>
                  <a:close/>
                </a:path>
              </a:pathLst>
            </a:custGeom>
            <a:gradFill>
              <a:gsLst>
                <a:gs pos="19000">
                  <a:srgbClr val="7DDDFF"/>
                </a:gs>
                <a:gs pos="100000">
                  <a:srgbClr val="6598FF"/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40624" tIns="140110" rIns="140624" bIns="14011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21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Полилиния: фигура 68">
              <a:extLst>
                <a:ext uri="{FF2B5EF4-FFF2-40B4-BE49-F238E27FC236}">
                  <a16:creationId xmlns:a16="http://schemas.microsoft.com/office/drawing/2014/main" id="{D11C02A3-ACAF-726C-01B2-A97B8B1C34F1}"/>
                </a:ext>
              </a:extLst>
            </p:cNvPr>
            <p:cNvSpPr/>
            <p:nvPr/>
          </p:nvSpPr>
          <p:spPr>
            <a:xfrm>
              <a:off x="10776520" y="4509120"/>
              <a:ext cx="1224136" cy="1152128"/>
            </a:xfrm>
            <a:custGeom>
              <a:avLst/>
              <a:gdLst>
                <a:gd name="connsiteX0" fmla="*/ 0 w 1176249"/>
                <a:gd name="connsiteY0" fmla="*/ 585788 h 1171575"/>
                <a:gd name="connsiteX1" fmla="*/ 588125 w 1176249"/>
                <a:gd name="connsiteY1" fmla="*/ 0 h 1171575"/>
                <a:gd name="connsiteX2" fmla="*/ 1176250 w 1176249"/>
                <a:gd name="connsiteY2" fmla="*/ 585788 h 1171575"/>
                <a:gd name="connsiteX3" fmla="*/ 588125 w 1176249"/>
                <a:gd name="connsiteY3" fmla="*/ 1171576 h 1171575"/>
                <a:gd name="connsiteX4" fmla="*/ 0 w 1176249"/>
                <a:gd name="connsiteY4" fmla="*/ 585788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249" h="1171575">
                  <a:moveTo>
                    <a:pt x="0" y="585788"/>
                  </a:moveTo>
                  <a:cubicBezTo>
                    <a:pt x="0" y="262266"/>
                    <a:pt x="263313" y="0"/>
                    <a:pt x="588125" y="0"/>
                  </a:cubicBezTo>
                  <a:cubicBezTo>
                    <a:pt x="912937" y="0"/>
                    <a:pt x="1176250" y="262266"/>
                    <a:pt x="1176250" y="585788"/>
                  </a:cubicBezTo>
                  <a:cubicBezTo>
                    <a:pt x="1176250" y="909310"/>
                    <a:pt x="912937" y="1171576"/>
                    <a:pt x="588125" y="1171576"/>
                  </a:cubicBezTo>
                  <a:cubicBezTo>
                    <a:pt x="263313" y="1171576"/>
                    <a:pt x="0" y="909310"/>
                    <a:pt x="0" y="585788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40624" tIns="140110" rIns="140624" bIns="140110" numCol="1" spcCol="1270" anchor="ctr" anchorCtr="0">
              <a:noAutofit/>
            </a:bodyPr>
            <a:lstStyle/>
            <a:p>
              <a:pPr algn="ctr" defTabSz="6000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СВ</a:t>
              </a:r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ru-RU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Стрелка: вправо 69">
              <a:extLst>
                <a:ext uri="{FF2B5EF4-FFF2-40B4-BE49-F238E27FC236}">
                  <a16:creationId xmlns:a16="http://schemas.microsoft.com/office/drawing/2014/main" id="{204F4295-B86D-D18D-5C98-9D005D39FC22}"/>
                </a:ext>
              </a:extLst>
            </p:cNvPr>
            <p:cNvSpPr/>
            <p:nvPr/>
          </p:nvSpPr>
          <p:spPr>
            <a:xfrm rot="15083721">
              <a:off x="11053937" y="4039722"/>
              <a:ext cx="432048" cy="288032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Стрелка: вправо 70">
              <a:extLst>
                <a:ext uri="{FF2B5EF4-FFF2-40B4-BE49-F238E27FC236}">
                  <a16:creationId xmlns:a16="http://schemas.microsoft.com/office/drawing/2014/main" id="{35AB0F54-8C3F-96CE-2358-33F42C73B712}"/>
                </a:ext>
              </a:extLst>
            </p:cNvPr>
            <p:cNvSpPr/>
            <p:nvPr/>
          </p:nvSpPr>
          <p:spPr>
            <a:xfrm rot="19179787">
              <a:off x="9954285" y="3750613"/>
              <a:ext cx="432048" cy="288032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Стрелка: вправо 71">
              <a:extLst>
                <a:ext uri="{FF2B5EF4-FFF2-40B4-BE49-F238E27FC236}">
                  <a16:creationId xmlns:a16="http://schemas.microsoft.com/office/drawing/2014/main" id="{80E92D10-6B22-D6FC-28D3-2135451FBB9E}"/>
                </a:ext>
              </a:extLst>
            </p:cNvPr>
            <p:cNvSpPr/>
            <p:nvPr/>
          </p:nvSpPr>
          <p:spPr>
            <a:xfrm rot="14613293">
              <a:off x="10353599" y="2174387"/>
              <a:ext cx="432048" cy="288032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55B0388-E688-1A12-F5CD-F4749E399E09}"/>
                </a:ext>
              </a:extLst>
            </p:cNvPr>
            <p:cNvSpPr/>
            <p:nvPr/>
          </p:nvSpPr>
          <p:spPr>
            <a:xfrm>
              <a:off x="10272464" y="2636912"/>
              <a:ext cx="1296144" cy="1224136"/>
            </a:xfrm>
            <a:prstGeom prst="ellipse">
              <a:avLst/>
            </a:prstGeom>
            <a:blipFill rotWithShape="0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0" name="Молния 49">
              <a:extLst>
                <a:ext uri="{FF2B5EF4-FFF2-40B4-BE49-F238E27FC236}">
                  <a16:creationId xmlns:a16="http://schemas.microsoft.com/office/drawing/2014/main" id="{129FBD7F-E396-AE03-C77F-AEF6EF4D571C}"/>
                </a:ext>
              </a:extLst>
            </p:cNvPr>
            <p:cNvSpPr/>
            <p:nvPr/>
          </p:nvSpPr>
          <p:spPr>
            <a:xfrm rot="20755852">
              <a:off x="9064344" y="2355620"/>
              <a:ext cx="976080" cy="844647"/>
            </a:xfrm>
            <a:prstGeom prst="lightningBol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A70DA80B-41E9-0947-6857-5375161FDDFC}"/>
                </a:ext>
              </a:extLst>
            </p:cNvPr>
            <p:cNvSpPr/>
            <p:nvPr/>
          </p:nvSpPr>
          <p:spPr>
            <a:xfrm>
              <a:off x="9840416" y="5824329"/>
              <a:ext cx="2112869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a-DK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*- </a:t>
              </a:r>
              <a:r>
                <a:rPr lang="ru-RU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сточные воды</a:t>
              </a:r>
              <a:endParaRPr lang="da-DK" sz="11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</p:spPr>
        <p:txBody>
          <a:bodyPr/>
          <a:lstStyle/>
          <a:p>
            <a:r>
              <a:rPr lang="ru-RU" sz="800" dirty="0">
                <a:solidFill>
                  <a:schemeClr val="tx1"/>
                </a:solidFill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297594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01C8C-A203-9A84-5588-46A3734C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E481F9-867E-EA6E-8AAA-C6E51C51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/>
              <a:t>8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67E6082-63E4-059F-D508-4A2AABB2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</p:spPr>
        <p:txBody>
          <a:bodyPr/>
          <a:lstStyle/>
          <a:p>
            <a:r>
              <a:rPr lang="ru-RU" sz="3000" u="sng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Микроводоросли и </a:t>
            </a:r>
            <a:r>
              <a:rPr lang="ru-RU" sz="3000" u="sng" dirty="0" err="1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цианобактерии</a:t>
            </a:r>
            <a:br>
              <a:rPr lang="en-US" sz="21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+mn-lt"/>
              </a:rPr>
            </a:br>
            <a:r>
              <a:rPr lang="ru-RU" sz="1800" b="1" dirty="0">
                <a:ln w="12700">
                  <a:noFill/>
                  <a:prstDash val="solid"/>
                </a:ln>
              </a:rPr>
              <a:t>Где граница между биодизайном и реальной утилизацией СО</a:t>
            </a:r>
            <a:r>
              <a:rPr lang="ru-RU" sz="1800" b="1" baseline="-25000" dirty="0">
                <a:ln w="12700">
                  <a:noFill/>
                  <a:prstDash val="solid"/>
                </a:ln>
              </a:rPr>
              <a:t>2</a:t>
            </a:r>
            <a:r>
              <a:rPr lang="ru-RU" sz="1800" b="1" dirty="0">
                <a:ln w="12700">
                  <a:noFill/>
                  <a:prstDash val="solid"/>
                </a:ln>
              </a:rPr>
              <a:t>?</a:t>
            </a:r>
            <a:endParaRPr lang="ru-RU" sz="2400" b="1" dirty="0">
              <a:ln w="12700">
                <a:noFill/>
                <a:prstDash val="solid"/>
              </a:ln>
              <a:latin typeface="+mn-lt"/>
            </a:endParaRPr>
          </a:p>
        </p:txBody>
      </p:sp>
      <p:pic>
        <p:nvPicPr>
          <p:cNvPr id="52" name="Picture 2" descr="SITE_NAME">
            <a:extLst>
              <a:ext uri="{FF2B5EF4-FFF2-40B4-BE49-F238E27FC236}">
                <a16:creationId xmlns:a16="http://schemas.microsoft.com/office/drawing/2014/main" id="{216F20DF-27CD-6EB9-3CA8-FF37AB6E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91B4FE-8D60-5356-F653-B1AB0CFE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915566"/>
            <a:ext cx="3604406" cy="23042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46484D-D2D2-6055-73A2-4DA69CAA9760}"/>
              </a:ext>
            </a:extLst>
          </p:cNvPr>
          <p:cNvSpPr txBox="1"/>
          <p:nvPr/>
        </p:nvSpPr>
        <p:spPr>
          <a:xfrm>
            <a:off x="6732240" y="771550"/>
            <a:ext cx="1915342" cy="215361"/>
          </a:xfrm>
          <a:prstGeom prst="rect">
            <a:avLst/>
          </a:prstGeom>
          <a:noFill/>
        </p:spPr>
        <p:txBody>
          <a:bodyPr wrap="square" lIns="91358" tIns="45679" rIns="91358" bIns="45679" rtlCol="0">
            <a:spAutoFit/>
          </a:bodyPr>
          <a:lstStyle/>
          <a:p>
            <a:r>
              <a:rPr lang="fr-FR" sz="800" b="1" i="1" dirty="0">
                <a:solidFill>
                  <a:srgbClr val="00B0F0"/>
                </a:solidFill>
              </a:rPr>
              <a:t>Cervera</a:t>
            </a:r>
            <a:r>
              <a:rPr lang="ru-RU" sz="800" b="1" i="1" dirty="0">
                <a:solidFill>
                  <a:srgbClr val="00B0F0"/>
                </a:solidFill>
              </a:rPr>
              <a:t> </a:t>
            </a:r>
            <a:r>
              <a:rPr lang="en-US" sz="800" b="1" i="1" dirty="0">
                <a:solidFill>
                  <a:srgbClr val="00B0F0"/>
                </a:solidFill>
              </a:rPr>
              <a:t>et al, 2024</a:t>
            </a:r>
            <a:endParaRPr lang="ru-RU" sz="800" b="1" i="1" dirty="0">
              <a:solidFill>
                <a:srgbClr val="00B0F0"/>
              </a:solidFill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BAF2EC5-A420-2703-B34B-78FB356AD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843558"/>
            <a:ext cx="3312368" cy="219615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8632464-561E-D6E7-2C74-D4A082604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075807"/>
            <a:ext cx="1800200" cy="1905932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1EA536CC-0213-93FB-50A6-8804F1C57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2643758"/>
            <a:ext cx="1872208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3. </a:t>
            </a:r>
            <a:r>
              <a:rPr lang="ru-RU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г.Белград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Сербия</a:t>
            </a:r>
            <a:endParaRPr lang="ru-RU" altLang="ru-RU" sz="825" b="1" i="1" dirty="0"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Box 8">
            <a:extLst>
              <a:ext uri="{FF2B5EF4-FFF2-40B4-BE49-F238E27FC236}">
                <a16:creationId xmlns:a16="http://schemas.microsoft.com/office/drawing/2014/main" id="{F8F37A7F-5F05-7560-2360-A497E5E9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2859782"/>
            <a:ext cx="3120564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UAH, </a:t>
            </a:r>
            <a:r>
              <a:rPr lang="en-US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Esmasa</a:t>
            </a:r>
            <a:r>
              <a:rPr lang="en-US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г.Алькорн</a:t>
            </a:r>
            <a:r>
              <a:rPr lang="en-US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Испания</a:t>
            </a:r>
            <a:r>
              <a:rPr lang="en-US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  <a:endParaRPr lang="ru-RU" altLang="ru-RU" sz="825" b="1" i="1" dirty="0"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D7F5D7A-DB4B-AED7-8B09-46D2F2E8A4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52414"/>
            <a:ext cx="1440160" cy="1908029"/>
          </a:xfrm>
          <a:prstGeom prst="rect">
            <a:avLst/>
          </a:prstGeom>
        </p:spPr>
      </p:pic>
      <p:sp>
        <p:nvSpPr>
          <p:cNvPr id="61" name="Text Box 8">
            <a:extLst>
              <a:ext uri="{FF2B5EF4-FFF2-40B4-BE49-F238E27FC236}">
                <a16:creationId xmlns:a16="http://schemas.microsoft.com/office/drawing/2014/main" id="{D7742513-5780-E31B-5AB3-AD53C9BCE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924209"/>
            <a:ext cx="3912652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Рубежи Науки, «Воздух Один», </a:t>
            </a:r>
            <a:r>
              <a:rPr lang="ru-RU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г.Москва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Россия (ист. </a:t>
            </a:r>
            <a:r>
              <a:rPr lang="ru-RU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Шаенко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А.Ю.)</a:t>
            </a:r>
            <a:endParaRPr lang="ru-RU" altLang="ru-RU" sz="825" b="1" i="1" dirty="0"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Фото: greenfluidics.com">
            <a:extLst>
              <a:ext uri="{FF2B5EF4-FFF2-40B4-BE49-F238E27FC236}">
                <a16:creationId xmlns:a16="http://schemas.microsoft.com/office/drawing/2014/main" id="{BA05229B-16F8-6DD0-5A0B-E9CC2890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9822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098F402-D1A3-FB8D-B767-0CECBF7E8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3219822"/>
            <a:ext cx="2368216" cy="1232840"/>
          </a:xfrm>
          <a:prstGeom prst="rect">
            <a:avLst/>
          </a:prstGeom>
        </p:spPr>
      </p:pic>
      <p:sp>
        <p:nvSpPr>
          <p:cNvPr id="1024" name="Text Box 8">
            <a:extLst>
              <a:ext uri="{FF2B5EF4-FFF2-40B4-BE49-F238E27FC236}">
                <a16:creationId xmlns:a16="http://schemas.microsoft.com/office/drawing/2014/main" id="{7E9ED5CA-72BF-3E25-F956-00B006A91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4515966"/>
            <a:ext cx="3912652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825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Greenfluidics</a:t>
            </a:r>
            <a:r>
              <a:rPr lang="en-US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Мексика (</a:t>
            </a:r>
            <a:r>
              <a:rPr lang="fr-FR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https://greenfluidics.com/</a:t>
            </a:r>
            <a:r>
              <a:rPr lang="ru-RU" sz="825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825" b="1" i="1" dirty="0"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3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kcpt72.ru/wp-content/uploads/2022/03/e-%D1%8D%D0%BA%D0%BE%D0%BB%D0%BE%D0%B3%D0%B8%D1%87%D0%BD%D0%BE%D1%81%D1%82%D1%8C-%D0%B8-%D1%8D%D0%BA%D0%BE%D0%BB%D0%BE%D0%B3%D0%B8%D1%87%D0%B5%D1%81%D0%BA%D0%B0%D1%8F-%D0%BA%D0%BE%D0%BD%D1%86%D0%B5%D0%BF%D1%86%D0%B8%D1%8F-%D1%81%D0%B8%D0%BC%D0%B2%D0%BE%D0%BB-%D0%B7%D0%B5%D0%BC%D0%BB%D0%B8-%D1%81-%D0%B7%D0%B5%D0%BB%D0%B5%D0%BD%D1%8B%D0%BC%D0%B8-1486423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4" descr="https://kcpt72.ru/wp-content/uploads/2022/03/e-%D1%8D%D0%BA%D0%BE%D0%BB%D0%BE%D0%B3%D0%B8%D1%87%D0%BD%D0%BE%D1%81%D1%82%D1%8C-%D0%B8-%D1%8D%D0%BA%D0%BE%D0%BB%D0%BE%D0%B3%D0%B8%D1%87%D0%B5%D1%81%D0%BA%D0%B0%D1%8F-%D0%BA%D0%BE%D0%BD%D1%86%D0%B5%D0%BF%D1%86%D0%B8%D1%8F-%D1%81%D0%B8%D0%BC%D0%B2%D0%BE%D0%BB-%D0%B7%D0%B5%D0%BC%D0%BB%D0%B8-%D1%81-%D0%B7%D0%B5%D0%BB%D0%B5%D0%BD%D1%8B%D0%BC%D0%B8-14864230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6" descr="https://kcpt72.ru/wp-content/uploads/2022/03/e-%D1%8D%D0%BA%D0%BE%D0%BB%D0%BE%D0%B3%D0%B8%D1%87%D0%BD%D0%BE%D1%81%D1%82%D1%8C-%D0%B8-%D1%8D%D0%BA%D0%BE%D0%BB%D0%BE%D0%B3%D0%B8%D1%87%D0%B5%D1%81%D0%BA%D0%B0%D1%8F-%D0%BA%D0%BE%D0%BD%D1%86%D0%B5%D0%BF%D1%86%D0%B8%D1%8F-%D1%81%D0%B8%D0%BC%D0%B2%D0%BE%D0%BB-%D0%B7%D0%B5%D0%BC%D0%BB%D0%B8-%D1%81-%D0%B7%D0%B5%D0%BB%D0%B5%D0%BD%D1%8B%D0%BC%D0%B8-14864230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8" descr="https://kcpt72.ru/wp-content/uploads/2022/03/e-%D1%8D%D0%BA%D0%BE%D0%BB%D0%BE%D0%B3%D0%B8%D1%87%D0%BD%D0%BE%D1%81%D1%82%D1%8C-%D0%B8-%D1%8D%D0%BA%D0%BE%D0%BB%D0%BE%D0%B3%D0%B8%D1%87%D0%B5%D1%81%D0%BA%D0%B0%D1%8F-%D0%BA%D0%BE%D0%BD%D1%86%D0%B5%D0%BF%D1%86%D0%B8%D1%8F-%D1%81%D0%B8%D0%BC%D0%B2%D0%BE%D0%BB-%D0%B7%D0%B5%D0%BC%D0%BB%D0%B8-%D1%81-%D0%B7%D0%B5%D0%BB%D0%B5%D0%BD%D1%8B%D0%BC%D0%B8-148642305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58" name="Группа 157"/>
          <p:cNvGrpSpPr/>
          <p:nvPr/>
        </p:nvGrpSpPr>
        <p:grpSpPr>
          <a:xfrm>
            <a:off x="467303" y="391694"/>
            <a:ext cx="8137145" cy="4244627"/>
            <a:chOff x="467303" y="339502"/>
            <a:chExt cx="8137145" cy="4244627"/>
          </a:xfrm>
        </p:grpSpPr>
        <p:grpSp>
          <p:nvGrpSpPr>
            <p:cNvPr id="59" name="Группа 58"/>
            <p:cNvGrpSpPr/>
            <p:nvPr/>
          </p:nvGrpSpPr>
          <p:grpSpPr>
            <a:xfrm>
              <a:off x="467303" y="339502"/>
              <a:ext cx="8137145" cy="4114877"/>
              <a:chOff x="467303" y="339502"/>
              <a:chExt cx="8137145" cy="4114877"/>
            </a:xfrm>
          </p:grpSpPr>
          <p:pic>
            <p:nvPicPr>
              <p:cNvPr id="5122" name="Picture 2" descr="G:\MAI\РАЗНОЕ\1622293206_4-phonoteka_org-p-kosmonavt-v-otkritom-kosmose-art-krasivo-5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16" r="23573"/>
              <a:stretch/>
            </p:blipFill>
            <p:spPr bwMode="auto">
              <a:xfrm>
                <a:off x="3491639" y="1382043"/>
                <a:ext cx="1978085" cy="2122959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7" name="Группа 46"/>
              <p:cNvGrpSpPr/>
              <p:nvPr/>
            </p:nvGrpSpPr>
            <p:grpSpPr>
              <a:xfrm>
                <a:off x="6278511" y="904331"/>
                <a:ext cx="1008112" cy="936104"/>
                <a:chOff x="5724128" y="1419622"/>
                <a:chExt cx="1008112" cy="936104"/>
              </a:xfrm>
            </p:grpSpPr>
            <p:sp>
              <p:nvSpPr>
                <p:cNvPr id="41" name="Овал 40"/>
                <p:cNvSpPr/>
                <p:nvPr/>
              </p:nvSpPr>
              <p:spPr>
                <a:xfrm>
                  <a:off x="5724128" y="1419622"/>
                  <a:ext cx="1008112" cy="936104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972856" y="1627338"/>
                  <a:ext cx="5975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ru-RU" sz="28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О</a:t>
                  </a:r>
                  <a:r>
                    <a:rPr lang="ru-RU" sz="2800" b="1" baseline="-25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endParaRPr lang="ru-RU" b="1" baseline="-25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" name="Стрелка вправо 43"/>
              <p:cNvSpPr/>
              <p:nvPr/>
            </p:nvSpPr>
            <p:spPr>
              <a:xfrm rot="1603064">
                <a:off x="2688964" y="1578943"/>
                <a:ext cx="748560" cy="4509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Стрелка вправо 48"/>
              <p:cNvSpPr/>
              <p:nvPr/>
            </p:nvSpPr>
            <p:spPr>
              <a:xfrm rot="8849156">
                <a:off x="5503584" y="1578943"/>
                <a:ext cx="748560" cy="450988"/>
              </a:xfrm>
              <a:prstGeom prst="right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Стрелка вправо 50"/>
              <p:cNvSpPr/>
              <p:nvPr/>
            </p:nvSpPr>
            <p:spPr>
              <a:xfrm rot="8696083">
                <a:off x="2753712" y="3177898"/>
                <a:ext cx="748560" cy="45098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Стрелка вправо 51"/>
              <p:cNvSpPr/>
              <p:nvPr/>
            </p:nvSpPr>
            <p:spPr>
              <a:xfrm rot="2243102">
                <a:off x="5352106" y="3235977"/>
                <a:ext cx="748560" cy="450988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8" name="Группа 47"/>
              <p:cNvGrpSpPr/>
              <p:nvPr/>
            </p:nvGrpSpPr>
            <p:grpSpPr>
              <a:xfrm>
                <a:off x="6023183" y="3418210"/>
                <a:ext cx="1008112" cy="936104"/>
                <a:chOff x="5828840" y="3689020"/>
                <a:chExt cx="1008112" cy="936104"/>
              </a:xfrm>
            </p:grpSpPr>
            <p:sp>
              <p:nvSpPr>
                <p:cNvPr id="42" name="Овал 41"/>
                <p:cNvSpPr/>
                <p:nvPr/>
              </p:nvSpPr>
              <p:spPr>
                <a:xfrm>
                  <a:off x="5828840" y="3689020"/>
                  <a:ext cx="1008112" cy="936104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990720" y="3881805"/>
                  <a:ext cx="84623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ru-RU" sz="2800" b="1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СО</a:t>
                  </a:r>
                  <a:r>
                    <a:rPr lang="ru-RU" sz="28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endParaRPr lang="ru-RU" b="1" baseline="-250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56" name="Группа 55"/>
              <p:cNvGrpSpPr/>
              <p:nvPr/>
            </p:nvGrpSpPr>
            <p:grpSpPr>
              <a:xfrm>
                <a:off x="1340869" y="2767611"/>
                <a:ext cx="1819369" cy="1686768"/>
                <a:chOff x="1053078" y="3093222"/>
                <a:chExt cx="1819369" cy="1686768"/>
              </a:xfrm>
            </p:grpSpPr>
            <p:sp>
              <p:nvSpPr>
                <p:cNvPr id="43" name="Прямоугольник 42"/>
                <p:cNvSpPr/>
                <p:nvPr/>
              </p:nvSpPr>
              <p:spPr>
                <a:xfrm rot="1159991">
                  <a:off x="1053078" y="3093222"/>
                  <a:ext cx="1819369" cy="168676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Down">
                    <a:avLst>
                      <a:gd name="adj" fmla="val 20502946"/>
                    </a:avLst>
                  </a:prstTxWarp>
                  <a:spAutoFit/>
                </a:bodyPr>
                <a:lstStyle/>
                <a:p>
                  <a:pPr algn="ctr" defTabSz="914400"/>
                  <a:r>
                    <a:rPr lang="ru-RU" dirty="0">
                      <a:ln w="17780" cmpd="sng">
                        <a:noFill/>
                        <a:prstDash val="solid"/>
                        <a:miter lim="800000"/>
                      </a:ln>
                      <a:gradFill rotWithShape="1">
                        <a:gsLst>
                          <a:gs pos="0">
                            <a:srgbClr val="000000">
                              <a:tint val="92000"/>
                              <a:shade val="100000"/>
                              <a:satMod val="150000"/>
                            </a:srgbClr>
                          </a:gs>
                          <a:gs pos="49000">
                            <a:srgbClr val="000000">
                              <a:tint val="89000"/>
                              <a:shade val="90000"/>
                              <a:satMod val="150000"/>
                            </a:srgbClr>
                          </a:gs>
                          <a:gs pos="50000">
                            <a:srgbClr val="000000">
                              <a:tint val="100000"/>
                              <a:shade val="75000"/>
                              <a:satMod val="150000"/>
                            </a:srgbClr>
                          </a:gs>
                          <a:gs pos="95000">
                            <a:srgbClr val="000000">
                              <a:shade val="47000"/>
                              <a:satMod val="150000"/>
                            </a:srgbClr>
                          </a:gs>
                          <a:gs pos="100000">
                            <a:srgbClr val="000000">
                              <a:shade val="39000"/>
                              <a:satMod val="150000"/>
                            </a:srgbClr>
                          </a:gs>
                        </a:gsLst>
                        <a:lin ang="5400000"/>
                      </a:gradFill>
                    </a:rPr>
                    <a:t>Удобрения</a:t>
                  </a:r>
                </a:p>
              </p:txBody>
            </p:sp>
            <p:grpSp>
              <p:nvGrpSpPr>
                <p:cNvPr id="50" name="Группа 49"/>
                <p:cNvGrpSpPr/>
                <p:nvPr/>
              </p:nvGrpSpPr>
              <p:grpSpPr>
                <a:xfrm>
                  <a:off x="1449236" y="3675363"/>
                  <a:ext cx="1178548" cy="936104"/>
                  <a:chOff x="1449236" y="3675363"/>
                  <a:chExt cx="1178548" cy="936104"/>
                </a:xfrm>
              </p:grpSpPr>
              <p:sp>
                <p:nvSpPr>
                  <p:cNvPr id="40" name="Овал 39"/>
                  <p:cNvSpPr/>
                  <p:nvPr/>
                </p:nvSpPr>
                <p:spPr>
                  <a:xfrm>
                    <a:off x="1449236" y="3675363"/>
                    <a:ext cx="1008112" cy="936104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ru-RU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1458168" y="3939902"/>
                    <a:ext cx="116961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/>
                    <a:r>
                      <a:rPr lang="ru-RU" b="1" dirty="0">
                        <a:solidFill>
                          <a:prstClr val="black"/>
                        </a:solidFill>
                      </a:rPr>
                      <a:t>Отходы</a:t>
                    </a:r>
                    <a:endParaRPr lang="ru-RU" sz="1200" b="1" baseline="-25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1271281" y="339502"/>
                <a:ext cx="1819369" cy="1686768"/>
                <a:chOff x="983490" y="665113"/>
                <a:chExt cx="1819369" cy="1686768"/>
              </a:xfrm>
            </p:grpSpPr>
            <p:sp>
              <p:nvSpPr>
                <p:cNvPr id="3" name="Овал 2"/>
                <p:cNvSpPr/>
                <p:nvPr/>
              </p:nvSpPr>
              <p:spPr>
                <a:xfrm>
                  <a:off x="1391758" y="1212571"/>
                  <a:ext cx="1008112" cy="93610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1494410" y="1400025"/>
                  <a:ext cx="8028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ru-RU" sz="28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Еда</a:t>
                  </a:r>
                  <a:endParaRPr lang="ru-RU" b="1" baseline="-25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7" name="Прямоугольник 56"/>
                <p:cNvSpPr/>
                <p:nvPr/>
              </p:nvSpPr>
              <p:spPr>
                <a:xfrm rot="1159991">
                  <a:off x="983490" y="665113"/>
                  <a:ext cx="1819369" cy="168676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Down">
                    <a:avLst>
                      <a:gd name="adj" fmla="val 20502946"/>
                    </a:avLst>
                  </a:prstTxWarp>
                  <a:spAutoFit/>
                </a:bodyPr>
                <a:lstStyle/>
                <a:p>
                  <a:pPr algn="ctr" defTabSz="914400"/>
                  <a:r>
                    <a:rPr lang="ru-RU" dirty="0">
                      <a:ln w="17780" cmpd="sng">
                        <a:noFill/>
                        <a:prstDash val="solid"/>
                        <a:miter lim="800000"/>
                      </a:ln>
                      <a:gradFill rotWithShape="1">
                        <a:gsLst>
                          <a:gs pos="0">
                            <a:srgbClr val="000000">
                              <a:tint val="92000"/>
                              <a:shade val="100000"/>
                              <a:satMod val="150000"/>
                            </a:srgbClr>
                          </a:gs>
                          <a:gs pos="49000">
                            <a:srgbClr val="000000">
                              <a:tint val="89000"/>
                              <a:shade val="90000"/>
                              <a:satMod val="150000"/>
                            </a:srgbClr>
                          </a:gs>
                          <a:gs pos="50000">
                            <a:srgbClr val="000000">
                              <a:tint val="100000"/>
                              <a:shade val="75000"/>
                              <a:satMod val="150000"/>
                            </a:srgbClr>
                          </a:gs>
                          <a:gs pos="95000">
                            <a:srgbClr val="000000">
                              <a:shade val="47000"/>
                              <a:satMod val="150000"/>
                            </a:srgbClr>
                          </a:gs>
                          <a:gs pos="100000">
                            <a:srgbClr val="000000">
                              <a:shade val="39000"/>
                              <a:satMod val="150000"/>
                            </a:srgbClr>
                          </a:gs>
                        </a:gsLst>
                        <a:lin ang="5400000"/>
                      </a:gradFill>
                    </a:rPr>
                    <a:t>Биотопливо</a:t>
                  </a:r>
                </a:p>
              </p:txBody>
            </p:sp>
          </p:grpSp>
          <p:sp>
            <p:nvSpPr>
              <p:cNvPr id="58" name="Скругленный прямоугольник 57"/>
              <p:cNvSpPr/>
              <p:nvPr/>
            </p:nvSpPr>
            <p:spPr>
              <a:xfrm>
                <a:off x="541557" y="2195765"/>
                <a:ext cx="1699526" cy="1036852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6782567" y="2174131"/>
                <a:ext cx="1821640" cy="1058486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67303" y="2391896"/>
                <a:ext cx="18021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ru-RU" b="1" dirty="0">
                    <a:solidFill>
                      <a:srgbClr val="002060"/>
                    </a:solidFill>
                  </a:rPr>
                  <a:t>Космическая</a:t>
                </a:r>
              </a:p>
              <a:p>
                <a:pPr algn="ctr" defTabSz="914400"/>
                <a:r>
                  <a:rPr lang="ru-RU" b="1" dirty="0">
                    <a:solidFill>
                      <a:srgbClr val="002060"/>
                    </a:solidFill>
                  </a:rPr>
                  <a:t>оранжерея</a:t>
                </a:r>
                <a:endParaRPr lang="ru-RU" sz="1200" b="1" baseline="-25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802343" y="2174131"/>
                <a:ext cx="18021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ru-RU" b="1" dirty="0">
                    <a:solidFill>
                      <a:srgbClr val="00B050"/>
                    </a:solidFill>
                  </a:rPr>
                  <a:t>Система </a:t>
                </a:r>
                <a:r>
                  <a:rPr lang="ru-RU" b="1" dirty="0" err="1">
                    <a:solidFill>
                      <a:srgbClr val="00B050"/>
                    </a:solidFill>
                  </a:rPr>
                  <a:t>жизне</a:t>
                </a:r>
                <a:r>
                  <a:rPr lang="ru-RU" b="1" dirty="0">
                    <a:solidFill>
                      <a:srgbClr val="00B050"/>
                    </a:solidFill>
                  </a:rPr>
                  <a:t>-обеспечения</a:t>
                </a:r>
                <a:endParaRPr lang="ru-RU" sz="1200" b="1" baseline="-250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27" name="Стрелка углом 126"/>
            <p:cNvSpPr/>
            <p:nvPr/>
          </p:nvSpPr>
          <p:spPr>
            <a:xfrm>
              <a:off x="765175" y="1182886"/>
              <a:ext cx="782489" cy="909406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" name="Стрелка углом 129"/>
            <p:cNvSpPr/>
            <p:nvPr/>
          </p:nvSpPr>
          <p:spPr>
            <a:xfrm rot="16200000">
              <a:off x="829133" y="3184349"/>
              <a:ext cx="611816" cy="825251"/>
            </a:xfrm>
            <a:prstGeom prst="ben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" name="Стрелка углом 130"/>
            <p:cNvSpPr/>
            <p:nvPr/>
          </p:nvSpPr>
          <p:spPr>
            <a:xfrm flipH="1">
              <a:off x="7400555" y="1191498"/>
              <a:ext cx="585663" cy="909406"/>
            </a:xfrm>
            <a:prstGeom prst="ben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" name="Стрелка углом 131"/>
            <p:cNvSpPr/>
            <p:nvPr/>
          </p:nvSpPr>
          <p:spPr>
            <a:xfrm rot="16200000" flipV="1">
              <a:off x="7307010" y="3229085"/>
              <a:ext cx="611816" cy="897260"/>
            </a:xfrm>
            <a:prstGeom prst="ben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" name="Дуга 143"/>
            <p:cNvSpPr/>
            <p:nvPr/>
          </p:nvSpPr>
          <p:spPr>
            <a:xfrm rot="7317725">
              <a:off x="3361090" y="1339524"/>
              <a:ext cx="2217060" cy="2264886"/>
            </a:xfrm>
            <a:prstGeom prst="arc">
              <a:avLst>
                <a:gd name="adj1" fmla="val 14291782"/>
                <a:gd name="adj2" fmla="val 3431050"/>
              </a:avLst>
            </a:prstGeom>
            <a:ln w="5715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ru-RU">
                <a:solidFill>
                  <a:prstClr val="black"/>
                </a:solidFill>
              </a:endParaRPr>
            </a:p>
          </p:txBody>
        </p:sp>
        <p:cxnSp>
          <p:nvCxnSpPr>
            <p:cNvPr id="146" name="Прямая со стрелкой 145"/>
            <p:cNvCxnSpPr>
              <a:stCxn id="144" idx="2"/>
              <a:endCxn id="62" idx="3"/>
            </p:cNvCxnSpPr>
            <p:nvPr/>
          </p:nvCxnSpPr>
          <p:spPr>
            <a:xfrm flipH="1">
              <a:off x="2269408" y="2488734"/>
              <a:ext cx="1075077" cy="226328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 стрелкой 150"/>
            <p:cNvCxnSpPr>
              <a:stCxn id="144" idx="0"/>
              <a:endCxn id="61" idx="1"/>
            </p:cNvCxnSpPr>
            <p:nvPr/>
          </p:nvCxnSpPr>
          <p:spPr>
            <a:xfrm>
              <a:off x="5595262" y="2475080"/>
              <a:ext cx="1187305" cy="228294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Прямоугольник 159"/>
            <p:cNvSpPr/>
            <p:nvPr/>
          </p:nvSpPr>
          <p:spPr>
            <a:xfrm rot="21383995">
              <a:off x="3394040" y="2131036"/>
              <a:ext cx="2151160" cy="16867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0502946"/>
                </a:avLst>
              </a:prstTxWarp>
              <a:spAutoFit/>
            </a:bodyPr>
            <a:lstStyle/>
            <a:p>
              <a:pPr algn="ctr" defTabSz="914400"/>
              <a:r>
                <a:rPr lang="ru-RU" sz="1200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</a:rPr>
                <a:t>Вода и питательная среда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 rot="1159991">
              <a:off x="5736018" y="2897361"/>
              <a:ext cx="1819369" cy="16867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0502946"/>
                </a:avLst>
              </a:prstTxWarp>
              <a:spAutoFit/>
            </a:bodyPr>
            <a:lstStyle/>
            <a:p>
              <a:pPr algn="ctr" defTabSz="914400"/>
              <a:r>
                <a:rPr lang="ru-RU" dirty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</a:rPr>
                <a:t>Очистка воздуха</a:t>
              </a:r>
            </a:p>
          </p:txBody>
        </p:sp>
      </p:grp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13835E87-7FDE-45D2-7288-2B9699C2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4320"/>
            <a:ext cx="7344816" cy="857250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sng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Микроводоросли и </a:t>
            </a:r>
            <a:r>
              <a:rPr kumimoji="0" lang="ru-RU" sz="3000" b="0" i="0" u="sng" strike="noStrike" kern="0" cap="none" spc="0" normalizeH="0" baseline="0" noProof="0" dirty="0" err="1">
                <a:ln w="12700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цианобактерии</a:t>
            </a:r>
            <a:br>
              <a:rPr kumimoji="0" lang="en-US" sz="2100" b="0" i="0" u="sng" strike="noStrike" kern="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Применение</a:t>
            </a:r>
            <a:r>
              <a:rPr kumimoji="0" lang="en-US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ru-RU" sz="1800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в биологических</a:t>
            </a:r>
            <a:r>
              <a:rPr kumimoji="0" lang="ru-RU" sz="1800" i="0" u="none" strike="noStrike" kern="0" cap="none" spc="0" normalizeH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системах жизнеобеспечения</a:t>
            </a:r>
            <a:endParaRPr kumimoji="0" lang="ru-RU" sz="2400" i="0" u="none" strike="noStrike" kern="0" cap="none" spc="0" normalizeH="0" baseline="0" noProof="0" dirty="0">
              <a:ln w="12700">
                <a:noFill/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algn="r"/>
            <a:fld id="{756692C3-20AA-4AEC-B70A-84B58612B3E4}" type="slidenum">
              <a:rPr lang="ru-RU" sz="1400" b="1" smtClean="0">
                <a:solidFill>
                  <a:srgbClr val="FF0000"/>
                </a:solidFill>
              </a:rPr>
              <a:pPr algn="r"/>
              <a:t>9</a:t>
            </a:fld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66" name="Picture 2" descr="SITE_NAME">
            <a:extLst>
              <a:ext uri="{FF2B5EF4-FFF2-40B4-BE49-F238E27FC236}">
                <a16:creationId xmlns:a16="http://schemas.microsoft.com/office/drawing/2014/main" id="{E3BB0C63-C355-8807-588E-7466C488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12347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27584" y="4876005"/>
            <a:ext cx="7920880" cy="1651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Институт Физиологии Растений им. К.А. Тимирязева РАН </a:t>
            </a:r>
          </a:p>
        </p:txBody>
      </p:sp>
    </p:spTree>
    <p:extLst>
      <p:ext uri="{BB962C8B-B14F-4D97-AF65-F5344CB8AC3E}">
        <p14:creationId xmlns:p14="http://schemas.microsoft.com/office/powerpoint/2010/main" val="101560997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rgbClr val="FFFFFF"/>
      </a:lt1>
      <a:dk2>
        <a:srgbClr val="70AD47"/>
      </a:dk2>
      <a:lt2>
        <a:srgbClr val="FFFFFF"/>
      </a:lt2>
      <a:accent1>
        <a:srgbClr val="53813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3634</Words>
  <Application>Microsoft Office PowerPoint</Application>
  <PresentationFormat>Экран (16:9)</PresentationFormat>
  <Paragraphs>523</Paragraphs>
  <Slides>37</Slides>
  <Notes>25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37</vt:i4>
      </vt:variant>
    </vt:vector>
  </HeadingPairs>
  <TitlesOfParts>
    <vt:vector size="53" baseType="lpstr">
      <vt:lpstr>*Cambria-21967-Identity-H</vt:lpstr>
      <vt:lpstr>Arial</vt:lpstr>
      <vt:lpstr>Calibri</vt:lpstr>
      <vt:lpstr>Calibri Light</vt:lpstr>
      <vt:lpstr>Courier New</vt:lpstr>
      <vt:lpstr>Georgia</vt:lpstr>
      <vt:lpstr>Palatino Linotype</vt:lpstr>
      <vt:lpstr>Symbol</vt:lpstr>
      <vt:lpstr>Times New Roman</vt:lpstr>
      <vt:lpstr>Trebuchet MS</vt:lpstr>
      <vt:lpstr>Wingdings</vt:lpstr>
      <vt:lpstr>1_Тема Office</vt:lpstr>
      <vt:lpstr>Воздушный поток</vt:lpstr>
      <vt:lpstr>2_Тема Office</vt:lpstr>
      <vt:lpstr>3_Тема Office</vt:lpstr>
      <vt:lpstr>Тема Office</vt:lpstr>
      <vt:lpstr>Презентация PowerPoint</vt:lpstr>
      <vt:lpstr>Спойлеры </vt:lpstr>
      <vt:lpstr>Микроводоросли и цианобактерии </vt:lpstr>
      <vt:lpstr>Презентация PowerPoint</vt:lpstr>
      <vt:lpstr>Презентация PowerPoint</vt:lpstr>
      <vt:lpstr>Микроводоросли и цианобактерии БАДы и другие продукты </vt:lpstr>
      <vt:lpstr>Микроводоросли и цианобактерии Зачем? Применение</vt:lpstr>
      <vt:lpstr>Микроводоросли и цианобактерии Где граница между биодизайном и реальной утилизацией СО2?</vt:lpstr>
      <vt:lpstr>Микроводоросли и цианобактерии Применение в биологических системах жизнеобеспечения</vt:lpstr>
      <vt:lpstr>Микроводоросли и цианобактерии Зачем? Применение в биологических системах жизнеобеспечения</vt:lpstr>
      <vt:lpstr>Микроводоросли и цианобактерии Зачем? Применение в биологических системах жизнеобеспечения</vt:lpstr>
      <vt:lpstr>Микроводоросли и цианобактерии Зачем? Применение в биологических системах жизнеобеспечения</vt:lpstr>
      <vt:lpstr>Годовой объём выбросов СО2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 проекта интеграции с ТЭЦ от снижения углеродного следа до производства коммерческого продукта  </vt:lpstr>
      <vt:lpstr>Структура интегрированного производства от энергогенерации до вторичного продукта  </vt:lpstr>
      <vt:lpstr>Этапы реализации проекта интеграции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David</dc:creator>
  <cp:lastModifiedBy>David Gabrielyan</cp:lastModifiedBy>
  <cp:revision>220</cp:revision>
  <dcterms:created xsi:type="dcterms:W3CDTF">2025-04-19T10:13:41Z</dcterms:created>
  <dcterms:modified xsi:type="dcterms:W3CDTF">2026-04-24T15:19:21Z</dcterms:modified>
</cp:coreProperties>
</file>