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839" r:id="rId1"/>
    <p:sldMasterId id="2147483838" r:id="rId2"/>
    <p:sldMasterId id="2147484004" r:id="rId3"/>
  </p:sldMasterIdLst>
  <p:notesMasterIdLst>
    <p:notesMasterId r:id="rId20"/>
  </p:notesMasterIdLst>
  <p:handoutMasterIdLst>
    <p:handoutMasterId r:id="rId21"/>
  </p:handoutMasterIdLst>
  <p:sldIdLst>
    <p:sldId id="696" r:id="rId4"/>
    <p:sldId id="699" r:id="rId5"/>
    <p:sldId id="697" r:id="rId6"/>
    <p:sldId id="698" r:id="rId7"/>
    <p:sldId id="701" r:id="rId8"/>
    <p:sldId id="702" r:id="rId9"/>
    <p:sldId id="703" r:id="rId10"/>
    <p:sldId id="704" r:id="rId11"/>
    <p:sldId id="705" r:id="rId12"/>
    <p:sldId id="700" r:id="rId13"/>
    <p:sldId id="706" r:id="rId14"/>
    <p:sldId id="707" r:id="rId15"/>
    <p:sldId id="708" r:id="rId16"/>
    <p:sldId id="724" r:id="rId17"/>
    <p:sldId id="709" r:id="rId18"/>
    <p:sldId id="710" r:id="rId19"/>
  </p:sldIdLst>
  <p:sldSz cx="9144000" cy="6858000" type="screen4x3"/>
  <p:notesSz cx="7099300" cy="10234613"/>
  <p:defaultTextStyle>
    <a:defPPr>
      <a:defRPr lang="en-US"/>
    </a:defPPr>
    <a:lvl1pPr algn="l" rtl="0" fontAlgn="base">
      <a:spcBef>
        <a:spcPct val="0"/>
      </a:spcBef>
      <a:spcAft>
        <a:spcPct val="0"/>
      </a:spcAft>
      <a:defRPr sz="2400" kern="1200">
        <a:solidFill>
          <a:schemeClr val="tx1"/>
        </a:solidFill>
        <a:latin typeface="Century Gothic" pitchFamily="34" charset="0"/>
        <a:ea typeface="+mn-ea"/>
        <a:cs typeface="Arial" charset="0"/>
      </a:defRPr>
    </a:lvl1pPr>
    <a:lvl2pPr marL="457200" algn="l" rtl="0" fontAlgn="base">
      <a:spcBef>
        <a:spcPct val="0"/>
      </a:spcBef>
      <a:spcAft>
        <a:spcPct val="0"/>
      </a:spcAft>
      <a:defRPr sz="2400" kern="1200">
        <a:solidFill>
          <a:schemeClr val="tx1"/>
        </a:solidFill>
        <a:latin typeface="Century Gothic" pitchFamily="34" charset="0"/>
        <a:ea typeface="+mn-ea"/>
        <a:cs typeface="Arial" charset="0"/>
      </a:defRPr>
    </a:lvl2pPr>
    <a:lvl3pPr marL="914400" algn="l" rtl="0" fontAlgn="base">
      <a:spcBef>
        <a:spcPct val="0"/>
      </a:spcBef>
      <a:spcAft>
        <a:spcPct val="0"/>
      </a:spcAft>
      <a:defRPr sz="2400" kern="1200">
        <a:solidFill>
          <a:schemeClr val="tx1"/>
        </a:solidFill>
        <a:latin typeface="Century Gothic" pitchFamily="34" charset="0"/>
        <a:ea typeface="+mn-ea"/>
        <a:cs typeface="Arial" charset="0"/>
      </a:defRPr>
    </a:lvl3pPr>
    <a:lvl4pPr marL="1371600" algn="l" rtl="0" fontAlgn="base">
      <a:spcBef>
        <a:spcPct val="0"/>
      </a:spcBef>
      <a:spcAft>
        <a:spcPct val="0"/>
      </a:spcAft>
      <a:defRPr sz="2400" kern="1200">
        <a:solidFill>
          <a:schemeClr val="tx1"/>
        </a:solidFill>
        <a:latin typeface="Century Gothic" pitchFamily="34" charset="0"/>
        <a:ea typeface="+mn-ea"/>
        <a:cs typeface="Arial" charset="0"/>
      </a:defRPr>
    </a:lvl4pPr>
    <a:lvl5pPr marL="1828800" algn="l" rtl="0" fontAlgn="base">
      <a:spcBef>
        <a:spcPct val="0"/>
      </a:spcBef>
      <a:spcAft>
        <a:spcPct val="0"/>
      </a:spcAft>
      <a:defRPr sz="2400" kern="1200">
        <a:solidFill>
          <a:schemeClr val="tx1"/>
        </a:solidFill>
        <a:latin typeface="Century Gothic" pitchFamily="34" charset="0"/>
        <a:ea typeface="+mn-ea"/>
        <a:cs typeface="Arial" charset="0"/>
      </a:defRPr>
    </a:lvl5pPr>
    <a:lvl6pPr marL="2286000" algn="l" defTabSz="914400" rtl="0" eaLnBrk="1" latinLnBrk="0" hangingPunct="1">
      <a:defRPr sz="2400" kern="1200">
        <a:solidFill>
          <a:schemeClr val="tx1"/>
        </a:solidFill>
        <a:latin typeface="Century Gothic" pitchFamily="34" charset="0"/>
        <a:ea typeface="+mn-ea"/>
        <a:cs typeface="Arial" charset="0"/>
      </a:defRPr>
    </a:lvl6pPr>
    <a:lvl7pPr marL="2743200" algn="l" defTabSz="914400" rtl="0" eaLnBrk="1" latinLnBrk="0" hangingPunct="1">
      <a:defRPr sz="2400" kern="1200">
        <a:solidFill>
          <a:schemeClr val="tx1"/>
        </a:solidFill>
        <a:latin typeface="Century Gothic" pitchFamily="34" charset="0"/>
        <a:ea typeface="+mn-ea"/>
        <a:cs typeface="Arial" charset="0"/>
      </a:defRPr>
    </a:lvl7pPr>
    <a:lvl8pPr marL="3200400" algn="l" defTabSz="914400" rtl="0" eaLnBrk="1" latinLnBrk="0" hangingPunct="1">
      <a:defRPr sz="2400" kern="1200">
        <a:solidFill>
          <a:schemeClr val="tx1"/>
        </a:solidFill>
        <a:latin typeface="Century Gothic" pitchFamily="34" charset="0"/>
        <a:ea typeface="+mn-ea"/>
        <a:cs typeface="Arial" charset="0"/>
      </a:defRPr>
    </a:lvl8pPr>
    <a:lvl9pPr marL="3657600" algn="l" defTabSz="914400" rtl="0" eaLnBrk="1" latinLnBrk="0" hangingPunct="1">
      <a:defRPr sz="2400" kern="1200">
        <a:solidFill>
          <a:schemeClr val="tx1"/>
        </a:solidFill>
        <a:latin typeface="Century Gothic"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1"/>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E65210"/>
    <a:srgbClr val="FF9900"/>
    <a:srgbClr val="003366"/>
    <a:srgbClr val="001B50"/>
    <a:srgbClr val="003399"/>
    <a:srgbClr val="CCFFCC"/>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40" autoAdjust="0"/>
    <p:restoredTop sz="86438" autoAdjust="0"/>
  </p:normalViewPr>
  <p:slideViewPr>
    <p:cSldViewPr snapToGrid="0">
      <p:cViewPr varScale="1">
        <p:scale>
          <a:sx n="111" d="100"/>
          <a:sy n="111" d="100"/>
        </p:scale>
        <p:origin x="-376" y="-120"/>
      </p:cViewPr>
      <p:guideLst>
        <p:guide orient="horz" pos="1296"/>
        <p:guide pos="2928"/>
        <p:guide pos="336"/>
      </p:guideLst>
    </p:cSldViewPr>
  </p:slideViewPr>
  <p:outlineViewPr>
    <p:cViewPr>
      <p:scale>
        <a:sx n="25" d="100"/>
        <a:sy n="25" d="100"/>
      </p:scale>
      <p:origin x="0" y="60888"/>
    </p:cViewPr>
  </p:outlineViewPr>
  <p:notesTextViewPr>
    <p:cViewPr>
      <p:scale>
        <a:sx n="100" d="100"/>
        <a:sy n="100" d="100"/>
      </p:scale>
      <p:origin x="0" y="0"/>
    </p:cViewPr>
  </p:notesTextViewPr>
  <p:sorterViewPr>
    <p:cViewPr>
      <p:scale>
        <a:sx n="100" d="100"/>
        <a:sy n="100" d="100"/>
      </p:scale>
      <p:origin x="0" y="4884"/>
    </p:cViewPr>
  </p:sorterViewPr>
  <p:notesViewPr>
    <p:cSldViewPr snapToGrid="0">
      <p:cViewPr varScale="1">
        <p:scale>
          <a:sx n="49" d="100"/>
          <a:sy n="49" d="100"/>
        </p:scale>
        <p:origin x="-1902" y="-114"/>
      </p:cViewPr>
      <p:guideLst>
        <p:guide orient="horz" pos="3224"/>
        <p:guide pos="2237"/>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0801896\Desktop\Research\manuscrpits\Volume%20change%20and%20tail%20exponent\data%20and%20graphs\old\Consolidation.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US" sz="1100"/>
              <a:t>Percentage of outstanding shares by institutional owners</a:t>
            </a:r>
          </a:p>
        </c:rich>
      </c:tx>
      <c:layout/>
      <c:overlay val="0"/>
    </c:title>
    <c:autoTitleDeleted val="0"/>
    <c:plotArea>
      <c:layout/>
      <c:barChart>
        <c:barDir val="col"/>
        <c:grouping val="clustered"/>
        <c:varyColors val="0"/>
        <c:ser>
          <c:idx val="0"/>
          <c:order val="0"/>
          <c:spPr>
            <a:effectLst>
              <a:outerShdw blurRad="50800" dist="50800" dir="5400000" algn="ctr" rotWithShape="0">
                <a:srgbClr val="FF0000"/>
              </a:outerShdw>
            </a:effectLst>
          </c:spPr>
          <c:invertIfNegative val="0"/>
          <c:cat>
            <c:strRef>
              <c:f>'institution owned'!$K$1:$K$344</c:f>
              <c:strCache>
                <c:ptCount val="344"/>
                <c:pt idx="0">
                  <c:v>AA</c:v>
                </c:pt>
                <c:pt idx="1">
                  <c:v>AAPL</c:v>
                </c:pt>
                <c:pt idx="2">
                  <c:v>ABC</c:v>
                </c:pt>
                <c:pt idx="3">
                  <c:v>ABT</c:v>
                </c:pt>
                <c:pt idx="4">
                  <c:v>ACE</c:v>
                </c:pt>
                <c:pt idx="5">
                  <c:v>ADBE</c:v>
                </c:pt>
                <c:pt idx="6">
                  <c:v>ADI</c:v>
                </c:pt>
                <c:pt idx="7">
                  <c:v>ADM</c:v>
                </c:pt>
                <c:pt idx="8">
                  <c:v>ADP</c:v>
                </c:pt>
                <c:pt idx="9">
                  <c:v>ADSK</c:v>
                </c:pt>
                <c:pt idx="10">
                  <c:v>AEE</c:v>
                </c:pt>
                <c:pt idx="11">
                  <c:v>AEP</c:v>
                </c:pt>
                <c:pt idx="12">
                  <c:v>AET</c:v>
                </c:pt>
                <c:pt idx="13">
                  <c:v>AFL</c:v>
                </c:pt>
                <c:pt idx="14">
                  <c:v>AGN</c:v>
                </c:pt>
                <c:pt idx="15">
                  <c:v>AIG</c:v>
                </c:pt>
                <c:pt idx="16">
                  <c:v>ALL</c:v>
                </c:pt>
                <c:pt idx="17">
                  <c:v>ALTR</c:v>
                </c:pt>
                <c:pt idx="18">
                  <c:v>AMAT</c:v>
                </c:pt>
                <c:pt idx="19">
                  <c:v>AMD</c:v>
                </c:pt>
                <c:pt idx="20">
                  <c:v>AMGN</c:v>
                </c:pt>
                <c:pt idx="21">
                  <c:v>AN</c:v>
                </c:pt>
                <c:pt idx="22">
                  <c:v>APA</c:v>
                </c:pt>
                <c:pt idx="23">
                  <c:v>APC</c:v>
                </c:pt>
                <c:pt idx="24">
                  <c:v>APD</c:v>
                </c:pt>
                <c:pt idx="25">
                  <c:v>APH</c:v>
                </c:pt>
                <c:pt idx="26">
                  <c:v>ARG</c:v>
                </c:pt>
                <c:pt idx="27">
                  <c:v>ATI</c:v>
                </c:pt>
                <c:pt idx="28">
                  <c:v>AVB</c:v>
                </c:pt>
                <c:pt idx="29">
                  <c:v>AVP</c:v>
                </c:pt>
                <c:pt idx="30">
                  <c:v>AVY</c:v>
                </c:pt>
                <c:pt idx="31">
                  <c:v>AXP</c:v>
                </c:pt>
                <c:pt idx="32">
                  <c:v>AYE</c:v>
                </c:pt>
                <c:pt idx="33">
                  <c:v>AZO</c:v>
                </c:pt>
                <c:pt idx="34">
                  <c:v>BA</c:v>
                </c:pt>
                <c:pt idx="35">
                  <c:v>BAC</c:v>
                </c:pt>
                <c:pt idx="36">
                  <c:v>BAX</c:v>
                </c:pt>
                <c:pt idx="37">
                  <c:v>BBT</c:v>
                </c:pt>
                <c:pt idx="38">
                  <c:v>BBY</c:v>
                </c:pt>
                <c:pt idx="39">
                  <c:v>BCR</c:v>
                </c:pt>
                <c:pt idx="40">
                  <c:v>BDX</c:v>
                </c:pt>
                <c:pt idx="41">
                  <c:v>BEN</c:v>
                </c:pt>
                <c:pt idx="42">
                  <c:v>BIG</c:v>
                </c:pt>
                <c:pt idx="43">
                  <c:v>BIIB</c:v>
                </c:pt>
                <c:pt idx="44">
                  <c:v>BK</c:v>
                </c:pt>
                <c:pt idx="45">
                  <c:v>BLL</c:v>
                </c:pt>
                <c:pt idx="46">
                  <c:v>BMC</c:v>
                </c:pt>
                <c:pt idx="47">
                  <c:v>BMS</c:v>
                </c:pt>
                <c:pt idx="48">
                  <c:v>BMY</c:v>
                </c:pt>
                <c:pt idx="49">
                  <c:v>BSX</c:v>
                </c:pt>
                <c:pt idx="50">
                  <c:v>C</c:v>
                </c:pt>
                <c:pt idx="51">
                  <c:v>CA</c:v>
                </c:pt>
                <c:pt idx="52">
                  <c:v>CAH</c:v>
                </c:pt>
                <c:pt idx="53">
                  <c:v>CAT</c:v>
                </c:pt>
                <c:pt idx="54">
                  <c:v>CB</c:v>
                </c:pt>
                <c:pt idx="55">
                  <c:v>CBS</c:v>
                </c:pt>
                <c:pt idx="56">
                  <c:v>CCE</c:v>
                </c:pt>
                <c:pt idx="57">
                  <c:v>CCL</c:v>
                </c:pt>
                <c:pt idx="58">
                  <c:v>CEG</c:v>
                </c:pt>
                <c:pt idx="59">
                  <c:v>CELG</c:v>
                </c:pt>
                <c:pt idx="60">
                  <c:v>CERN</c:v>
                </c:pt>
                <c:pt idx="61">
                  <c:v>CI</c:v>
                </c:pt>
                <c:pt idx="62">
                  <c:v>CINF</c:v>
                </c:pt>
                <c:pt idx="63">
                  <c:v>CL</c:v>
                </c:pt>
                <c:pt idx="64">
                  <c:v>CLF</c:v>
                </c:pt>
                <c:pt idx="65">
                  <c:v>CLX</c:v>
                </c:pt>
                <c:pt idx="66">
                  <c:v>CMA</c:v>
                </c:pt>
                <c:pt idx="67">
                  <c:v>CMCSA</c:v>
                </c:pt>
                <c:pt idx="68">
                  <c:v>CMI</c:v>
                </c:pt>
                <c:pt idx="69">
                  <c:v>CMS</c:v>
                </c:pt>
                <c:pt idx="70">
                  <c:v>CNP</c:v>
                </c:pt>
                <c:pt idx="71">
                  <c:v>COF</c:v>
                </c:pt>
                <c:pt idx="72">
                  <c:v>COG</c:v>
                </c:pt>
                <c:pt idx="73">
                  <c:v>COP</c:v>
                </c:pt>
                <c:pt idx="74">
                  <c:v>COST</c:v>
                </c:pt>
                <c:pt idx="75">
                  <c:v>CPB</c:v>
                </c:pt>
                <c:pt idx="76">
                  <c:v>CPWR</c:v>
                </c:pt>
                <c:pt idx="77">
                  <c:v>CSC</c:v>
                </c:pt>
                <c:pt idx="78">
                  <c:v>CSCO</c:v>
                </c:pt>
                <c:pt idx="79">
                  <c:v>CSX</c:v>
                </c:pt>
                <c:pt idx="80">
                  <c:v>CTL</c:v>
                </c:pt>
                <c:pt idx="81">
                  <c:v>CVH</c:v>
                </c:pt>
                <c:pt idx="82">
                  <c:v>CVS</c:v>
                </c:pt>
                <c:pt idx="83">
                  <c:v>CVX</c:v>
                </c:pt>
                <c:pt idx="84">
                  <c:v>D</c:v>
                </c:pt>
                <c:pt idx="85">
                  <c:v>DD</c:v>
                </c:pt>
                <c:pt idx="86">
                  <c:v>DE</c:v>
                </c:pt>
                <c:pt idx="87">
                  <c:v>DELL</c:v>
                </c:pt>
                <c:pt idx="88">
                  <c:v>DHI</c:v>
                </c:pt>
                <c:pt idx="89">
                  <c:v>DHR</c:v>
                </c:pt>
                <c:pt idx="90">
                  <c:v>DIS</c:v>
                </c:pt>
                <c:pt idx="91">
                  <c:v>DNB</c:v>
                </c:pt>
                <c:pt idx="92">
                  <c:v>DNR</c:v>
                </c:pt>
                <c:pt idx="93">
                  <c:v>DO</c:v>
                </c:pt>
                <c:pt idx="94">
                  <c:v>DOV</c:v>
                </c:pt>
                <c:pt idx="95">
                  <c:v>DOW</c:v>
                </c:pt>
                <c:pt idx="96">
                  <c:v>DTE</c:v>
                </c:pt>
                <c:pt idx="97">
                  <c:v>DTV</c:v>
                </c:pt>
                <c:pt idx="98">
                  <c:v>DUK</c:v>
                </c:pt>
                <c:pt idx="99">
                  <c:v>DVN</c:v>
                </c:pt>
                <c:pt idx="100">
                  <c:v>ECL</c:v>
                </c:pt>
                <c:pt idx="101">
                  <c:v>ED</c:v>
                </c:pt>
                <c:pt idx="102">
                  <c:v>EFX</c:v>
                </c:pt>
                <c:pt idx="103">
                  <c:v>EIX</c:v>
                </c:pt>
                <c:pt idx="104">
                  <c:v>EK</c:v>
                </c:pt>
                <c:pt idx="105">
                  <c:v>EL</c:v>
                </c:pt>
                <c:pt idx="106">
                  <c:v>EMC</c:v>
                </c:pt>
                <c:pt idx="107">
                  <c:v>EMN</c:v>
                </c:pt>
                <c:pt idx="108">
                  <c:v>EMR</c:v>
                </c:pt>
                <c:pt idx="109">
                  <c:v>EOG</c:v>
                </c:pt>
                <c:pt idx="110">
                  <c:v>EP</c:v>
                </c:pt>
                <c:pt idx="111">
                  <c:v>EQR</c:v>
                </c:pt>
                <c:pt idx="112">
                  <c:v>EQT</c:v>
                </c:pt>
                <c:pt idx="113">
                  <c:v>ERTS</c:v>
                </c:pt>
                <c:pt idx="114">
                  <c:v>ESRX</c:v>
                </c:pt>
                <c:pt idx="115">
                  <c:v>ETN</c:v>
                </c:pt>
                <c:pt idx="116">
                  <c:v>ETR</c:v>
                </c:pt>
                <c:pt idx="117">
                  <c:v>EXC</c:v>
                </c:pt>
                <c:pt idx="118">
                  <c:v>EXPD</c:v>
                </c:pt>
                <c:pt idx="119">
                  <c:v>F</c:v>
                </c:pt>
                <c:pt idx="120">
                  <c:v>FAST</c:v>
                </c:pt>
                <c:pt idx="121">
                  <c:v>FCX</c:v>
                </c:pt>
                <c:pt idx="122">
                  <c:v>FDX</c:v>
                </c:pt>
                <c:pt idx="123">
                  <c:v>FE</c:v>
                </c:pt>
                <c:pt idx="124">
                  <c:v>FHN</c:v>
                </c:pt>
                <c:pt idx="125">
                  <c:v>FISV</c:v>
                </c:pt>
                <c:pt idx="126">
                  <c:v>FITB</c:v>
                </c:pt>
                <c:pt idx="127">
                  <c:v>FLR</c:v>
                </c:pt>
                <c:pt idx="128">
                  <c:v>FMC</c:v>
                </c:pt>
                <c:pt idx="129">
                  <c:v>FO</c:v>
                </c:pt>
                <c:pt idx="130">
                  <c:v>FRX</c:v>
                </c:pt>
                <c:pt idx="131">
                  <c:v>GAS</c:v>
                </c:pt>
                <c:pt idx="132">
                  <c:v>GCI</c:v>
                </c:pt>
                <c:pt idx="133">
                  <c:v>GD</c:v>
                </c:pt>
                <c:pt idx="134">
                  <c:v>GE</c:v>
                </c:pt>
                <c:pt idx="135">
                  <c:v>GLW</c:v>
                </c:pt>
                <c:pt idx="136">
                  <c:v>GPC</c:v>
                </c:pt>
                <c:pt idx="137">
                  <c:v>GPS</c:v>
                </c:pt>
                <c:pt idx="138">
                  <c:v>GR</c:v>
                </c:pt>
                <c:pt idx="139">
                  <c:v>GT</c:v>
                </c:pt>
                <c:pt idx="140">
                  <c:v>GWW</c:v>
                </c:pt>
                <c:pt idx="141">
                  <c:v>HAL</c:v>
                </c:pt>
                <c:pt idx="142">
                  <c:v>HAR</c:v>
                </c:pt>
                <c:pt idx="143">
                  <c:v>HAS</c:v>
                </c:pt>
                <c:pt idx="144">
                  <c:v>HBAN</c:v>
                </c:pt>
                <c:pt idx="145">
                  <c:v>HCN</c:v>
                </c:pt>
                <c:pt idx="146">
                  <c:v>HCP</c:v>
                </c:pt>
                <c:pt idx="147">
                  <c:v>HD</c:v>
                </c:pt>
                <c:pt idx="148">
                  <c:v>HES</c:v>
                </c:pt>
                <c:pt idx="149">
                  <c:v>HIG</c:v>
                </c:pt>
                <c:pt idx="150">
                  <c:v>HNZ</c:v>
                </c:pt>
                <c:pt idx="151">
                  <c:v>HOG</c:v>
                </c:pt>
                <c:pt idx="152">
                  <c:v>HON</c:v>
                </c:pt>
                <c:pt idx="153">
                  <c:v>HOT</c:v>
                </c:pt>
                <c:pt idx="154">
                  <c:v>HP</c:v>
                </c:pt>
                <c:pt idx="155">
                  <c:v>HPQ</c:v>
                </c:pt>
                <c:pt idx="156">
                  <c:v>HRL</c:v>
                </c:pt>
                <c:pt idx="157">
                  <c:v>HRS</c:v>
                </c:pt>
                <c:pt idx="158">
                  <c:v>HST</c:v>
                </c:pt>
                <c:pt idx="159">
                  <c:v>HSY</c:v>
                </c:pt>
                <c:pt idx="160">
                  <c:v>HUM</c:v>
                </c:pt>
                <c:pt idx="161">
                  <c:v>IBM</c:v>
                </c:pt>
                <c:pt idx="162">
                  <c:v>IFF</c:v>
                </c:pt>
                <c:pt idx="163">
                  <c:v>IGT</c:v>
                </c:pt>
                <c:pt idx="164">
                  <c:v>INTC</c:v>
                </c:pt>
                <c:pt idx="165">
                  <c:v>IP</c:v>
                </c:pt>
                <c:pt idx="166">
                  <c:v>IPG</c:v>
                </c:pt>
                <c:pt idx="167">
                  <c:v>ITT</c:v>
                </c:pt>
                <c:pt idx="168">
                  <c:v>ITW</c:v>
                </c:pt>
                <c:pt idx="169">
                  <c:v>JCI</c:v>
                </c:pt>
                <c:pt idx="170">
                  <c:v>JCP</c:v>
                </c:pt>
                <c:pt idx="171">
                  <c:v>JEC</c:v>
                </c:pt>
                <c:pt idx="172">
                  <c:v>JNJ</c:v>
                </c:pt>
                <c:pt idx="173">
                  <c:v>JWN</c:v>
                </c:pt>
                <c:pt idx="174">
                  <c:v>K</c:v>
                </c:pt>
                <c:pt idx="175">
                  <c:v>KEY</c:v>
                </c:pt>
                <c:pt idx="176">
                  <c:v>KIM</c:v>
                </c:pt>
                <c:pt idx="177">
                  <c:v>KLAC</c:v>
                </c:pt>
                <c:pt idx="178">
                  <c:v>KMB</c:v>
                </c:pt>
                <c:pt idx="179">
                  <c:v>KO</c:v>
                </c:pt>
                <c:pt idx="180">
                  <c:v>KSS</c:v>
                </c:pt>
                <c:pt idx="181">
                  <c:v>LEG</c:v>
                </c:pt>
                <c:pt idx="182">
                  <c:v>LH</c:v>
                </c:pt>
                <c:pt idx="183">
                  <c:v>LLTC</c:v>
                </c:pt>
                <c:pt idx="184">
                  <c:v>LLY</c:v>
                </c:pt>
                <c:pt idx="185">
                  <c:v>LM</c:v>
                </c:pt>
                <c:pt idx="186">
                  <c:v>LMT</c:v>
                </c:pt>
                <c:pt idx="187">
                  <c:v>LNC</c:v>
                </c:pt>
                <c:pt idx="188">
                  <c:v>LOW</c:v>
                </c:pt>
                <c:pt idx="189">
                  <c:v>LSI</c:v>
                </c:pt>
                <c:pt idx="190">
                  <c:v>LUK</c:v>
                </c:pt>
                <c:pt idx="191">
                  <c:v>LUV</c:v>
                </c:pt>
                <c:pt idx="192">
                  <c:v>LXK</c:v>
                </c:pt>
                <c:pt idx="193">
                  <c:v>MAR</c:v>
                </c:pt>
                <c:pt idx="194">
                  <c:v>MAS</c:v>
                </c:pt>
                <c:pt idx="195">
                  <c:v>MAT</c:v>
                </c:pt>
                <c:pt idx="196">
                  <c:v>MCD</c:v>
                </c:pt>
                <c:pt idx="197">
                  <c:v>MCHP</c:v>
                </c:pt>
                <c:pt idx="198">
                  <c:v>MCK</c:v>
                </c:pt>
                <c:pt idx="199">
                  <c:v>MDP</c:v>
                </c:pt>
                <c:pt idx="200">
                  <c:v>MDT</c:v>
                </c:pt>
                <c:pt idx="201">
                  <c:v>MFE</c:v>
                </c:pt>
                <c:pt idx="202">
                  <c:v>MHP</c:v>
                </c:pt>
                <c:pt idx="203">
                  <c:v>MI</c:v>
                </c:pt>
                <c:pt idx="204">
                  <c:v>MMC</c:v>
                </c:pt>
                <c:pt idx="205">
                  <c:v>MMM</c:v>
                </c:pt>
                <c:pt idx="206">
                  <c:v>MO</c:v>
                </c:pt>
                <c:pt idx="207">
                  <c:v>MOLX</c:v>
                </c:pt>
                <c:pt idx="208">
                  <c:v>MOT</c:v>
                </c:pt>
                <c:pt idx="209">
                  <c:v>MRO</c:v>
                </c:pt>
                <c:pt idx="210">
                  <c:v>MSFT</c:v>
                </c:pt>
                <c:pt idx="211">
                  <c:v>MTB</c:v>
                </c:pt>
                <c:pt idx="212">
                  <c:v>MUR</c:v>
                </c:pt>
                <c:pt idx="213">
                  <c:v>MYL</c:v>
                </c:pt>
                <c:pt idx="214">
                  <c:v>NBL</c:v>
                </c:pt>
                <c:pt idx="215">
                  <c:v>NEM</c:v>
                </c:pt>
                <c:pt idx="216">
                  <c:v>NI</c:v>
                </c:pt>
                <c:pt idx="217">
                  <c:v>NOC</c:v>
                </c:pt>
                <c:pt idx="218">
                  <c:v>NOVL</c:v>
                </c:pt>
                <c:pt idx="219">
                  <c:v>NSC</c:v>
                </c:pt>
                <c:pt idx="220">
                  <c:v>NSM</c:v>
                </c:pt>
                <c:pt idx="221">
                  <c:v>NTAP</c:v>
                </c:pt>
                <c:pt idx="222">
                  <c:v>NTRS</c:v>
                </c:pt>
                <c:pt idx="223">
                  <c:v>NU</c:v>
                </c:pt>
                <c:pt idx="224">
                  <c:v>NUE</c:v>
                </c:pt>
                <c:pt idx="225">
                  <c:v>NVLS</c:v>
                </c:pt>
                <c:pt idx="226">
                  <c:v>NWL</c:v>
                </c:pt>
                <c:pt idx="227">
                  <c:v>NYT</c:v>
                </c:pt>
                <c:pt idx="228">
                  <c:v>ODP</c:v>
                </c:pt>
                <c:pt idx="229">
                  <c:v>OI</c:v>
                </c:pt>
                <c:pt idx="230">
                  <c:v>OMC</c:v>
                </c:pt>
                <c:pt idx="231">
                  <c:v>ORLY</c:v>
                </c:pt>
                <c:pt idx="232">
                  <c:v>OXY</c:v>
                </c:pt>
                <c:pt idx="233">
                  <c:v>PBCT</c:v>
                </c:pt>
                <c:pt idx="234">
                  <c:v>PBI</c:v>
                </c:pt>
                <c:pt idx="235">
                  <c:v>PCAR</c:v>
                </c:pt>
                <c:pt idx="236">
                  <c:v>PCG</c:v>
                </c:pt>
                <c:pt idx="237">
                  <c:v>PCP</c:v>
                </c:pt>
                <c:pt idx="238">
                  <c:v>PDCO</c:v>
                </c:pt>
                <c:pt idx="239">
                  <c:v>PEG</c:v>
                </c:pt>
                <c:pt idx="240">
                  <c:v>PEP</c:v>
                </c:pt>
                <c:pt idx="241">
                  <c:v>PFE</c:v>
                </c:pt>
                <c:pt idx="242">
                  <c:v>PG</c:v>
                </c:pt>
                <c:pt idx="243">
                  <c:v>PGN</c:v>
                </c:pt>
                <c:pt idx="244">
                  <c:v>PGR</c:v>
                </c:pt>
                <c:pt idx="245">
                  <c:v>PH</c:v>
                </c:pt>
                <c:pt idx="246">
                  <c:v>PHM</c:v>
                </c:pt>
                <c:pt idx="247">
                  <c:v>PKI</c:v>
                </c:pt>
                <c:pt idx="248">
                  <c:v>PLD</c:v>
                </c:pt>
                <c:pt idx="249">
                  <c:v>PLL</c:v>
                </c:pt>
                <c:pt idx="250">
                  <c:v>PNC</c:v>
                </c:pt>
                <c:pt idx="251">
                  <c:v>PNW</c:v>
                </c:pt>
                <c:pt idx="252">
                  <c:v>POM</c:v>
                </c:pt>
                <c:pt idx="253">
                  <c:v>PPG</c:v>
                </c:pt>
                <c:pt idx="254">
                  <c:v>PPL</c:v>
                </c:pt>
                <c:pt idx="255">
                  <c:v>PSA</c:v>
                </c:pt>
                <c:pt idx="256">
                  <c:v>PX</c:v>
                </c:pt>
                <c:pt idx="257">
                  <c:v>QCOM</c:v>
                </c:pt>
                <c:pt idx="258">
                  <c:v>R</c:v>
                </c:pt>
                <c:pt idx="259">
                  <c:v>RDC</c:v>
                </c:pt>
                <c:pt idx="260">
                  <c:v>RF</c:v>
                </c:pt>
                <c:pt idx="261">
                  <c:v>RHI</c:v>
                </c:pt>
                <c:pt idx="262">
                  <c:v>ROK</c:v>
                </c:pt>
                <c:pt idx="263">
                  <c:v>ROST</c:v>
                </c:pt>
                <c:pt idx="264">
                  <c:v>RRC</c:v>
                </c:pt>
                <c:pt idx="265">
                  <c:v>RRD</c:v>
                </c:pt>
                <c:pt idx="266">
                  <c:v>RSH</c:v>
                </c:pt>
                <c:pt idx="267">
                  <c:v>RTN</c:v>
                </c:pt>
                <c:pt idx="268">
                  <c:v>S</c:v>
                </c:pt>
                <c:pt idx="269">
                  <c:v>SBUX</c:v>
                </c:pt>
                <c:pt idx="270">
                  <c:v>SCG</c:v>
                </c:pt>
                <c:pt idx="271">
                  <c:v>SCHW</c:v>
                </c:pt>
                <c:pt idx="272">
                  <c:v>SEE</c:v>
                </c:pt>
                <c:pt idx="273">
                  <c:v>SHW</c:v>
                </c:pt>
                <c:pt idx="274">
                  <c:v>SIAL</c:v>
                </c:pt>
                <c:pt idx="275">
                  <c:v>SLB</c:v>
                </c:pt>
                <c:pt idx="276">
                  <c:v>SLE</c:v>
                </c:pt>
                <c:pt idx="277">
                  <c:v>SLM</c:v>
                </c:pt>
                <c:pt idx="278">
                  <c:v>SNA</c:v>
                </c:pt>
                <c:pt idx="279">
                  <c:v>SNDK</c:v>
                </c:pt>
                <c:pt idx="280">
                  <c:v>SO</c:v>
                </c:pt>
                <c:pt idx="281">
                  <c:v>SPG</c:v>
                </c:pt>
                <c:pt idx="282">
                  <c:v>SPLS</c:v>
                </c:pt>
                <c:pt idx="283">
                  <c:v>SRE</c:v>
                </c:pt>
                <c:pt idx="284">
                  <c:v>STI</c:v>
                </c:pt>
                <c:pt idx="285">
                  <c:v>STJ</c:v>
                </c:pt>
                <c:pt idx="286">
                  <c:v>STT</c:v>
                </c:pt>
                <c:pt idx="287">
                  <c:v>SWK</c:v>
                </c:pt>
                <c:pt idx="288">
                  <c:v>SWN</c:v>
                </c:pt>
                <c:pt idx="289">
                  <c:v>SWY</c:v>
                </c:pt>
                <c:pt idx="290">
                  <c:v>SYK</c:v>
                </c:pt>
                <c:pt idx="291">
                  <c:v>SYMC</c:v>
                </c:pt>
                <c:pt idx="292">
                  <c:v>SYY</c:v>
                </c:pt>
                <c:pt idx="293">
                  <c:v>T</c:v>
                </c:pt>
                <c:pt idx="294">
                  <c:v>TAP</c:v>
                </c:pt>
                <c:pt idx="295">
                  <c:v>TE</c:v>
                </c:pt>
                <c:pt idx="296">
                  <c:v>TEG</c:v>
                </c:pt>
                <c:pt idx="297">
                  <c:v>TER</c:v>
                </c:pt>
                <c:pt idx="298">
                  <c:v>TGT</c:v>
                </c:pt>
                <c:pt idx="299">
                  <c:v>THC</c:v>
                </c:pt>
                <c:pt idx="300">
                  <c:v>TIF</c:v>
                </c:pt>
                <c:pt idx="301">
                  <c:v>TJX</c:v>
                </c:pt>
                <c:pt idx="302">
                  <c:v>TLAB</c:v>
                </c:pt>
                <c:pt idx="303">
                  <c:v>TMK</c:v>
                </c:pt>
                <c:pt idx="304">
                  <c:v>TMO</c:v>
                </c:pt>
                <c:pt idx="305">
                  <c:v>TROW</c:v>
                </c:pt>
                <c:pt idx="306">
                  <c:v>TSN</c:v>
                </c:pt>
                <c:pt idx="307">
                  <c:v>TSO</c:v>
                </c:pt>
                <c:pt idx="308">
                  <c:v>TSS</c:v>
                </c:pt>
                <c:pt idx="309">
                  <c:v>TWX</c:v>
                </c:pt>
                <c:pt idx="310">
                  <c:v>TXN</c:v>
                </c:pt>
                <c:pt idx="311">
                  <c:v>TXT</c:v>
                </c:pt>
                <c:pt idx="312">
                  <c:v>UNH</c:v>
                </c:pt>
                <c:pt idx="313">
                  <c:v>UNM</c:v>
                </c:pt>
                <c:pt idx="314">
                  <c:v>UNP</c:v>
                </c:pt>
                <c:pt idx="315">
                  <c:v>URBN</c:v>
                </c:pt>
                <c:pt idx="316">
                  <c:v>USB</c:v>
                </c:pt>
                <c:pt idx="317">
                  <c:v>UTX</c:v>
                </c:pt>
                <c:pt idx="318">
                  <c:v>VAR</c:v>
                </c:pt>
                <c:pt idx="319">
                  <c:v>VFC</c:v>
                </c:pt>
                <c:pt idx="320">
                  <c:v>VLO</c:v>
                </c:pt>
                <c:pt idx="321">
                  <c:v>VMC</c:v>
                </c:pt>
                <c:pt idx="322">
                  <c:v>VNO</c:v>
                </c:pt>
                <c:pt idx="323">
                  <c:v>VZ</c:v>
                </c:pt>
                <c:pt idx="324">
                  <c:v>WAT</c:v>
                </c:pt>
                <c:pt idx="325">
                  <c:v>WDC</c:v>
                </c:pt>
                <c:pt idx="326">
                  <c:v>WEC</c:v>
                </c:pt>
                <c:pt idx="327">
                  <c:v>WFC</c:v>
                </c:pt>
                <c:pt idx="328">
                  <c:v>WFMI</c:v>
                </c:pt>
                <c:pt idx="329">
                  <c:v>WFR</c:v>
                </c:pt>
                <c:pt idx="330">
                  <c:v>WHR</c:v>
                </c:pt>
                <c:pt idx="331">
                  <c:v>WM</c:v>
                </c:pt>
                <c:pt idx="332">
                  <c:v>WMB</c:v>
                </c:pt>
                <c:pt idx="333">
                  <c:v>WMT</c:v>
                </c:pt>
                <c:pt idx="334">
                  <c:v>WPI</c:v>
                </c:pt>
                <c:pt idx="335">
                  <c:v>WPO</c:v>
                </c:pt>
                <c:pt idx="336">
                  <c:v>WY</c:v>
                </c:pt>
                <c:pt idx="337">
                  <c:v>X</c:v>
                </c:pt>
                <c:pt idx="338">
                  <c:v>XEL</c:v>
                </c:pt>
                <c:pt idx="339">
                  <c:v>XLNX</c:v>
                </c:pt>
                <c:pt idx="340">
                  <c:v>XOM</c:v>
                </c:pt>
                <c:pt idx="341">
                  <c:v>XRAY</c:v>
                </c:pt>
                <c:pt idx="342">
                  <c:v>XRX</c:v>
                </c:pt>
                <c:pt idx="343">
                  <c:v>ZION</c:v>
                </c:pt>
              </c:strCache>
            </c:strRef>
          </c:cat>
          <c:val>
            <c:numRef>
              <c:f>'institution owned'!$L$1:$L$344</c:f>
              <c:numCache>
                <c:formatCode>General</c:formatCode>
                <c:ptCount val="344"/>
                <c:pt idx="0">
                  <c:v>62.88</c:v>
                </c:pt>
                <c:pt idx="1">
                  <c:v>71.15</c:v>
                </c:pt>
                <c:pt idx="2">
                  <c:v>95.05</c:v>
                </c:pt>
                <c:pt idx="3">
                  <c:v>68.87</c:v>
                </c:pt>
                <c:pt idx="4">
                  <c:v>92.38</c:v>
                </c:pt>
                <c:pt idx="5">
                  <c:v>89.31</c:v>
                </c:pt>
                <c:pt idx="6">
                  <c:v>86.98</c:v>
                </c:pt>
                <c:pt idx="7">
                  <c:v>73.89</c:v>
                </c:pt>
                <c:pt idx="8">
                  <c:v>76.07</c:v>
                </c:pt>
                <c:pt idx="9">
                  <c:v>93.73</c:v>
                </c:pt>
                <c:pt idx="10">
                  <c:v>57.05</c:v>
                </c:pt>
                <c:pt idx="11">
                  <c:v>70.79</c:v>
                </c:pt>
                <c:pt idx="12">
                  <c:v>91.16999999999998</c:v>
                </c:pt>
                <c:pt idx="13">
                  <c:v>70.97</c:v>
                </c:pt>
                <c:pt idx="14">
                  <c:v>88.35</c:v>
                </c:pt>
                <c:pt idx="15">
                  <c:v>65.56</c:v>
                </c:pt>
                <c:pt idx="16">
                  <c:v>72.66999999999998</c:v>
                </c:pt>
                <c:pt idx="17">
                  <c:v>98.89</c:v>
                </c:pt>
                <c:pt idx="18">
                  <c:v>79.37</c:v>
                </c:pt>
                <c:pt idx="19">
                  <c:v>72.38</c:v>
                </c:pt>
                <c:pt idx="20">
                  <c:v>80.41000000000002</c:v>
                </c:pt>
                <c:pt idx="21">
                  <c:v>100.0</c:v>
                </c:pt>
                <c:pt idx="22">
                  <c:v>81.59</c:v>
                </c:pt>
                <c:pt idx="23">
                  <c:v>85.52</c:v>
                </c:pt>
                <c:pt idx="24">
                  <c:v>84.65</c:v>
                </c:pt>
                <c:pt idx="25">
                  <c:v>97.41000000000002</c:v>
                </c:pt>
                <c:pt idx="26">
                  <c:v>84.75</c:v>
                </c:pt>
                <c:pt idx="27">
                  <c:v>89.87</c:v>
                </c:pt>
                <c:pt idx="28">
                  <c:v>100.0</c:v>
                </c:pt>
                <c:pt idx="29">
                  <c:v>85.65</c:v>
                </c:pt>
                <c:pt idx="30">
                  <c:v>92.04</c:v>
                </c:pt>
                <c:pt idx="31">
                  <c:v>82.08</c:v>
                </c:pt>
                <c:pt idx="32">
                  <c:v>82.63</c:v>
                </c:pt>
                <c:pt idx="33">
                  <c:v>94.02</c:v>
                </c:pt>
                <c:pt idx="34">
                  <c:v>73.43</c:v>
                </c:pt>
                <c:pt idx="35">
                  <c:v>64.25</c:v>
                </c:pt>
                <c:pt idx="36">
                  <c:v>82.54</c:v>
                </c:pt>
                <c:pt idx="37">
                  <c:v>52.42</c:v>
                </c:pt>
                <c:pt idx="38">
                  <c:v>88.59</c:v>
                </c:pt>
                <c:pt idx="39">
                  <c:v>89.48</c:v>
                </c:pt>
                <c:pt idx="40">
                  <c:v>83.53</c:v>
                </c:pt>
                <c:pt idx="41">
                  <c:v>86.66999999999998</c:v>
                </c:pt>
                <c:pt idx="42">
                  <c:v>100.0</c:v>
                </c:pt>
                <c:pt idx="43">
                  <c:v>95.58</c:v>
                </c:pt>
                <c:pt idx="44">
                  <c:v>80.98</c:v>
                </c:pt>
                <c:pt idx="45">
                  <c:v>76.1</c:v>
                </c:pt>
                <c:pt idx="46">
                  <c:v>99.16999999999998</c:v>
                </c:pt>
                <c:pt idx="47">
                  <c:v>73.91000000000002</c:v>
                </c:pt>
                <c:pt idx="48">
                  <c:v>70.76</c:v>
                </c:pt>
                <c:pt idx="49">
                  <c:v>91.41000000000002</c:v>
                </c:pt>
                <c:pt idx="50">
                  <c:v>43.01</c:v>
                </c:pt>
                <c:pt idx="51">
                  <c:v>92.76</c:v>
                </c:pt>
                <c:pt idx="52">
                  <c:v>87.22</c:v>
                </c:pt>
                <c:pt idx="53">
                  <c:v>66.85</c:v>
                </c:pt>
                <c:pt idx="54">
                  <c:v>85.16</c:v>
                </c:pt>
                <c:pt idx="55">
                  <c:v>90.75</c:v>
                </c:pt>
                <c:pt idx="56">
                  <c:v>55.36</c:v>
                </c:pt>
                <c:pt idx="57">
                  <c:v>100.0</c:v>
                </c:pt>
                <c:pt idx="58">
                  <c:v>82.08</c:v>
                </c:pt>
                <c:pt idx="59">
                  <c:v>86.43</c:v>
                </c:pt>
                <c:pt idx="60">
                  <c:v>100.0</c:v>
                </c:pt>
                <c:pt idx="61">
                  <c:v>87.34</c:v>
                </c:pt>
                <c:pt idx="62">
                  <c:v>75.79</c:v>
                </c:pt>
                <c:pt idx="63">
                  <c:v>76.92</c:v>
                </c:pt>
                <c:pt idx="64">
                  <c:v>84.79</c:v>
                </c:pt>
                <c:pt idx="65">
                  <c:v>71.47</c:v>
                </c:pt>
                <c:pt idx="66">
                  <c:v>85.95</c:v>
                </c:pt>
                <c:pt idx="67">
                  <c:v>83.49000000000002</c:v>
                </c:pt>
                <c:pt idx="68">
                  <c:v>92.08</c:v>
                </c:pt>
                <c:pt idx="69">
                  <c:v>100.0</c:v>
                </c:pt>
                <c:pt idx="70">
                  <c:v>69.87</c:v>
                </c:pt>
                <c:pt idx="71">
                  <c:v>89.56</c:v>
                </c:pt>
                <c:pt idx="72">
                  <c:v>98.59</c:v>
                </c:pt>
                <c:pt idx="73">
                  <c:v>73.79</c:v>
                </c:pt>
                <c:pt idx="74">
                  <c:v>79.66</c:v>
                </c:pt>
                <c:pt idx="75">
                  <c:v>82.78</c:v>
                </c:pt>
                <c:pt idx="76">
                  <c:v>87.64</c:v>
                </c:pt>
                <c:pt idx="77">
                  <c:v>86.31</c:v>
                </c:pt>
                <c:pt idx="78">
                  <c:v>73.08</c:v>
                </c:pt>
                <c:pt idx="79">
                  <c:v>74.7</c:v>
                </c:pt>
                <c:pt idx="80">
                  <c:v>75.87</c:v>
                </c:pt>
                <c:pt idx="81">
                  <c:v>90.4</c:v>
                </c:pt>
                <c:pt idx="82">
                  <c:v>86.86</c:v>
                </c:pt>
                <c:pt idx="83">
                  <c:v>63.22000000000001</c:v>
                </c:pt>
                <c:pt idx="84">
                  <c:v>58.88</c:v>
                </c:pt>
                <c:pt idx="85">
                  <c:v>65.09</c:v>
                </c:pt>
                <c:pt idx="86">
                  <c:v>73.93</c:v>
                </c:pt>
                <c:pt idx="87">
                  <c:v>82.1</c:v>
                </c:pt>
                <c:pt idx="88">
                  <c:v>100.0</c:v>
                </c:pt>
                <c:pt idx="89">
                  <c:v>91.69</c:v>
                </c:pt>
                <c:pt idx="90">
                  <c:v>74.0</c:v>
                </c:pt>
                <c:pt idx="91">
                  <c:v>86.83</c:v>
                </c:pt>
                <c:pt idx="92">
                  <c:v>98.0</c:v>
                </c:pt>
                <c:pt idx="93">
                  <c:v>98.41000000000002</c:v>
                </c:pt>
                <c:pt idx="94">
                  <c:v>88.06</c:v>
                </c:pt>
                <c:pt idx="95">
                  <c:v>68.61</c:v>
                </c:pt>
                <c:pt idx="96">
                  <c:v>60.93</c:v>
                </c:pt>
                <c:pt idx="97">
                  <c:v>92.15</c:v>
                </c:pt>
                <c:pt idx="98">
                  <c:v>49.43</c:v>
                </c:pt>
                <c:pt idx="99">
                  <c:v>85.09</c:v>
                </c:pt>
                <c:pt idx="100">
                  <c:v>83.94000000000002</c:v>
                </c:pt>
                <c:pt idx="101">
                  <c:v>40.98</c:v>
                </c:pt>
                <c:pt idx="102">
                  <c:v>83.2</c:v>
                </c:pt>
                <c:pt idx="103">
                  <c:v>74.97</c:v>
                </c:pt>
                <c:pt idx="104">
                  <c:v>95.63</c:v>
                </c:pt>
                <c:pt idx="105">
                  <c:v>98.76</c:v>
                </c:pt>
                <c:pt idx="106">
                  <c:v>81.09</c:v>
                </c:pt>
                <c:pt idx="107">
                  <c:v>86.78</c:v>
                </c:pt>
                <c:pt idx="108">
                  <c:v>74.47</c:v>
                </c:pt>
                <c:pt idx="109">
                  <c:v>96.32</c:v>
                </c:pt>
                <c:pt idx="110">
                  <c:v>90.31</c:v>
                </c:pt>
                <c:pt idx="111">
                  <c:v>95.86</c:v>
                </c:pt>
                <c:pt idx="112">
                  <c:v>84.26</c:v>
                </c:pt>
                <c:pt idx="113">
                  <c:v>89.31</c:v>
                </c:pt>
                <c:pt idx="114">
                  <c:v>93.78</c:v>
                </c:pt>
                <c:pt idx="115">
                  <c:v>82.86</c:v>
                </c:pt>
                <c:pt idx="116">
                  <c:v>83.19</c:v>
                </c:pt>
                <c:pt idx="117">
                  <c:v>64.52</c:v>
                </c:pt>
                <c:pt idx="118">
                  <c:v>90.91000000000002</c:v>
                </c:pt>
                <c:pt idx="119">
                  <c:v>66.26</c:v>
                </c:pt>
                <c:pt idx="120">
                  <c:v>94.25</c:v>
                </c:pt>
                <c:pt idx="121">
                  <c:v>80.4</c:v>
                </c:pt>
                <c:pt idx="122">
                  <c:v>85.08</c:v>
                </c:pt>
                <c:pt idx="123">
                  <c:v>74.92</c:v>
                </c:pt>
                <c:pt idx="124">
                  <c:v>75.76</c:v>
                </c:pt>
                <c:pt idx="125">
                  <c:v>84.84</c:v>
                </c:pt>
                <c:pt idx="126">
                  <c:v>74.26</c:v>
                </c:pt>
                <c:pt idx="127">
                  <c:v>82.56</c:v>
                </c:pt>
                <c:pt idx="128">
                  <c:v>95.99000000000002</c:v>
                </c:pt>
                <c:pt idx="129">
                  <c:v>78.25</c:v>
                </c:pt>
                <c:pt idx="130">
                  <c:v>99.06</c:v>
                </c:pt>
                <c:pt idx="131">
                  <c:v>62.26000000000001</c:v>
                </c:pt>
                <c:pt idx="132">
                  <c:v>93.73</c:v>
                </c:pt>
                <c:pt idx="133">
                  <c:v>79.5</c:v>
                </c:pt>
                <c:pt idx="134">
                  <c:v>51.61</c:v>
                </c:pt>
                <c:pt idx="135">
                  <c:v>79.3</c:v>
                </c:pt>
                <c:pt idx="136">
                  <c:v>75.58</c:v>
                </c:pt>
                <c:pt idx="137">
                  <c:v>93.47</c:v>
                </c:pt>
                <c:pt idx="138">
                  <c:v>90.94000000000002</c:v>
                </c:pt>
                <c:pt idx="139">
                  <c:v>81.51</c:v>
                </c:pt>
                <c:pt idx="140">
                  <c:v>86.77</c:v>
                </c:pt>
                <c:pt idx="141">
                  <c:v>79.47</c:v>
                </c:pt>
                <c:pt idx="142">
                  <c:v>99.9</c:v>
                </c:pt>
                <c:pt idx="143">
                  <c:v>94.01</c:v>
                </c:pt>
                <c:pt idx="144">
                  <c:v>64.13</c:v>
                </c:pt>
                <c:pt idx="145">
                  <c:v>80.95</c:v>
                </c:pt>
                <c:pt idx="146">
                  <c:v>85.56</c:v>
                </c:pt>
                <c:pt idx="147">
                  <c:v>71.8</c:v>
                </c:pt>
                <c:pt idx="148">
                  <c:v>90.86</c:v>
                </c:pt>
                <c:pt idx="149">
                  <c:v>84.33</c:v>
                </c:pt>
                <c:pt idx="150">
                  <c:v>67.82</c:v>
                </c:pt>
                <c:pt idx="151">
                  <c:v>85.69</c:v>
                </c:pt>
                <c:pt idx="152">
                  <c:v>80.46000000000002</c:v>
                </c:pt>
                <c:pt idx="153">
                  <c:v>97.47</c:v>
                </c:pt>
                <c:pt idx="154">
                  <c:v>93.12</c:v>
                </c:pt>
                <c:pt idx="155">
                  <c:v>78.85</c:v>
                </c:pt>
                <c:pt idx="156">
                  <c:v>78.66</c:v>
                </c:pt>
                <c:pt idx="157">
                  <c:v>85.85</c:v>
                </c:pt>
                <c:pt idx="158">
                  <c:v>99.58</c:v>
                </c:pt>
                <c:pt idx="159">
                  <c:v>75.6</c:v>
                </c:pt>
                <c:pt idx="160">
                  <c:v>92.39</c:v>
                </c:pt>
                <c:pt idx="161">
                  <c:v>60.95</c:v>
                </c:pt>
                <c:pt idx="162">
                  <c:v>82.14</c:v>
                </c:pt>
                <c:pt idx="163">
                  <c:v>87.74000000000002</c:v>
                </c:pt>
                <c:pt idx="164">
                  <c:v>64.39</c:v>
                </c:pt>
                <c:pt idx="165">
                  <c:v>85.58</c:v>
                </c:pt>
                <c:pt idx="166">
                  <c:v>97.22</c:v>
                </c:pt>
                <c:pt idx="167">
                  <c:v>81.28</c:v>
                </c:pt>
                <c:pt idx="168">
                  <c:v>81.88</c:v>
                </c:pt>
                <c:pt idx="169">
                  <c:v>78.34</c:v>
                </c:pt>
                <c:pt idx="170">
                  <c:v>100.0</c:v>
                </c:pt>
                <c:pt idx="171">
                  <c:v>81.04</c:v>
                </c:pt>
                <c:pt idx="172">
                  <c:v>64.54</c:v>
                </c:pt>
                <c:pt idx="173">
                  <c:v>88.27</c:v>
                </c:pt>
                <c:pt idx="174">
                  <c:v>82.39</c:v>
                </c:pt>
                <c:pt idx="175">
                  <c:v>80.86</c:v>
                </c:pt>
                <c:pt idx="176">
                  <c:v>89.59</c:v>
                </c:pt>
                <c:pt idx="177">
                  <c:v>90.64</c:v>
                </c:pt>
                <c:pt idx="178">
                  <c:v>73.7</c:v>
                </c:pt>
                <c:pt idx="179">
                  <c:v>68.49000000000002</c:v>
                </c:pt>
                <c:pt idx="180">
                  <c:v>94.7</c:v>
                </c:pt>
                <c:pt idx="181">
                  <c:v>71.14</c:v>
                </c:pt>
                <c:pt idx="182">
                  <c:v>100.0</c:v>
                </c:pt>
                <c:pt idx="183">
                  <c:v>96.5</c:v>
                </c:pt>
                <c:pt idx="184">
                  <c:v>77.45</c:v>
                </c:pt>
                <c:pt idx="185">
                  <c:v>95.26</c:v>
                </c:pt>
                <c:pt idx="186">
                  <c:v>88.05</c:v>
                </c:pt>
                <c:pt idx="187">
                  <c:v>80.1</c:v>
                </c:pt>
                <c:pt idx="188">
                  <c:v>81.64</c:v>
                </c:pt>
                <c:pt idx="189">
                  <c:v>81.47</c:v>
                </c:pt>
                <c:pt idx="190">
                  <c:v>81.27</c:v>
                </c:pt>
                <c:pt idx="191">
                  <c:v>83.12</c:v>
                </c:pt>
                <c:pt idx="192">
                  <c:v>100.0</c:v>
                </c:pt>
                <c:pt idx="193">
                  <c:v>85.64</c:v>
                </c:pt>
                <c:pt idx="194">
                  <c:v>89.39</c:v>
                </c:pt>
                <c:pt idx="195">
                  <c:v>90.27</c:v>
                </c:pt>
                <c:pt idx="196">
                  <c:v>71.95</c:v>
                </c:pt>
                <c:pt idx="197">
                  <c:v>100.0</c:v>
                </c:pt>
                <c:pt idx="198">
                  <c:v>88.06</c:v>
                </c:pt>
                <c:pt idx="199">
                  <c:v>100.0</c:v>
                </c:pt>
                <c:pt idx="200">
                  <c:v>78.08</c:v>
                </c:pt>
                <c:pt idx="201">
                  <c:v>95.17999999999998</c:v>
                </c:pt>
                <c:pt idx="202">
                  <c:v>88.09</c:v>
                </c:pt>
                <c:pt idx="203">
                  <c:v>74.47</c:v>
                </c:pt>
                <c:pt idx="204">
                  <c:v>82.22</c:v>
                </c:pt>
                <c:pt idx="205">
                  <c:v>69.52</c:v>
                </c:pt>
                <c:pt idx="206">
                  <c:v>61.26000000000001</c:v>
                </c:pt>
                <c:pt idx="207">
                  <c:v>100.0</c:v>
                </c:pt>
                <c:pt idx="208">
                  <c:v>82.77</c:v>
                </c:pt>
                <c:pt idx="209">
                  <c:v>81.37</c:v>
                </c:pt>
                <c:pt idx="210">
                  <c:v>76.71000000000002</c:v>
                </c:pt>
                <c:pt idx="211">
                  <c:v>83.55</c:v>
                </c:pt>
                <c:pt idx="212">
                  <c:v>84.94000000000002</c:v>
                </c:pt>
                <c:pt idx="213">
                  <c:v>100.0</c:v>
                </c:pt>
                <c:pt idx="214">
                  <c:v>95.74000000000002</c:v>
                </c:pt>
                <c:pt idx="215">
                  <c:v>86.66999999999998</c:v>
                </c:pt>
                <c:pt idx="216">
                  <c:v>75.81</c:v>
                </c:pt>
                <c:pt idx="217">
                  <c:v>87.01</c:v>
                </c:pt>
                <c:pt idx="218">
                  <c:v>81.8</c:v>
                </c:pt>
                <c:pt idx="219">
                  <c:v>70.71000000000002</c:v>
                </c:pt>
                <c:pt idx="220">
                  <c:v>90.37</c:v>
                </c:pt>
                <c:pt idx="221">
                  <c:v>96.99000000000002</c:v>
                </c:pt>
                <c:pt idx="222">
                  <c:v>80.95</c:v>
                </c:pt>
                <c:pt idx="223">
                  <c:v>76.5</c:v>
                </c:pt>
                <c:pt idx="224">
                  <c:v>75.51</c:v>
                </c:pt>
                <c:pt idx="225">
                  <c:v>96.66</c:v>
                </c:pt>
                <c:pt idx="226">
                  <c:v>96.41000000000002</c:v>
                </c:pt>
                <c:pt idx="227">
                  <c:v>79.87</c:v>
                </c:pt>
                <c:pt idx="228">
                  <c:v>88.07</c:v>
                </c:pt>
                <c:pt idx="229">
                  <c:v>94.54</c:v>
                </c:pt>
                <c:pt idx="230">
                  <c:v>87.77</c:v>
                </c:pt>
                <c:pt idx="231">
                  <c:v>100.0</c:v>
                </c:pt>
                <c:pt idx="232">
                  <c:v>83.1</c:v>
                </c:pt>
                <c:pt idx="233">
                  <c:v>74.01</c:v>
                </c:pt>
                <c:pt idx="234">
                  <c:v>86.0</c:v>
                </c:pt>
                <c:pt idx="235">
                  <c:v>71.57</c:v>
                </c:pt>
                <c:pt idx="236">
                  <c:v>66.63</c:v>
                </c:pt>
                <c:pt idx="237">
                  <c:v>90.56</c:v>
                </c:pt>
                <c:pt idx="238">
                  <c:v>93.83</c:v>
                </c:pt>
                <c:pt idx="239">
                  <c:v>62.59</c:v>
                </c:pt>
                <c:pt idx="240">
                  <c:v>67.67999999999998</c:v>
                </c:pt>
                <c:pt idx="241">
                  <c:v>70.65</c:v>
                </c:pt>
                <c:pt idx="242">
                  <c:v>59.22000000000001</c:v>
                </c:pt>
                <c:pt idx="243">
                  <c:v>56.11</c:v>
                </c:pt>
                <c:pt idx="244">
                  <c:v>78.1</c:v>
                </c:pt>
                <c:pt idx="245">
                  <c:v>83.02</c:v>
                </c:pt>
                <c:pt idx="246">
                  <c:v>100.0</c:v>
                </c:pt>
                <c:pt idx="247">
                  <c:v>87.53</c:v>
                </c:pt>
                <c:pt idx="248">
                  <c:v>100.0</c:v>
                </c:pt>
                <c:pt idx="249">
                  <c:v>89.66</c:v>
                </c:pt>
                <c:pt idx="250">
                  <c:v>79.57</c:v>
                </c:pt>
                <c:pt idx="251">
                  <c:v>75.66999999999998</c:v>
                </c:pt>
                <c:pt idx="252">
                  <c:v>55.69000000000001</c:v>
                </c:pt>
                <c:pt idx="253">
                  <c:v>70.71000000000002</c:v>
                </c:pt>
                <c:pt idx="254">
                  <c:v>70.12</c:v>
                </c:pt>
                <c:pt idx="255">
                  <c:v>92.63</c:v>
                </c:pt>
                <c:pt idx="256">
                  <c:v>88.16999999999998</c:v>
                </c:pt>
                <c:pt idx="257">
                  <c:v>81.39</c:v>
                </c:pt>
                <c:pt idx="258">
                  <c:v>100.0</c:v>
                </c:pt>
                <c:pt idx="259">
                  <c:v>93.92</c:v>
                </c:pt>
                <c:pt idx="260">
                  <c:v>65.31</c:v>
                </c:pt>
                <c:pt idx="261">
                  <c:v>99.93</c:v>
                </c:pt>
                <c:pt idx="262">
                  <c:v>71.81</c:v>
                </c:pt>
                <c:pt idx="263">
                  <c:v>100.0</c:v>
                </c:pt>
                <c:pt idx="264">
                  <c:v>97.59</c:v>
                </c:pt>
                <c:pt idx="265">
                  <c:v>88.66999999999998</c:v>
                </c:pt>
                <c:pt idx="266">
                  <c:v>98.54</c:v>
                </c:pt>
                <c:pt idx="267">
                  <c:v>76.73</c:v>
                </c:pt>
                <c:pt idx="268">
                  <c:v>90.04</c:v>
                </c:pt>
                <c:pt idx="269">
                  <c:v>78.7</c:v>
                </c:pt>
                <c:pt idx="270">
                  <c:v>58.78</c:v>
                </c:pt>
                <c:pt idx="271">
                  <c:v>87.98</c:v>
                </c:pt>
                <c:pt idx="272">
                  <c:v>88.95</c:v>
                </c:pt>
                <c:pt idx="273">
                  <c:v>88.53</c:v>
                </c:pt>
                <c:pt idx="274">
                  <c:v>80.36</c:v>
                </c:pt>
                <c:pt idx="275">
                  <c:v>71.3</c:v>
                </c:pt>
                <c:pt idx="276">
                  <c:v>79.24000000000002</c:v>
                </c:pt>
                <c:pt idx="277">
                  <c:v>100.0</c:v>
                </c:pt>
                <c:pt idx="278">
                  <c:v>88.08</c:v>
                </c:pt>
                <c:pt idx="279">
                  <c:v>86.58</c:v>
                </c:pt>
                <c:pt idx="280">
                  <c:v>43.32</c:v>
                </c:pt>
                <c:pt idx="281">
                  <c:v>95.94000000000002</c:v>
                </c:pt>
                <c:pt idx="282">
                  <c:v>90.91000000000002</c:v>
                </c:pt>
                <c:pt idx="283">
                  <c:v>68.23</c:v>
                </c:pt>
                <c:pt idx="284">
                  <c:v>75.89</c:v>
                </c:pt>
                <c:pt idx="285">
                  <c:v>86.53</c:v>
                </c:pt>
                <c:pt idx="286">
                  <c:v>85.61</c:v>
                </c:pt>
                <c:pt idx="287">
                  <c:v>81.76</c:v>
                </c:pt>
                <c:pt idx="288">
                  <c:v>90.5</c:v>
                </c:pt>
                <c:pt idx="289">
                  <c:v>96.67999999999998</c:v>
                </c:pt>
                <c:pt idx="290">
                  <c:v>83.24000000000002</c:v>
                </c:pt>
                <c:pt idx="291">
                  <c:v>91.5</c:v>
                </c:pt>
                <c:pt idx="292">
                  <c:v>75.46000000000002</c:v>
                </c:pt>
                <c:pt idx="293">
                  <c:v>58.12000000000001</c:v>
                </c:pt>
                <c:pt idx="294">
                  <c:v>100.0</c:v>
                </c:pt>
                <c:pt idx="295">
                  <c:v>63.42</c:v>
                </c:pt>
                <c:pt idx="296">
                  <c:v>58.1</c:v>
                </c:pt>
                <c:pt idx="297">
                  <c:v>100.0</c:v>
                </c:pt>
                <c:pt idx="298">
                  <c:v>88.5</c:v>
                </c:pt>
                <c:pt idx="299">
                  <c:v>84.34</c:v>
                </c:pt>
                <c:pt idx="300">
                  <c:v>95.16</c:v>
                </c:pt>
                <c:pt idx="301">
                  <c:v>93.95</c:v>
                </c:pt>
                <c:pt idx="302">
                  <c:v>88.67999999999998</c:v>
                </c:pt>
                <c:pt idx="303">
                  <c:v>80.52</c:v>
                </c:pt>
                <c:pt idx="304">
                  <c:v>92.53</c:v>
                </c:pt>
                <c:pt idx="305">
                  <c:v>73.63</c:v>
                </c:pt>
                <c:pt idx="306">
                  <c:v>88.93</c:v>
                </c:pt>
                <c:pt idx="307">
                  <c:v>89.99000000000002</c:v>
                </c:pt>
                <c:pt idx="308">
                  <c:v>70.89</c:v>
                </c:pt>
                <c:pt idx="309">
                  <c:v>83.51</c:v>
                </c:pt>
                <c:pt idx="310">
                  <c:v>78.94000000000002</c:v>
                </c:pt>
                <c:pt idx="311">
                  <c:v>83.11</c:v>
                </c:pt>
                <c:pt idx="312">
                  <c:v>86.38</c:v>
                </c:pt>
                <c:pt idx="313">
                  <c:v>93.86</c:v>
                </c:pt>
                <c:pt idx="314">
                  <c:v>85.89</c:v>
                </c:pt>
                <c:pt idx="315">
                  <c:v>100.0</c:v>
                </c:pt>
                <c:pt idx="316">
                  <c:v>67.77</c:v>
                </c:pt>
                <c:pt idx="317">
                  <c:v>83.98</c:v>
                </c:pt>
                <c:pt idx="318">
                  <c:v>92.01</c:v>
                </c:pt>
                <c:pt idx="319">
                  <c:v>88.73</c:v>
                </c:pt>
                <c:pt idx="320">
                  <c:v>76.44000000000002</c:v>
                </c:pt>
                <c:pt idx="321">
                  <c:v>82.86</c:v>
                </c:pt>
                <c:pt idx="322">
                  <c:v>97.26</c:v>
                </c:pt>
                <c:pt idx="323">
                  <c:v>53.81</c:v>
                </c:pt>
                <c:pt idx="324">
                  <c:v>94.59</c:v>
                </c:pt>
                <c:pt idx="325">
                  <c:v>90.79</c:v>
                </c:pt>
                <c:pt idx="326">
                  <c:v>70.28</c:v>
                </c:pt>
                <c:pt idx="327">
                  <c:v>77.06</c:v>
                </c:pt>
                <c:pt idx="328">
                  <c:v>95.93</c:v>
                </c:pt>
                <c:pt idx="329">
                  <c:v>95.97</c:v>
                </c:pt>
                <c:pt idx="330">
                  <c:v>99.26</c:v>
                </c:pt>
                <c:pt idx="331">
                  <c:v>88.45</c:v>
                </c:pt>
                <c:pt idx="332">
                  <c:v>76.15</c:v>
                </c:pt>
                <c:pt idx="333">
                  <c:v>79.58</c:v>
                </c:pt>
                <c:pt idx="334">
                  <c:v>89.82</c:v>
                </c:pt>
                <c:pt idx="335">
                  <c:v>90.19</c:v>
                </c:pt>
                <c:pt idx="336">
                  <c:v>82.74000000000002</c:v>
                </c:pt>
                <c:pt idx="337">
                  <c:v>85.96000000000002</c:v>
                </c:pt>
                <c:pt idx="338">
                  <c:v>58.39</c:v>
                </c:pt>
                <c:pt idx="339">
                  <c:v>100.0</c:v>
                </c:pt>
                <c:pt idx="340">
                  <c:v>48.98</c:v>
                </c:pt>
                <c:pt idx="341">
                  <c:v>86.69</c:v>
                </c:pt>
                <c:pt idx="342">
                  <c:v>88.75</c:v>
                </c:pt>
                <c:pt idx="343">
                  <c:v>87.83</c:v>
                </c:pt>
              </c:numCache>
            </c:numRef>
          </c:val>
        </c:ser>
        <c:dLbls>
          <c:showLegendKey val="0"/>
          <c:showVal val="0"/>
          <c:showCatName val="0"/>
          <c:showSerName val="0"/>
          <c:showPercent val="0"/>
          <c:showBubbleSize val="0"/>
        </c:dLbls>
        <c:gapWidth val="150"/>
        <c:axId val="392710136"/>
        <c:axId val="392713112"/>
      </c:barChart>
      <c:catAx>
        <c:axId val="392710136"/>
        <c:scaling>
          <c:orientation val="minMax"/>
        </c:scaling>
        <c:delete val="0"/>
        <c:axPos val="b"/>
        <c:majorTickMark val="none"/>
        <c:minorTickMark val="none"/>
        <c:tickLblPos val="nextTo"/>
        <c:txPr>
          <a:bodyPr/>
          <a:lstStyle/>
          <a:p>
            <a:pPr>
              <a:defRPr sz="800"/>
            </a:pPr>
            <a:endParaRPr lang="en-US"/>
          </a:p>
        </c:txPr>
        <c:crossAx val="392713112"/>
        <c:crosses val="autoZero"/>
        <c:auto val="1"/>
        <c:lblAlgn val="ctr"/>
        <c:lblOffset val="100"/>
        <c:noMultiLvlLbl val="0"/>
      </c:catAx>
      <c:valAx>
        <c:axId val="392713112"/>
        <c:scaling>
          <c:orientation val="minMax"/>
          <c:max val="100.0"/>
        </c:scaling>
        <c:delete val="0"/>
        <c:axPos val="l"/>
        <c:majorGridlines/>
        <c:numFmt formatCode="General" sourceLinked="1"/>
        <c:majorTickMark val="in"/>
        <c:minorTickMark val="in"/>
        <c:tickLblPos val="nextTo"/>
        <c:crossAx val="39271013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layout/>
      <c:overlay val="0"/>
      <c:txPr>
        <a:bodyPr/>
        <a:lstStyle/>
        <a:p>
          <a:pPr>
            <a:defRPr>
              <a:solidFill>
                <a:srgbClr val="0000FF"/>
              </a:solidFill>
            </a:defRPr>
          </a:pPr>
          <a:endParaRPr lang="en-US"/>
        </a:p>
      </c:txPr>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 Stock holding</c:v>
                </c:pt>
              </c:strCache>
            </c:strRef>
          </c:tx>
          <c:explosion val="25"/>
          <c:dLbls>
            <c:showLegendKey val="0"/>
            <c:showVal val="0"/>
            <c:showCatName val="1"/>
            <c:showSerName val="0"/>
            <c:showPercent val="1"/>
            <c:showBubbleSize val="0"/>
            <c:showLeaderLines val="1"/>
          </c:dLbls>
          <c:cat>
            <c:strRef>
              <c:f>Sheet1!$A$2:$A$5</c:f>
              <c:strCache>
                <c:ptCount val="2"/>
                <c:pt idx="0">
                  <c:v>Fund</c:v>
                </c:pt>
                <c:pt idx="1">
                  <c:v>Char</c:v>
                </c:pt>
              </c:strCache>
            </c:strRef>
          </c:cat>
          <c:val>
            <c:numRef>
              <c:f>Sheet1!$B$2:$B$5</c:f>
              <c:numCache>
                <c:formatCode>General</c:formatCode>
                <c:ptCount val="4"/>
                <c:pt idx="0">
                  <c:v>83.0</c:v>
                </c:pt>
                <c:pt idx="1">
                  <c:v>17.0</c:v>
                </c:pt>
              </c:numCache>
            </c:numRef>
          </c:val>
        </c:ser>
        <c:ser>
          <c:idx val="1"/>
          <c:order val="1"/>
          <c:tx>
            <c:strRef>
              <c:f>Sheet1!$C$1</c:f>
              <c:strCache>
                <c:ptCount val="1"/>
                <c:pt idx="0">
                  <c:v>Column1</c:v>
                </c:pt>
              </c:strCache>
            </c:strRef>
          </c:tx>
          <c:explosion val="25"/>
          <c:dLbls>
            <c:showLegendKey val="0"/>
            <c:showVal val="0"/>
            <c:showCatName val="1"/>
            <c:showSerName val="0"/>
            <c:showPercent val="1"/>
            <c:showBubbleSize val="0"/>
            <c:showLeaderLines val="1"/>
          </c:dLbls>
          <c:cat>
            <c:strRef>
              <c:f>Sheet1!$A$2:$A$5</c:f>
              <c:strCache>
                <c:ptCount val="2"/>
                <c:pt idx="0">
                  <c:v>Fund</c:v>
                </c:pt>
                <c:pt idx="1">
                  <c:v>Char</c:v>
                </c:pt>
              </c:strCache>
            </c:strRef>
          </c:cat>
          <c:val>
            <c:numRef>
              <c:f>Sheet1!$C$2:$C$5</c:f>
              <c:numCache>
                <c:formatCode>General</c:formatCode>
                <c:ptCount val="4"/>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xPr>
        <a:bodyPr/>
        <a:lstStyle/>
        <a:p>
          <a:pPr>
            <a:defRPr>
              <a:solidFill>
                <a:srgbClr val="0000FF"/>
              </a:solidFill>
            </a:defRPr>
          </a:pPr>
          <a:endParaRPr lang="en-US"/>
        </a:p>
      </c:txPr>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Stock trading</c:v>
                </c:pt>
              </c:strCache>
            </c:strRef>
          </c:tx>
          <c:explosion val="25"/>
          <c:dLbls>
            <c:showLegendKey val="0"/>
            <c:showVal val="0"/>
            <c:showCatName val="1"/>
            <c:showSerName val="0"/>
            <c:showPercent val="1"/>
            <c:showBubbleSize val="0"/>
            <c:showLeaderLines val="1"/>
          </c:dLbls>
          <c:cat>
            <c:strRef>
              <c:f>Sheet1!$A$2:$A$5</c:f>
              <c:strCache>
                <c:ptCount val="2"/>
                <c:pt idx="0">
                  <c:v>Fund</c:v>
                </c:pt>
                <c:pt idx="1">
                  <c:v>Char</c:v>
                </c:pt>
              </c:strCache>
            </c:strRef>
          </c:cat>
          <c:val>
            <c:numRef>
              <c:f>Sheet1!$B$2:$B$5</c:f>
              <c:numCache>
                <c:formatCode>General</c:formatCode>
                <c:ptCount val="4"/>
                <c:pt idx="0">
                  <c:v>20.0</c:v>
                </c:pt>
                <c:pt idx="1">
                  <c:v>80.0</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15ECC2-DE64-B541-AB25-9F48C4222980}"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58A18F5F-678B-CE46-8ECA-6ABEF6BECBAA}">
      <dgm:prSet phldrT="[Text]" custT="1"/>
      <dgm:spPr/>
      <dgm:t>
        <a:bodyPr/>
        <a:lstStyle/>
        <a:p>
          <a:r>
            <a:rPr lang="en-US" sz="2800" dirty="0" smtClean="0">
              <a:solidFill>
                <a:srgbClr val="0000FF"/>
              </a:solidFill>
            </a:rPr>
            <a:t>Charting</a:t>
          </a:r>
          <a:endParaRPr lang="en-US" sz="2800" dirty="0">
            <a:solidFill>
              <a:srgbClr val="0000FF"/>
            </a:solidFill>
          </a:endParaRPr>
        </a:p>
      </dgm:t>
    </dgm:pt>
    <dgm:pt modelId="{56EE816B-C560-AD44-B44B-9CB7169675EB}" type="parTrans" cxnId="{E880D2F1-500B-B04C-986A-12E94E927EF1}">
      <dgm:prSet/>
      <dgm:spPr/>
      <dgm:t>
        <a:bodyPr/>
        <a:lstStyle/>
        <a:p>
          <a:endParaRPr lang="en-US" sz="1400">
            <a:solidFill>
              <a:srgbClr val="0000FF"/>
            </a:solidFill>
          </a:endParaRPr>
        </a:p>
      </dgm:t>
    </dgm:pt>
    <dgm:pt modelId="{BD0285DF-656D-8A4A-A528-B3EF6D31BAC8}" type="sibTrans" cxnId="{E880D2F1-500B-B04C-986A-12E94E927EF1}">
      <dgm:prSet/>
      <dgm:spPr/>
      <dgm:t>
        <a:bodyPr/>
        <a:lstStyle/>
        <a:p>
          <a:endParaRPr lang="en-US" sz="1400">
            <a:solidFill>
              <a:srgbClr val="0000FF"/>
            </a:solidFill>
          </a:endParaRPr>
        </a:p>
      </dgm:t>
    </dgm:pt>
    <dgm:pt modelId="{49B866D6-7E94-D34F-918C-2ED895B0ABAB}">
      <dgm:prSet phldrT="[Text]" custT="1"/>
      <dgm:spPr/>
      <dgm:t>
        <a:bodyPr/>
        <a:lstStyle/>
        <a:p>
          <a:r>
            <a:rPr lang="en-US" sz="1400" dirty="0" smtClean="0">
              <a:solidFill>
                <a:srgbClr val="0000FF"/>
              </a:solidFill>
            </a:rPr>
            <a:t>Top-and-bottoms</a:t>
          </a:r>
          <a:endParaRPr lang="en-US" sz="1400" dirty="0">
            <a:solidFill>
              <a:srgbClr val="0000FF"/>
            </a:solidFill>
          </a:endParaRPr>
        </a:p>
      </dgm:t>
    </dgm:pt>
    <dgm:pt modelId="{7D7ECC29-E525-7640-AB7B-5391D5B44881}" type="parTrans" cxnId="{8BDAA823-A5E4-B545-9DE8-3C482DEC2867}">
      <dgm:prSet custT="1"/>
      <dgm:spPr/>
      <dgm:t>
        <a:bodyPr/>
        <a:lstStyle/>
        <a:p>
          <a:endParaRPr lang="en-US" sz="400">
            <a:solidFill>
              <a:srgbClr val="0000FF"/>
            </a:solidFill>
          </a:endParaRPr>
        </a:p>
      </dgm:t>
    </dgm:pt>
    <dgm:pt modelId="{52686BFC-1D76-4948-84CE-BBA2825B1EC1}" type="sibTrans" cxnId="{8BDAA823-A5E4-B545-9DE8-3C482DEC2867}">
      <dgm:prSet/>
      <dgm:spPr/>
      <dgm:t>
        <a:bodyPr/>
        <a:lstStyle/>
        <a:p>
          <a:endParaRPr lang="en-US" sz="1400">
            <a:solidFill>
              <a:srgbClr val="0000FF"/>
            </a:solidFill>
          </a:endParaRPr>
        </a:p>
      </dgm:t>
    </dgm:pt>
    <dgm:pt modelId="{D878BE93-A5DB-E543-BBB7-2C9A583E4732}">
      <dgm:prSet phldrT="[Text]" custT="1"/>
      <dgm:spPr/>
      <dgm:t>
        <a:bodyPr/>
        <a:lstStyle/>
        <a:p>
          <a:r>
            <a:rPr lang="en-US" sz="1400" dirty="0" smtClean="0">
              <a:solidFill>
                <a:srgbClr val="0000FF"/>
              </a:solidFill>
            </a:rPr>
            <a:t>Ascending triangles</a:t>
          </a:r>
          <a:endParaRPr lang="en-US" sz="1400" dirty="0">
            <a:solidFill>
              <a:srgbClr val="0000FF"/>
            </a:solidFill>
          </a:endParaRPr>
        </a:p>
      </dgm:t>
    </dgm:pt>
    <dgm:pt modelId="{BC4EC6D4-7112-9646-9490-5226FEAED569}" type="parTrans" cxnId="{34AE6125-AE09-F34E-B444-5F6DA9D10799}">
      <dgm:prSet custT="1"/>
      <dgm:spPr/>
      <dgm:t>
        <a:bodyPr/>
        <a:lstStyle/>
        <a:p>
          <a:endParaRPr lang="en-US" sz="300">
            <a:solidFill>
              <a:srgbClr val="0000FF"/>
            </a:solidFill>
          </a:endParaRPr>
        </a:p>
      </dgm:t>
    </dgm:pt>
    <dgm:pt modelId="{10BA4046-CEC1-3541-9532-265F13C1C499}" type="sibTrans" cxnId="{34AE6125-AE09-F34E-B444-5F6DA9D10799}">
      <dgm:prSet/>
      <dgm:spPr/>
      <dgm:t>
        <a:bodyPr/>
        <a:lstStyle/>
        <a:p>
          <a:endParaRPr lang="en-US" sz="1400">
            <a:solidFill>
              <a:srgbClr val="0000FF"/>
            </a:solidFill>
          </a:endParaRPr>
        </a:p>
      </dgm:t>
    </dgm:pt>
    <dgm:pt modelId="{F2B01EE6-2119-1847-AEE5-496B70A736EC}">
      <dgm:prSet phldrT="[Text]" custT="1"/>
      <dgm:spPr/>
      <dgm:t>
        <a:bodyPr/>
        <a:lstStyle/>
        <a:p>
          <a:r>
            <a:rPr lang="en-US" sz="1400" dirty="0" smtClean="0">
              <a:solidFill>
                <a:srgbClr val="0000FF"/>
              </a:solidFill>
            </a:rPr>
            <a:t>Candlesticks</a:t>
          </a:r>
          <a:endParaRPr lang="en-US" sz="1400" dirty="0">
            <a:solidFill>
              <a:srgbClr val="0000FF"/>
            </a:solidFill>
          </a:endParaRPr>
        </a:p>
      </dgm:t>
    </dgm:pt>
    <dgm:pt modelId="{0DA43943-FC7A-FF4B-AD39-FCBEC9DDCF01}" type="parTrans" cxnId="{B92467DA-668A-0442-988B-F3991C11B189}">
      <dgm:prSet custT="1"/>
      <dgm:spPr/>
      <dgm:t>
        <a:bodyPr/>
        <a:lstStyle/>
        <a:p>
          <a:endParaRPr lang="en-US" sz="300">
            <a:solidFill>
              <a:srgbClr val="0000FF"/>
            </a:solidFill>
          </a:endParaRPr>
        </a:p>
      </dgm:t>
    </dgm:pt>
    <dgm:pt modelId="{CE7C99A5-08D2-7F43-A48B-FDCC6F429411}" type="sibTrans" cxnId="{B92467DA-668A-0442-988B-F3991C11B189}">
      <dgm:prSet/>
      <dgm:spPr/>
      <dgm:t>
        <a:bodyPr/>
        <a:lstStyle/>
        <a:p>
          <a:endParaRPr lang="en-US" sz="1400">
            <a:solidFill>
              <a:srgbClr val="0000FF"/>
            </a:solidFill>
          </a:endParaRPr>
        </a:p>
      </dgm:t>
    </dgm:pt>
    <dgm:pt modelId="{97250351-4C65-8C4F-92F7-DF782A8A7788}">
      <dgm:prSet phldrT="[Text]" custT="1"/>
      <dgm:spPr/>
      <dgm:t>
        <a:bodyPr/>
        <a:lstStyle/>
        <a:p>
          <a:r>
            <a:rPr lang="en-US" sz="1400" dirty="0" smtClean="0">
              <a:solidFill>
                <a:srgbClr val="0000FF"/>
              </a:solidFill>
            </a:rPr>
            <a:t>Relative strength indicators</a:t>
          </a:r>
          <a:endParaRPr lang="en-US" sz="1400" dirty="0">
            <a:solidFill>
              <a:srgbClr val="0000FF"/>
            </a:solidFill>
          </a:endParaRPr>
        </a:p>
      </dgm:t>
    </dgm:pt>
    <dgm:pt modelId="{9AF50995-6B0B-CD4E-A9EF-EA7C5DED33EF}" type="parTrans" cxnId="{0D00D74A-D124-A44C-8AFE-EB5458C25A36}">
      <dgm:prSet custT="1"/>
      <dgm:spPr/>
      <dgm:t>
        <a:bodyPr/>
        <a:lstStyle/>
        <a:p>
          <a:endParaRPr lang="en-US" sz="300">
            <a:solidFill>
              <a:srgbClr val="0000FF"/>
            </a:solidFill>
          </a:endParaRPr>
        </a:p>
      </dgm:t>
    </dgm:pt>
    <dgm:pt modelId="{C51E4C2C-B7BA-5B4F-ACF9-0F3495975FDF}" type="sibTrans" cxnId="{0D00D74A-D124-A44C-8AFE-EB5458C25A36}">
      <dgm:prSet/>
      <dgm:spPr/>
      <dgm:t>
        <a:bodyPr/>
        <a:lstStyle/>
        <a:p>
          <a:endParaRPr lang="en-US" sz="1400">
            <a:solidFill>
              <a:srgbClr val="0000FF"/>
            </a:solidFill>
          </a:endParaRPr>
        </a:p>
      </dgm:t>
    </dgm:pt>
    <dgm:pt modelId="{8F010C09-E75F-4046-8059-E39C500F9089}">
      <dgm:prSet phldrT="[Text]" custT="1"/>
      <dgm:spPr/>
      <dgm:t>
        <a:bodyPr/>
        <a:lstStyle/>
        <a:p>
          <a:r>
            <a:rPr lang="en-US" sz="1400" dirty="0" smtClean="0">
              <a:solidFill>
                <a:srgbClr val="0000FF"/>
              </a:solidFill>
            </a:rPr>
            <a:t>Stochastic oscillators</a:t>
          </a:r>
          <a:endParaRPr lang="en-US" sz="1400" dirty="0">
            <a:solidFill>
              <a:srgbClr val="0000FF"/>
            </a:solidFill>
          </a:endParaRPr>
        </a:p>
      </dgm:t>
    </dgm:pt>
    <dgm:pt modelId="{17EA349C-F281-3F4F-8478-92BF32B57151}" type="parTrans" cxnId="{689A4534-5E91-DD49-B40E-4C38BE42528E}">
      <dgm:prSet custT="1"/>
      <dgm:spPr/>
      <dgm:t>
        <a:bodyPr/>
        <a:lstStyle/>
        <a:p>
          <a:endParaRPr lang="en-US" sz="300">
            <a:solidFill>
              <a:srgbClr val="0000FF"/>
            </a:solidFill>
          </a:endParaRPr>
        </a:p>
      </dgm:t>
    </dgm:pt>
    <dgm:pt modelId="{5ABD1F3C-8970-5846-8609-AF65BF33E19B}" type="sibTrans" cxnId="{689A4534-5E91-DD49-B40E-4C38BE42528E}">
      <dgm:prSet/>
      <dgm:spPr/>
      <dgm:t>
        <a:bodyPr/>
        <a:lstStyle/>
        <a:p>
          <a:endParaRPr lang="en-US" sz="1400">
            <a:solidFill>
              <a:srgbClr val="0000FF"/>
            </a:solidFill>
          </a:endParaRPr>
        </a:p>
      </dgm:t>
    </dgm:pt>
    <dgm:pt modelId="{3CB30571-8D93-AF44-989B-3B00AF610957}">
      <dgm:prSet phldrT="[Text]" custT="1"/>
      <dgm:spPr/>
      <dgm:t>
        <a:bodyPr/>
        <a:lstStyle/>
        <a:p>
          <a:r>
            <a:rPr lang="en-US" sz="1400" dirty="0" smtClean="0">
              <a:solidFill>
                <a:srgbClr val="0000FF"/>
              </a:solidFill>
            </a:rPr>
            <a:t>…….</a:t>
          </a:r>
          <a:endParaRPr lang="en-US" sz="1400" dirty="0">
            <a:solidFill>
              <a:srgbClr val="0000FF"/>
            </a:solidFill>
          </a:endParaRPr>
        </a:p>
      </dgm:t>
    </dgm:pt>
    <dgm:pt modelId="{1992DCF8-830D-EE47-9F5D-8F4144F03F0E}" type="parTrans" cxnId="{06F30CAE-C2EF-6B48-BAA8-514355370B39}">
      <dgm:prSet custT="1"/>
      <dgm:spPr/>
      <dgm:t>
        <a:bodyPr/>
        <a:lstStyle/>
        <a:p>
          <a:endParaRPr lang="en-US" sz="400">
            <a:solidFill>
              <a:srgbClr val="0000FF"/>
            </a:solidFill>
          </a:endParaRPr>
        </a:p>
      </dgm:t>
    </dgm:pt>
    <dgm:pt modelId="{D2763923-8BDD-1C40-81F3-D0F13693A561}" type="sibTrans" cxnId="{06F30CAE-C2EF-6B48-BAA8-514355370B39}">
      <dgm:prSet/>
      <dgm:spPr/>
      <dgm:t>
        <a:bodyPr/>
        <a:lstStyle/>
        <a:p>
          <a:endParaRPr lang="en-US" sz="1400">
            <a:solidFill>
              <a:srgbClr val="0000FF"/>
            </a:solidFill>
          </a:endParaRPr>
        </a:p>
      </dgm:t>
    </dgm:pt>
    <dgm:pt modelId="{9DE4BFD9-9EA6-8D4C-B42C-A073F7737EA8}" type="pres">
      <dgm:prSet presAssocID="{7915ECC2-DE64-B541-AB25-9F48C4222980}" presName="Name0" presStyleCnt="0">
        <dgm:presLayoutVars>
          <dgm:chPref val="1"/>
          <dgm:dir/>
          <dgm:animOne val="branch"/>
          <dgm:animLvl val="lvl"/>
          <dgm:resizeHandles val="exact"/>
        </dgm:presLayoutVars>
      </dgm:prSet>
      <dgm:spPr/>
      <dgm:t>
        <a:bodyPr/>
        <a:lstStyle/>
        <a:p>
          <a:endParaRPr lang="en-US"/>
        </a:p>
      </dgm:t>
    </dgm:pt>
    <dgm:pt modelId="{B8575004-3031-BF40-83F8-11D0BE996488}" type="pres">
      <dgm:prSet presAssocID="{58A18F5F-678B-CE46-8ECA-6ABEF6BECBAA}" presName="root1" presStyleCnt="0"/>
      <dgm:spPr/>
    </dgm:pt>
    <dgm:pt modelId="{20047267-1BD4-B44F-B3AE-3349484D731A}" type="pres">
      <dgm:prSet presAssocID="{58A18F5F-678B-CE46-8ECA-6ABEF6BECBAA}" presName="LevelOneTextNode" presStyleLbl="node0" presStyleIdx="0" presStyleCnt="1">
        <dgm:presLayoutVars>
          <dgm:chPref val="3"/>
        </dgm:presLayoutVars>
      </dgm:prSet>
      <dgm:spPr/>
      <dgm:t>
        <a:bodyPr/>
        <a:lstStyle/>
        <a:p>
          <a:endParaRPr lang="en-US"/>
        </a:p>
      </dgm:t>
    </dgm:pt>
    <dgm:pt modelId="{9C820058-EAD2-624D-BF65-6ED5EA6A06F9}" type="pres">
      <dgm:prSet presAssocID="{58A18F5F-678B-CE46-8ECA-6ABEF6BECBAA}" presName="level2hierChild" presStyleCnt="0"/>
      <dgm:spPr/>
    </dgm:pt>
    <dgm:pt modelId="{CBE1AEC5-AB12-444F-B7D9-000033BC4DA9}" type="pres">
      <dgm:prSet presAssocID="{7D7ECC29-E525-7640-AB7B-5391D5B44881}" presName="conn2-1" presStyleLbl="parChTrans1D2" presStyleIdx="0" presStyleCnt="6"/>
      <dgm:spPr/>
      <dgm:t>
        <a:bodyPr/>
        <a:lstStyle/>
        <a:p>
          <a:endParaRPr lang="en-US"/>
        </a:p>
      </dgm:t>
    </dgm:pt>
    <dgm:pt modelId="{B684AECB-C8F7-FD4D-AF47-DFE231BDFE54}" type="pres">
      <dgm:prSet presAssocID="{7D7ECC29-E525-7640-AB7B-5391D5B44881}" presName="connTx" presStyleLbl="parChTrans1D2" presStyleIdx="0" presStyleCnt="6"/>
      <dgm:spPr/>
      <dgm:t>
        <a:bodyPr/>
        <a:lstStyle/>
        <a:p>
          <a:endParaRPr lang="en-US"/>
        </a:p>
      </dgm:t>
    </dgm:pt>
    <dgm:pt modelId="{75F9CD1B-2802-4F4D-B49E-3D50E45742E6}" type="pres">
      <dgm:prSet presAssocID="{49B866D6-7E94-D34F-918C-2ED895B0ABAB}" presName="root2" presStyleCnt="0"/>
      <dgm:spPr/>
    </dgm:pt>
    <dgm:pt modelId="{6B805F8D-F6DA-BD47-90B9-E02AC22947F3}" type="pres">
      <dgm:prSet presAssocID="{49B866D6-7E94-D34F-918C-2ED895B0ABAB}" presName="LevelTwoTextNode" presStyleLbl="node2" presStyleIdx="0" presStyleCnt="6">
        <dgm:presLayoutVars>
          <dgm:chPref val="3"/>
        </dgm:presLayoutVars>
      </dgm:prSet>
      <dgm:spPr/>
      <dgm:t>
        <a:bodyPr/>
        <a:lstStyle/>
        <a:p>
          <a:endParaRPr lang="en-US"/>
        </a:p>
      </dgm:t>
    </dgm:pt>
    <dgm:pt modelId="{EF0316F5-0D7E-F049-B2C5-975E2BB8BDC3}" type="pres">
      <dgm:prSet presAssocID="{49B866D6-7E94-D34F-918C-2ED895B0ABAB}" presName="level3hierChild" presStyleCnt="0"/>
      <dgm:spPr/>
    </dgm:pt>
    <dgm:pt modelId="{8A729F41-CCF7-6E4A-93A4-54763E2AD255}" type="pres">
      <dgm:prSet presAssocID="{BC4EC6D4-7112-9646-9490-5226FEAED569}" presName="conn2-1" presStyleLbl="parChTrans1D2" presStyleIdx="1" presStyleCnt="6"/>
      <dgm:spPr/>
      <dgm:t>
        <a:bodyPr/>
        <a:lstStyle/>
        <a:p>
          <a:endParaRPr lang="en-US"/>
        </a:p>
      </dgm:t>
    </dgm:pt>
    <dgm:pt modelId="{39CAFFE7-4D13-4348-9350-FF98B989A471}" type="pres">
      <dgm:prSet presAssocID="{BC4EC6D4-7112-9646-9490-5226FEAED569}" presName="connTx" presStyleLbl="parChTrans1D2" presStyleIdx="1" presStyleCnt="6"/>
      <dgm:spPr/>
      <dgm:t>
        <a:bodyPr/>
        <a:lstStyle/>
        <a:p>
          <a:endParaRPr lang="en-US"/>
        </a:p>
      </dgm:t>
    </dgm:pt>
    <dgm:pt modelId="{04264C3D-8CF7-3A47-B35F-E887ADFB5636}" type="pres">
      <dgm:prSet presAssocID="{D878BE93-A5DB-E543-BBB7-2C9A583E4732}" presName="root2" presStyleCnt="0"/>
      <dgm:spPr/>
    </dgm:pt>
    <dgm:pt modelId="{BAE54872-D01C-324A-830D-F4B6EF4E5CC8}" type="pres">
      <dgm:prSet presAssocID="{D878BE93-A5DB-E543-BBB7-2C9A583E4732}" presName="LevelTwoTextNode" presStyleLbl="node2" presStyleIdx="1" presStyleCnt="6">
        <dgm:presLayoutVars>
          <dgm:chPref val="3"/>
        </dgm:presLayoutVars>
      </dgm:prSet>
      <dgm:spPr/>
      <dgm:t>
        <a:bodyPr/>
        <a:lstStyle/>
        <a:p>
          <a:endParaRPr lang="en-US"/>
        </a:p>
      </dgm:t>
    </dgm:pt>
    <dgm:pt modelId="{032634E1-FA21-2E4C-A2D6-F0E0D00E8DCD}" type="pres">
      <dgm:prSet presAssocID="{D878BE93-A5DB-E543-BBB7-2C9A583E4732}" presName="level3hierChild" presStyleCnt="0"/>
      <dgm:spPr/>
    </dgm:pt>
    <dgm:pt modelId="{3457237E-753B-AD43-AF06-11FC274A9B05}" type="pres">
      <dgm:prSet presAssocID="{0DA43943-FC7A-FF4B-AD39-FCBEC9DDCF01}" presName="conn2-1" presStyleLbl="parChTrans1D2" presStyleIdx="2" presStyleCnt="6"/>
      <dgm:spPr/>
      <dgm:t>
        <a:bodyPr/>
        <a:lstStyle/>
        <a:p>
          <a:endParaRPr lang="en-US"/>
        </a:p>
      </dgm:t>
    </dgm:pt>
    <dgm:pt modelId="{5F18475A-375B-E142-A058-7B962F22F799}" type="pres">
      <dgm:prSet presAssocID="{0DA43943-FC7A-FF4B-AD39-FCBEC9DDCF01}" presName="connTx" presStyleLbl="parChTrans1D2" presStyleIdx="2" presStyleCnt="6"/>
      <dgm:spPr/>
      <dgm:t>
        <a:bodyPr/>
        <a:lstStyle/>
        <a:p>
          <a:endParaRPr lang="en-US"/>
        </a:p>
      </dgm:t>
    </dgm:pt>
    <dgm:pt modelId="{3DDDCCF3-E07D-E641-9EE4-903B252261B8}" type="pres">
      <dgm:prSet presAssocID="{F2B01EE6-2119-1847-AEE5-496B70A736EC}" presName="root2" presStyleCnt="0"/>
      <dgm:spPr/>
    </dgm:pt>
    <dgm:pt modelId="{E7F044B2-8E36-A140-A63A-37F8E207E819}" type="pres">
      <dgm:prSet presAssocID="{F2B01EE6-2119-1847-AEE5-496B70A736EC}" presName="LevelTwoTextNode" presStyleLbl="node2" presStyleIdx="2" presStyleCnt="6">
        <dgm:presLayoutVars>
          <dgm:chPref val="3"/>
        </dgm:presLayoutVars>
      </dgm:prSet>
      <dgm:spPr/>
      <dgm:t>
        <a:bodyPr/>
        <a:lstStyle/>
        <a:p>
          <a:endParaRPr lang="en-US"/>
        </a:p>
      </dgm:t>
    </dgm:pt>
    <dgm:pt modelId="{8F20D4E2-4423-9D45-86CA-274FF93EEBE1}" type="pres">
      <dgm:prSet presAssocID="{F2B01EE6-2119-1847-AEE5-496B70A736EC}" presName="level3hierChild" presStyleCnt="0"/>
      <dgm:spPr/>
    </dgm:pt>
    <dgm:pt modelId="{544B9445-6633-604A-9043-CCEAA2CC96CF}" type="pres">
      <dgm:prSet presAssocID="{9AF50995-6B0B-CD4E-A9EF-EA7C5DED33EF}" presName="conn2-1" presStyleLbl="parChTrans1D2" presStyleIdx="3" presStyleCnt="6"/>
      <dgm:spPr/>
      <dgm:t>
        <a:bodyPr/>
        <a:lstStyle/>
        <a:p>
          <a:endParaRPr lang="en-US"/>
        </a:p>
      </dgm:t>
    </dgm:pt>
    <dgm:pt modelId="{FBD77FC0-A0FB-A546-A5D5-773BE20DFBEA}" type="pres">
      <dgm:prSet presAssocID="{9AF50995-6B0B-CD4E-A9EF-EA7C5DED33EF}" presName="connTx" presStyleLbl="parChTrans1D2" presStyleIdx="3" presStyleCnt="6"/>
      <dgm:spPr/>
      <dgm:t>
        <a:bodyPr/>
        <a:lstStyle/>
        <a:p>
          <a:endParaRPr lang="en-US"/>
        </a:p>
      </dgm:t>
    </dgm:pt>
    <dgm:pt modelId="{8DF1E339-9DB9-9548-8FF2-EA0F8EC0E21D}" type="pres">
      <dgm:prSet presAssocID="{97250351-4C65-8C4F-92F7-DF782A8A7788}" presName="root2" presStyleCnt="0"/>
      <dgm:spPr/>
    </dgm:pt>
    <dgm:pt modelId="{6ED8F689-FFA9-5444-BD66-1B886C98B975}" type="pres">
      <dgm:prSet presAssocID="{97250351-4C65-8C4F-92F7-DF782A8A7788}" presName="LevelTwoTextNode" presStyleLbl="node2" presStyleIdx="3" presStyleCnt="6">
        <dgm:presLayoutVars>
          <dgm:chPref val="3"/>
        </dgm:presLayoutVars>
      </dgm:prSet>
      <dgm:spPr/>
      <dgm:t>
        <a:bodyPr/>
        <a:lstStyle/>
        <a:p>
          <a:endParaRPr lang="en-US"/>
        </a:p>
      </dgm:t>
    </dgm:pt>
    <dgm:pt modelId="{26A4C28E-8A10-3244-81B1-B64193CE5358}" type="pres">
      <dgm:prSet presAssocID="{97250351-4C65-8C4F-92F7-DF782A8A7788}" presName="level3hierChild" presStyleCnt="0"/>
      <dgm:spPr/>
    </dgm:pt>
    <dgm:pt modelId="{92620553-4B13-0B4B-B4E3-A58D01C510A5}" type="pres">
      <dgm:prSet presAssocID="{17EA349C-F281-3F4F-8478-92BF32B57151}" presName="conn2-1" presStyleLbl="parChTrans1D2" presStyleIdx="4" presStyleCnt="6"/>
      <dgm:spPr/>
      <dgm:t>
        <a:bodyPr/>
        <a:lstStyle/>
        <a:p>
          <a:endParaRPr lang="en-US"/>
        </a:p>
      </dgm:t>
    </dgm:pt>
    <dgm:pt modelId="{8632AA62-65EC-6A4B-BEA5-BC4286DBA2C1}" type="pres">
      <dgm:prSet presAssocID="{17EA349C-F281-3F4F-8478-92BF32B57151}" presName="connTx" presStyleLbl="parChTrans1D2" presStyleIdx="4" presStyleCnt="6"/>
      <dgm:spPr/>
      <dgm:t>
        <a:bodyPr/>
        <a:lstStyle/>
        <a:p>
          <a:endParaRPr lang="en-US"/>
        </a:p>
      </dgm:t>
    </dgm:pt>
    <dgm:pt modelId="{414E1A8D-681F-EB49-9187-52D7583FE853}" type="pres">
      <dgm:prSet presAssocID="{8F010C09-E75F-4046-8059-E39C500F9089}" presName="root2" presStyleCnt="0"/>
      <dgm:spPr/>
    </dgm:pt>
    <dgm:pt modelId="{63E04369-3ED1-4945-9C5A-313885FF38CE}" type="pres">
      <dgm:prSet presAssocID="{8F010C09-E75F-4046-8059-E39C500F9089}" presName="LevelTwoTextNode" presStyleLbl="node2" presStyleIdx="4" presStyleCnt="6">
        <dgm:presLayoutVars>
          <dgm:chPref val="3"/>
        </dgm:presLayoutVars>
      </dgm:prSet>
      <dgm:spPr/>
      <dgm:t>
        <a:bodyPr/>
        <a:lstStyle/>
        <a:p>
          <a:endParaRPr lang="en-US"/>
        </a:p>
      </dgm:t>
    </dgm:pt>
    <dgm:pt modelId="{6A357D0D-F373-1840-9555-3C7B9049C131}" type="pres">
      <dgm:prSet presAssocID="{8F010C09-E75F-4046-8059-E39C500F9089}" presName="level3hierChild" presStyleCnt="0"/>
      <dgm:spPr/>
    </dgm:pt>
    <dgm:pt modelId="{263226ED-ED01-F441-B40D-98AA87F6360B}" type="pres">
      <dgm:prSet presAssocID="{1992DCF8-830D-EE47-9F5D-8F4144F03F0E}" presName="conn2-1" presStyleLbl="parChTrans1D2" presStyleIdx="5" presStyleCnt="6"/>
      <dgm:spPr/>
      <dgm:t>
        <a:bodyPr/>
        <a:lstStyle/>
        <a:p>
          <a:endParaRPr lang="en-US"/>
        </a:p>
      </dgm:t>
    </dgm:pt>
    <dgm:pt modelId="{DCEEB1EF-5184-4346-A719-CBB4E9DE5EA5}" type="pres">
      <dgm:prSet presAssocID="{1992DCF8-830D-EE47-9F5D-8F4144F03F0E}" presName="connTx" presStyleLbl="parChTrans1D2" presStyleIdx="5" presStyleCnt="6"/>
      <dgm:spPr/>
      <dgm:t>
        <a:bodyPr/>
        <a:lstStyle/>
        <a:p>
          <a:endParaRPr lang="en-US"/>
        </a:p>
      </dgm:t>
    </dgm:pt>
    <dgm:pt modelId="{1EDF2EC6-375D-E740-B4E8-5283D18FA48A}" type="pres">
      <dgm:prSet presAssocID="{3CB30571-8D93-AF44-989B-3B00AF610957}" presName="root2" presStyleCnt="0"/>
      <dgm:spPr/>
    </dgm:pt>
    <dgm:pt modelId="{10236BA1-3ACD-7A40-9944-8662E06B511F}" type="pres">
      <dgm:prSet presAssocID="{3CB30571-8D93-AF44-989B-3B00AF610957}" presName="LevelTwoTextNode" presStyleLbl="node2" presStyleIdx="5" presStyleCnt="6">
        <dgm:presLayoutVars>
          <dgm:chPref val="3"/>
        </dgm:presLayoutVars>
      </dgm:prSet>
      <dgm:spPr/>
      <dgm:t>
        <a:bodyPr/>
        <a:lstStyle/>
        <a:p>
          <a:endParaRPr lang="en-US"/>
        </a:p>
      </dgm:t>
    </dgm:pt>
    <dgm:pt modelId="{BC0D0A13-A155-DF48-AA61-09F099B9812E}" type="pres">
      <dgm:prSet presAssocID="{3CB30571-8D93-AF44-989B-3B00AF610957}" presName="level3hierChild" presStyleCnt="0"/>
      <dgm:spPr/>
    </dgm:pt>
  </dgm:ptLst>
  <dgm:cxnLst>
    <dgm:cxn modelId="{8BDAA823-A5E4-B545-9DE8-3C482DEC2867}" srcId="{58A18F5F-678B-CE46-8ECA-6ABEF6BECBAA}" destId="{49B866D6-7E94-D34F-918C-2ED895B0ABAB}" srcOrd="0" destOrd="0" parTransId="{7D7ECC29-E525-7640-AB7B-5391D5B44881}" sibTransId="{52686BFC-1D76-4948-84CE-BBA2825B1EC1}"/>
    <dgm:cxn modelId="{CA40456D-DF2A-1941-9968-D3360E2EE381}" type="presOf" srcId="{97250351-4C65-8C4F-92F7-DF782A8A7788}" destId="{6ED8F689-FFA9-5444-BD66-1B886C98B975}" srcOrd="0" destOrd="0" presId="urn:microsoft.com/office/officeart/2008/layout/HorizontalMultiLevelHierarchy"/>
    <dgm:cxn modelId="{B92467DA-668A-0442-988B-F3991C11B189}" srcId="{58A18F5F-678B-CE46-8ECA-6ABEF6BECBAA}" destId="{F2B01EE6-2119-1847-AEE5-496B70A736EC}" srcOrd="2" destOrd="0" parTransId="{0DA43943-FC7A-FF4B-AD39-FCBEC9DDCF01}" sibTransId="{CE7C99A5-08D2-7F43-A48B-FDCC6F429411}"/>
    <dgm:cxn modelId="{34AE6125-AE09-F34E-B444-5F6DA9D10799}" srcId="{58A18F5F-678B-CE46-8ECA-6ABEF6BECBAA}" destId="{D878BE93-A5DB-E543-BBB7-2C9A583E4732}" srcOrd="1" destOrd="0" parTransId="{BC4EC6D4-7112-9646-9490-5226FEAED569}" sibTransId="{10BA4046-CEC1-3541-9532-265F13C1C499}"/>
    <dgm:cxn modelId="{6DA8FA70-5A4C-A247-905B-6A8597752139}" type="presOf" srcId="{0DA43943-FC7A-FF4B-AD39-FCBEC9DDCF01}" destId="{3457237E-753B-AD43-AF06-11FC274A9B05}" srcOrd="0" destOrd="0" presId="urn:microsoft.com/office/officeart/2008/layout/HorizontalMultiLevelHierarchy"/>
    <dgm:cxn modelId="{ACE90A33-C128-D24C-9F6C-4E720FCB4BC1}" type="presOf" srcId="{7915ECC2-DE64-B541-AB25-9F48C4222980}" destId="{9DE4BFD9-9EA6-8D4C-B42C-A073F7737EA8}" srcOrd="0" destOrd="0" presId="urn:microsoft.com/office/officeart/2008/layout/HorizontalMultiLevelHierarchy"/>
    <dgm:cxn modelId="{B656213D-D419-7440-A7F7-35B00EDD67E1}" type="presOf" srcId="{9AF50995-6B0B-CD4E-A9EF-EA7C5DED33EF}" destId="{544B9445-6633-604A-9043-CCEAA2CC96CF}" srcOrd="0" destOrd="0" presId="urn:microsoft.com/office/officeart/2008/layout/HorizontalMultiLevelHierarchy"/>
    <dgm:cxn modelId="{7F0F423B-6029-4843-B379-819EABEB9497}" type="presOf" srcId="{D878BE93-A5DB-E543-BBB7-2C9A583E4732}" destId="{BAE54872-D01C-324A-830D-F4B6EF4E5CC8}" srcOrd="0" destOrd="0" presId="urn:microsoft.com/office/officeart/2008/layout/HorizontalMultiLevelHierarchy"/>
    <dgm:cxn modelId="{70781817-EE35-864C-93C9-40A3D6F30595}" type="presOf" srcId="{0DA43943-FC7A-FF4B-AD39-FCBEC9DDCF01}" destId="{5F18475A-375B-E142-A058-7B962F22F799}" srcOrd="1" destOrd="0" presId="urn:microsoft.com/office/officeart/2008/layout/HorizontalMultiLevelHierarchy"/>
    <dgm:cxn modelId="{C400F8E0-D343-B141-A6AD-6E647DE1B4DF}" type="presOf" srcId="{7D7ECC29-E525-7640-AB7B-5391D5B44881}" destId="{B684AECB-C8F7-FD4D-AF47-DFE231BDFE54}" srcOrd="1" destOrd="0" presId="urn:microsoft.com/office/officeart/2008/layout/HorizontalMultiLevelHierarchy"/>
    <dgm:cxn modelId="{A965B834-6DF7-114E-A0D9-E4291930059F}" type="presOf" srcId="{9AF50995-6B0B-CD4E-A9EF-EA7C5DED33EF}" destId="{FBD77FC0-A0FB-A546-A5D5-773BE20DFBEA}" srcOrd="1" destOrd="0" presId="urn:microsoft.com/office/officeart/2008/layout/HorizontalMultiLevelHierarchy"/>
    <dgm:cxn modelId="{E880D2F1-500B-B04C-986A-12E94E927EF1}" srcId="{7915ECC2-DE64-B541-AB25-9F48C4222980}" destId="{58A18F5F-678B-CE46-8ECA-6ABEF6BECBAA}" srcOrd="0" destOrd="0" parTransId="{56EE816B-C560-AD44-B44B-9CB7169675EB}" sibTransId="{BD0285DF-656D-8A4A-A528-B3EF6D31BAC8}"/>
    <dgm:cxn modelId="{2D506F51-DADB-5749-A182-61064602B180}" type="presOf" srcId="{BC4EC6D4-7112-9646-9490-5226FEAED569}" destId="{39CAFFE7-4D13-4348-9350-FF98B989A471}" srcOrd="1" destOrd="0" presId="urn:microsoft.com/office/officeart/2008/layout/HorizontalMultiLevelHierarchy"/>
    <dgm:cxn modelId="{E73502F5-9741-BC46-9F30-51A06F6239A7}" type="presOf" srcId="{F2B01EE6-2119-1847-AEE5-496B70A736EC}" destId="{E7F044B2-8E36-A140-A63A-37F8E207E819}" srcOrd="0" destOrd="0" presId="urn:microsoft.com/office/officeart/2008/layout/HorizontalMultiLevelHierarchy"/>
    <dgm:cxn modelId="{6ECCF300-3CB8-C74F-ADA4-1CA4FAB6724B}" type="presOf" srcId="{1992DCF8-830D-EE47-9F5D-8F4144F03F0E}" destId="{DCEEB1EF-5184-4346-A719-CBB4E9DE5EA5}" srcOrd="1" destOrd="0" presId="urn:microsoft.com/office/officeart/2008/layout/HorizontalMultiLevelHierarchy"/>
    <dgm:cxn modelId="{3D9F80FE-4669-354D-BF1B-33FFA7B673D9}" type="presOf" srcId="{1992DCF8-830D-EE47-9F5D-8F4144F03F0E}" destId="{263226ED-ED01-F441-B40D-98AA87F6360B}" srcOrd="0" destOrd="0" presId="urn:microsoft.com/office/officeart/2008/layout/HorizontalMultiLevelHierarchy"/>
    <dgm:cxn modelId="{A40799C2-5147-3545-9AD4-CF350C4FA0C6}" type="presOf" srcId="{17EA349C-F281-3F4F-8478-92BF32B57151}" destId="{8632AA62-65EC-6A4B-BEA5-BC4286DBA2C1}" srcOrd="1" destOrd="0" presId="urn:microsoft.com/office/officeart/2008/layout/HorizontalMultiLevelHierarchy"/>
    <dgm:cxn modelId="{D79309AC-DE6E-514E-B3DF-5B2CE0E5AE89}" type="presOf" srcId="{BC4EC6D4-7112-9646-9490-5226FEAED569}" destId="{8A729F41-CCF7-6E4A-93A4-54763E2AD255}" srcOrd="0" destOrd="0" presId="urn:microsoft.com/office/officeart/2008/layout/HorizontalMultiLevelHierarchy"/>
    <dgm:cxn modelId="{1A801C4F-5AD8-6142-89B0-593CB2E88F08}" type="presOf" srcId="{17EA349C-F281-3F4F-8478-92BF32B57151}" destId="{92620553-4B13-0B4B-B4E3-A58D01C510A5}" srcOrd="0" destOrd="0" presId="urn:microsoft.com/office/officeart/2008/layout/HorizontalMultiLevelHierarchy"/>
    <dgm:cxn modelId="{4B815E94-EA05-4B41-8E7C-A61AC321E877}" type="presOf" srcId="{49B866D6-7E94-D34F-918C-2ED895B0ABAB}" destId="{6B805F8D-F6DA-BD47-90B9-E02AC22947F3}" srcOrd="0" destOrd="0" presId="urn:microsoft.com/office/officeart/2008/layout/HorizontalMultiLevelHierarchy"/>
    <dgm:cxn modelId="{0F9D780C-7457-E041-85BA-D10FB26B8B7F}" type="presOf" srcId="{7D7ECC29-E525-7640-AB7B-5391D5B44881}" destId="{CBE1AEC5-AB12-444F-B7D9-000033BC4DA9}" srcOrd="0" destOrd="0" presId="urn:microsoft.com/office/officeart/2008/layout/HorizontalMultiLevelHierarchy"/>
    <dgm:cxn modelId="{015C6B5B-826D-FB49-8639-85462472BC5B}" type="presOf" srcId="{58A18F5F-678B-CE46-8ECA-6ABEF6BECBAA}" destId="{20047267-1BD4-B44F-B3AE-3349484D731A}" srcOrd="0" destOrd="0" presId="urn:microsoft.com/office/officeart/2008/layout/HorizontalMultiLevelHierarchy"/>
    <dgm:cxn modelId="{0D00D74A-D124-A44C-8AFE-EB5458C25A36}" srcId="{58A18F5F-678B-CE46-8ECA-6ABEF6BECBAA}" destId="{97250351-4C65-8C4F-92F7-DF782A8A7788}" srcOrd="3" destOrd="0" parTransId="{9AF50995-6B0B-CD4E-A9EF-EA7C5DED33EF}" sibTransId="{C51E4C2C-B7BA-5B4F-ACF9-0F3495975FDF}"/>
    <dgm:cxn modelId="{8E1C55E4-BF82-A34E-A9E3-EC1D1C471195}" type="presOf" srcId="{3CB30571-8D93-AF44-989B-3B00AF610957}" destId="{10236BA1-3ACD-7A40-9944-8662E06B511F}" srcOrd="0" destOrd="0" presId="urn:microsoft.com/office/officeart/2008/layout/HorizontalMultiLevelHierarchy"/>
    <dgm:cxn modelId="{06F30CAE-C2EF-6B48-BAA8-514355370B39}" srcId="{58A18F5F-678B-CE46-8ECA-6ABEF6BECBAA}" destId="{3CB30571-8D93-AF44-989B-3B00AF610957}" srcOrd="5" destOrd="0" parTransId="{1992DCF8-830D-EE47-9F5D-8F4144F03F0E}" sibTransId="{D2763923-8BDD-1C40-81F3-D0F13693A561}"/>
    <dgm:cxn modelId="{78F90FA7-E8FD-E945-85C8-47C4AF67D7CB}" type="presOf" srcId="{8F010C09-E75F-4046-8059-E39C500F9089}" destId="{63E04369-3ED1-4945-9C5A-313885FF38CE}" srcOrd="0" destOrd="0" presId="urn:microsoft.com/office/officeart/2008/layout/HorizontalMultiLevelHierarchy"/>
    <dgm:cxn modelId="{689A4534-5E91-DD49-B40E-4C38BE42528E}" srcId="{58A18F5F-678B-CE46-8ECA-6ABEF6BECBAA}" destId="{8F010C09-E75F-4046-8059-E39C500F9089}" srcOrd="4" destOrd="0" parTransId="{17EA349C-F281-3F4F-8478-92BF32B57151}" sibTransId="{5ABD1F3C-8970-5846-8609-AF65BF33E19B}"/>
    <dgm:cxn modelId="{0E59C543-E786-2E4A-84A8-4A32E4CC5873}" type="presParOf" srcId="{9DE4BFD9-9EA6-8D4C-B42C-A073F7737EA8}" destId="{B8575004-3031-BF40-83F8-11D0BE996488}" srcOrd="0" destOrd="0" presId="urn:microsoft.com/office/officeart/2008/layout/HorizontalMultiLevelHierarchy"/>
    <dgm:cxn modelId="{8BE029F4-5737-BB4F-898B-A5559D7388E4}" type="presParOf" srcId="{B8575004-3031-BF40-83F8-11D0BE996488}" destId="{20047267-1BD4-B44F-B3AE-3349484D731A}" srcOrd="0" destOrd="0" presId="urn:microsoft.com/office/officeart/2008/layout/HorizontalMultiLevelHierarchy"/>
    <dgm:cxn modelId="{CECA87B6-451C-2342-93AD-5A595E772DED}" type="presParOf" srcId="{B8575004-3031-BF40-83F8-11D0BE996488}" destId="{9C820058-EAD2-624D-BF65-6ED5EA6A06F9}" srcOrd="1" destOrd="0" presId="urn:microsoft.com/office/officeart/2008/layout/HorizontalMultiLevelHierarchy"/>
    <dgm:cxn modelId="{7F4BC0B5-CB6A-D143-BE28-614678E8A527}" type="presParOf" srcId="{9C820058-EAD2-624D-BF65-6ED5EA6A06F9}" destId="{CBE1AEC5-AB12-444F-B7D9-000033BC4DA9}" srcOrd="0" destOrd="0" presId="urn:microsoft.com/office/officeart/2008/layout/HorizontalMultiLevelHierarchy"/>
    <dgm:cxn modelId="{0DC281E0-970E-4246-B71B-6903491D6331}" type="presParOf" srcId="{CBE1AEC5-AB12-444F-B7D9-000033BC4DA9}" destId="{B684AECB-C8F7-FD4D-AF47-DFE231BDFE54}" srcOrd="0" destOrd="0" presId="urn:microsoft.com/office/officeart/2008/layout/HorizontalMultiLevelHierarchy"/>
    <dgm:cxn modelId="{2E303518-36D2-EB46-9E0F-F58A9F57CC19}" type="presParOf" srcId="{9C820058-EAD2-624D-BF65-6ED5EA6A06F9}" destId="{75F9CD1B-2802-4F4D-B49E-3D50E45742E6}" srcOrd="1" destOrd="0" presId="urn:microsoft.com/office/officeart/2008/layout/HorizontalMultiLevelHierarchy"/>
    <dgm:cxn modelId="{0D4424A9-1428-5D4C-8301-B753FB961EDE}" type="presParOf" srcId="{75F9CD1B-2802-4F4D-B49E-3D50E45742E6}" destId="{6B805F8D-F6DA-BD47-90B9-E02AC22947F3}" srcOrd="0" destOrd="0" presId="urn:microsoft.com/office/officeart/2008/layout/HorizontalMultiLevelHierarchy"/>
    <dgm:cxn modelId="{23F6B11A-780F-1340-B08C-2D50C464FF2C}" type="presParOf" srcId="{75F9CD1B-2802-4F4D-B49E-3D50E45742E6}" destId="{EF0316F5-0D7E-F049-B2C5-975E2BB8BDC3}" srcOrd="1" destOrd="0" presId="urn:microsoft.com/office/officeart/2008/layout/HorizontalMultiLevelHierarchy"/>
    <dgm:cxn modelId="{594A2AD9-CE2B-0842-B88D-4E54DDC3033A}" type="presParOf" srcId="{9C820058-EAD2-624D-BF65-6ED5EA6A06F9}" destId="{8A729F41-CCF7-6E4A-93A4-54763E2AD255}" srcOrd="2" destOrd="0" presId="urn:microsoft.com/office/officeart/2008/layout/HorizontalMultiLevelHierarchy"/>
    <dgm:cxn modelId="{322B873B-E28A-2E4E-A4C4-BE3830EA2C81}" type="presParOf" srcId="{8A729F41-CCF7-6E4A-93A4-54763E2AD255}" destId="{39CAFFE7-4D13-4348-9350-FF98B989A471}" srcOrd="0" destOrd="0" presId="urn:microsoft.com/office/officeart/2008/layout/HorizontalMultiLevelHierarchy"/>
    <dgm:cxn modelId="{47B9BADB-BF6C-4E4C-A4BA-21A49946CCB0}" type="presParOf" srcId="{9C820058-EAD2-624D-BF65-6ED5EA6A06F9}" destId="{04264C3D-8CF7-3A47-B35F-E887ADFB5636}" srcOrd="3" destOrd="0" presId="urn:microsoft.com/office/officeart/2008/layout/HorizontalMultiLevelHierarchy"/>
    <dgm:cxn modelId="{599DBC4A-50E6-B040-90F3-2A0A19BEDF70}" type="presParOf" srcId="{04264C3D-8CF7-3A47-B35F-E887ADFB5636}" destId="{BAE54872-D01C-324A-830D-F4B6EF4E5CC8}" srcOrd="0" destOrd="0" presId="urn:microsoft.com/office/officeart/2008/layout/HorizontalMultiLevelHierarchy"/>
    <dgm:cxn modelId="{7D921F45-C9E9-7B42-ACE7-74374C0E7854}" type="presParOf" srcId="{04264C3D-8CF7-3A47-B35F-E887ADFB5636}" destId="{032634E1-FA21-2E4C-A2D6-F0E0D00E8DCD}" srcOrd="1" destOrd="0" presId="urn:microsoft.com/office/officeart/2008/layout/HorizontalMultiLevelHierarchy"/>
    <dgm:cxn modelId="{FCAB9AB1-BB32-C84C-985B-C750A4AAC456}" type="presParOf" srcId="{9C820058-EAD2-624D-BF65-6ED5EA6A06F9}" destId="{3457237E-753B-AD43-AF06-11FC274A9B05}" srcOrd="4" destOrd="0" presId="urn:microsoft.com/office/officeart/2008/layout/HorizontalMultiLevelHierarchy"/>
    <dgm:cxn modelId="{FE51BF3B-86BD-434A-B1D6-9E587D66965E}" type="presParOf" srcId="{3457237E-753B-AD43-AF06-11FC274A9B05}" destId="{5F18475A-375B-E142-A058-7B962F22F799}" srcOrd="0" destOrd="0" presId="urn:microsoft.com/office/officeart/2008/layout/HorizontalMultiLevelHierarchy"/>
    <dgm:cxn modelId="{C43B8954-3B6E-5848-998C-8B1649356087}" type="presParOf" srcId="{9C820058-EAD2-624D-BF65-6ED5EA6A06F9}" destId="{3DDDCCF3-E07D-E641-9EE4-903B252261B8}" srcOrd="5" destOrd="0" presId="urn:microsoft.com/office/officeart/2008/layout/HorizontalMultiLevelHierarchy"/>
    <dgm:cxn modelId="{1982F37F-034B-1A4F-BA8C-834C5630CC5F}" type="presParOf" srcId="{3DDDCCF3-E07D-E641-9EE4-903B252261B8}" destId="{E7F044B2-8E36-A140-A63A-37F8E207E819}" srcOrd="0" destOrd="0" presId="urn:microsoft.com/office/officeart/2008/layout/HorizontalMultiLevelHierarchy"/>
    <dgm:cxn modelId="{84DF6FD1-32BF-B04C-ADAF-212CD7732F15}" type="presParOf" srcId="{3DDDCCF3-E07D-E641-9EE4-903B252261B8}" destId="{8F20D4E2-4423-9D45-86CA-274FF93EEBE1}" srcOrd="1" destOrd="0" presId="urn:microsoft.com/office/officeart/2008/layout/HorizontalMultiLevelHierarchy"/>
    <dgm:cxn modelId="{40DFC539-7248-9B45-97A1-9E5BC6B63384}" type="presParOf" srcId="{9C820058-EAD2-624D-BF65-6ED5EA6A06F9}" destId="{544B9445-6633-604A-9043-CCEAA2CC96CF}" srcOrd="6" destOrd="0" presId="urn:microsoft.com/office/officeart/2008/layout/HorizontalMultiLevelHierarchy"/>
    <dgm:cxn modelId="{0608A251-1FDC-D543-A518-9BC00141B363}" type="presParOf" srcId="{544B9445-6633-604A-9043-CCEAA2CC96CF}" destId="{FBD77FC0-A0FB-A546-A5D5-773BE20DFBEA}" srcOrd="0" destOrd="0" presId="urn:microsoft.com/office/officeart/2008/layout/HorizontalMultiLevelHierarchy"/>
    <dgm:cxn modelId="{38AF8107-ACBC-384D-8E8A-4090CF4F6738}" type="presParOf" srcId="{9C820058-EAD2-624D-BF65-6ED5EA6A06F9}" destId="{8DF1E339-9DB9-9548-8FF2-EA0F8EC0E21D}" srcOrd="7" destOrd="0" presId="urn:microsoft.com/office/officeart/2008/layout/HorizontalMultiLevelHierarchy"/>
    <dgm:cxn modelId="{2C648663-CDF0-DB41-B6CF-14E10A2DE654}" type="presParOf" srcId="{8DF1E339-9DB9-9548-8FF2-EA0F8EC0E21D}" destId="{6ED8F689-FFA9-5444-BD66-1B886C98B975}" srcOrd="0" destOrd="0" presId="urn:microsoft.com/office/officeart/2008/layout/HorizontalMultiLevelHierarchy"/>
    <dgm:cxn modelId="{53C7B7FE-F85F-9F41-B139-B07A6A2FBAFB}" type="presParOf" srcId="{8DF1E339-9DB9-9548-8FF2-EA0F8EC0E21D}" destId="{26A4C28E-8A10-3244-81B1-B64193CE5358}" srcOrd="1" destOrd="0" presId="urn:microsoft.com/office/officeart/2008/layout/HorizontalMultiLevelHierarchy"/>
    <dgm:cxn modelId="{74A0B26D-8631-4C4D-971C-84A40E2FE484}" type="presParOf" srcId="{9C820058-EAD2-624D-BF65-6ED5EA6A06F9}" destId="{92620553-4B13-0B4B-B4E3-A58D01C510A5}" srcOrd="8" destOrd="0" presId="urn:microsoft.com/office/officeart/2008/layout/HorizontalMultiLevelHierarchy"/>
    <dgm:cxn modelId="{E25C7811-FD2A-FC4F-AFA5-13B1D1F9090F}" type="presParOf" srcId="{92620553-4B13-0B4B-B4E3-A58D01C510A5}" destId="{8632AA62-65EC-6A4B-BEA5-BC4286DBA2C1}" srcOrd="0" destOrd="0" presId="urn:microsoft.com/office/officeart/2008/layout/HorizontalMultiLevelHierarchy"/>
    <dgm:cxn modelId="{68080911-ECD6-6342-9EDB-E99D408BBADC}" type="presParOf" srcId="{9C820058-EAD2-624D-BF65-6ED5EA6A06F9}" destId="{414E1A8D-681F-EB49-9187-52D7583FE853}" srcOrd="9" destOrd="0" presId="urn:microsoft.com/office/officeart/2008/layout/HorizontalMultiLevelHierarchy"/>
    <dgm:cxn modelId="{9573E717-ABA8-1243-BC77-577AA5DF58B3}" type="presParOf" srcId="{414E1A8D-681F-EB49-9187-52D7583FE853}" destId="{63E04369-3ED1-4945-9C5A-313885FF38CE}" srcOrd="0" destOrd="0" presId="urn:microsoft.com/office/officeart/2008/layout/HorizontalMultiLevelHierarchy"/>
    <dgm:cxn modelId="{08CF69D4-5DDC-F34A-A14C-57425A0CC42D}" type="presParOf" srcId="{414E1A8D-681F-EB49-9187-52D7583FE853}" destId="{6A357D0D-F373-1840-9555-3C7B9049C131}" srcOrd="1" destOrd="0" presId="urn:microsoft.com/office/officeart/2008/layout/HorizontalMultiLevelHierarchy"/>
    <dgm:cxn modelId="{E4432302-2EA4-E840-B3AE-3C5997767867}" type="presParOf" srcId="{9C820058-EAD2-624D-BF65-6ED5EA6A06F9}" destId="{263226ED-ED01-F441-B40D-98AA87F6360B}" srcOrd="10" destOrd="0" presId="urn:microsoft.com/office/officeart/2008/layout/HorizontalMultiLevelHierarchy"/>
    <dgm:cxn modelId="{FE3F5D32-A67C-7945-98E3-8856AEF40140}" type="presParOf" srcId="{263226ED-ED01-F441-B40D-98AA87F6360B}" destId="{DCEEB1EF-5184-4346-A719-CBB4E9DE5EA5}" srcOrd="0" destOrd="0" presId="urn:microsoft.com/office/officeart/2008/layout/HorizontalMultiLevelHierarchy"/>
    <dgm:cxn modelId="{179B29B4-8F59-464F-892D-1A1C387EFAA6}" type="presParOf" srcId="{9C820058-EAD2-624D-BF65-6ED5EA6A06F9}" destId="{1EDF2EC6-375D-E740-B4E8-5283D18FA48A}" srcOrd="11" destOrd="0" presId="urn:microsoft.com/office/officeart/2008/layout/HorizontalMultiLevelHierarchy"/>
    <dgm:cxn modelId="{FAE4935C-595D-204A-91AF-088C3626C5CB}" type="presParOf" srcId="{1EDF2EC6-375D-E740-B4E8-5283D18FA48A}" destId="{10236BA1-3ACD-7A40-9944-8662E06B511F}" srcOrd="0" destOrd="0" presId="urn:microsoft.com/office/officeart/2008/layout/HorizontalMultiLevelHierarchy"/>
    <dgm:cxn modelId="{3F40A9DF-C5B1-C243-BBCF-DFC381D4F5C9}" type="presParOf" srcId="{1EDF2EC6-375D-E740-B4E8-5283D18FA48A}" destId="{BC0D0A13-A155-DF48-AA61-09F099B9812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837C3A-7FE3-B34B-9D61-7E78456B8CCC}" type="doc">
      <dgm:prSet loTypeId="urn:microsoft.com/office/officeart/2005/8/layout/cycle6" loCatId="" qsTypeId="urn:microsoft.com/office/officeart/2005/8/quickstyle/simple4" qsCatId="simple" csTypeId="urn:microsoft.com/office/officeart/2005/8/colors/accent1_2" csCatId="accent1" phldr="1"/>
      <dgm:spPr/>
      <dgm:t>
        <a:bodyPr/>
        <a:lstStyle/>
        <a:p>
          <a:endParaRPr lang="en-US"/>
        </a:p>
      </dgm:t>
    </dgm:pt>
    <dgm:pt modelId="{698CA5B2-52B8-2E49-AF15-44DCA9697FF0}">
      <dgm:prSet phldrT="[Text]" custT="1"/>
      <dgm:spPr/>
      <dgm:t>
        <a:bodyPr/>
        <a:lstStyle/>
        <a:p>
          <a:r>
            <a:rPr lang="en-US" sz="1200" dirty="0" smtClean="0">
              <a:solidFill>
                <a:srgbClr val="0000FF"/>
              </a:solidFill>
            </a:rPr>
            <a:t>Statistical Arbitrage</a:t>
          </a:r>
          <a:endParaRPr lang="en-US" sz="1200" dirty="0">
            <a:solidFill>
              <a:srgbClr val="0000FF"/>
            </a:solidFill>
          </a:endParaRPr>
        </a:p>
      </dgm:t>
    </dgm:pt>
    <dgm:pt modelId="{5415A8AA-C1D0-F14F-869C-EFBEE04231FF}" type="parTrans" cxnId="{4D3ABCE6-0F72-AB4A-AEE1-F498CDBCA354}">
      <dgm:prSet/>
      <dgm:spPr/>
      <dgm:t>
        <a:bodyPr/>
        <a:lstStyle/>
        <a:p>
          <a:endParaRPr lang="en-US" sz="1600">
            <a:solidFill>
              <a:srgbClr val="0000FF"/>
            </a:solidFill>
          </a:endParaRPr>
        </a:p>
      </dgm:t>
    </dgm:pt>
    <dgm:pt modelId="{449821E9-7549-0B4B-AC9C-BDE6DD6AB45E}" type="sibTrans" cxnId="{4D3ABCE6-0F72-AB4A-AEE1-F498CDBCA354}">
      <dgm:prSet/>
      <dgm:spPr/>
      <dgm:t>
        <a:bodyPr/>
        <a:lstStyle/>
        <a:p>
          <a:endParaRPr lang="en-US" sz="1600">
            <a:solidFill>
              <a:srgbClr val="0000FF"/>
            </a:solidFill>
          </a:endParaRPr>
        </a:p>
      </dgm:t>
    </dgm:pt>
    <dgm:pt modelId="{2932FAA5-C356-B54F-BEA9-D53CDA925C80}">
      <dgm:prSet phldrT="[Text]" custT="1"/>
      <dgm:spPr/>
      <dgm:t>
        <a:bodyPr/>
        <a:lstStyle/>
        <a:p>
          <a:r>
            <a:rPr lang="en-US" sz="1200" dirty="0" err="1" smtClean="0">
              <a:solidFill>
                <a:srgbClr val="0000FF"/>
              </a:solidFill>
            </a:rPr>
            <a:t>Algo</a:t>
          </a:r>
          <a:r>
            <a:rPr lang="en-US" sz="1200" dirty="0" smtClean="0">
              <a:solidFill>
                <a:srgbClr val="0000FF"/>
              </a:solidFill>
            </a:rPr>
            <a:t> trading</a:t>
          </a:r>
          <a:endParaRPr lang="en-US" sz="1200" dirty="0">
            <a:solidFill>
              <a:srgbClr val="0000FF"/>
            </a:solidFill>
          </a:endParaRPr>
        </a:p>
      </dgm:t>
    </dgm:pt>
    <dgm:pt modelId="{4E318FF4-BF1C-9346-9168-3B2B0E2044BD}" type="parTrans" cxnId="{B4045B6C-1E4F-A44E-BA4E-19BBCE650344}">
      <dgm:prSet/>
      <dgm:spPr/>
      <dgm:t>
        <a:bodyPr/>
        <a:lstStyle/>
        <a:p>
          <a:endParaRPr lang="en-US" sz="1600">
            <a:solidFill>
              <a:srgbClr val="0000FF"/>
            </a:solidFill>
          </a:endParaRPr>
        </a:p>
      </dgm:t>
    </dgm:pt>
    <dgm:pt modelId="{1AEB6F42-EB9E-E14B-A271-8F38928F3F9E}" type="sibTrans" cxnId="{B4045B6C-1E4F-A44E-BA4E-19BBCE650344}">
      <dgm:prSet/>
      <dgm:spPr/>
      <dgm:t>
        <a:bodyPr/>
        <a:lstStyle/>
        <a:p>
          <a:endParaRPr lang="en-US" sz="1600">
            <a:solidFill>
              <a:srgbClr val="0000FF"/>
            </a:solidFill>
          </a:endParaRPr>
        </a:p>
      </dgm:t>
    </dgm:pt>
    <dgm:pt modelId="{76CBC2EB-A600-3C44-9C9D-AD6A841D2D37}">
      <dgm:prSet phldrT="[Text]" custT="1"/>
      <dgm:spPr/>
      <dgm:t>
        <a:bodyPr/>
        <a:lstStyle/>
        <a:p>
          <a:r>
            <a:rPr lang="en-US" sz="1200" dirty="0" smtClean="0">
              <a:solidFill>
                <a:srgbClr val="0000FF"/>
              </a:solidFill>
            </a:rPr>
            <a:t>Genetic algorithm</a:t>
          </a:r>
          <a:endParaRPr lang="en-US" sz="1200" dirty="0">
            <a:solidFill>
              <a:srgbClr val="0000FF"/>
            </a:solidFill>
          </a:endParaRPr>
        </a:p>
      </dgm:t>
    </dgm:pt>
    <dgm:pt modelId="{8EACCC72-9CDC-F443-A9A6-DB075B09D32B}" type="parTrans" cxnId="{73102A9B-8EF1-E945-B4A3-3E2FCD5336FB}">
      <dgm:prSet/>
      <dgm:spPr/>
      <dgm:t>
        <a:bodyPr/>
        <a:lstStyle/>
        <a:p>
          <a:endParaRPr lang="en-US" sz="1600">
            <a:solidFill>
              <a:srgbClr val="0000FF"/>
            </a:solidFill>
          </a:endParaRPr>
        </a:p>
      </dgm:t>
    </dgm:pt>
    <dgm:pt modelId="{767D8B0A-8C67-3246-B7B2-E2908C6DB954}" type="sibTrans" cxnId="{73102A9B-8EF1-E945-B4A3-3E2FCD5336FB}">
      <dgm:prSet/>
      <dgm:spPr/>
      <dgm:t>
        <a:bodyPr/>
        <a:lstStyle/>
        <a:p>
          <a:endParaRPr lang="en-US" sz="1600">
            <a:solidFill>
              <a:srgbClr val="0000FF"/>
            </a:solidFill>
          </a:endParaRPr>
        </a:p>
      </dgm:t>
    </dgm:pt>
    <dgm:pt modelId="{97D556F3-BDC0-6240-B0C1-BD479791A872}">
      <dgm:prSet phldrT="[Text]" custT="1"/>
      <dgm:spPr/>
      <dgm:t>
        <a:bodyPr/>
        <a:lstStyle/>
        <a:p>
          <a:r>
            <a:rPr lang="en-US" sz="1200" dirty="0" smtClean="0">
              <a:solidFill>
                <a:srgbClr val="0000FF"/>
              </a:solidFill>
            </a:rPr>
            <a:t>Neural network algorithm</a:t>
          </a:r>
          <a:endParaRPr lang="en-US" sz="1200" dirty="0">
            <a:solidFill>
              <a:srgbClr val="0000FF"/>
            </a:solidFill>
          </a:endParaRPr>
        </a:p>
      </dgm:t>
    </dgm:pt>
    <dgm:pt modelId="{742D8714-D5DA-B34E-A227-9E1981CA0588}" type="parTrans" cxnId="{F1D5080B-FE60-5749-9A70-5EC9FD4A359D}">
      <dgm:prSet/>
      <dgm:spPr/>
      <dgm:t>
        <a:bodyPr/>
        <a:lstStyle/>
        <a:p>
          <a:endParaRPr lang="en-US" sz="1600">
            <a:solidFill>
              <a:srgbClr val="0000FF"/>
            </a:solidFill>
          </a:endParaRPr>
        </a:p>
      </dgm:t>
    </dgm:pt>
    <dgm:pt modelId="{AC872EB1-ECFC-304C-A33E-3865D9330A72}" type="sibTrans" cxnId="{F1D5080B-FE60-5749-9A70-5EC9FD4A359D}">
      <dgm:prSet/>
      <dgm:spPr/>
      <dgm:t>
        <a:bodyPr/>
        <a:lstStyle/>
        <a:p>
          <a:endParaRPr lang="en-US" sz="1600">
            <a:solidFill>
              <a:srgbClr val="0000FF"/>
            </a:solidFill>
          </a:endParaRPr>
        </a:p>
      </dgm:t>
    </dgm:pt>
    <dgm:pt modelId="{39ED4CC4-2CE4-1A43-B9B1-9D1AB4737313}">
      <dgm:prSet phldrT="[Text]" custT="1"/>
      <dgm:spPr/>
      <dgm:t>
        <a:bodyPr/>
        <a:lstStyle/>
        <a:p>
          <a:r>
            <a:rPr lang="en-US" sz="1200" dirty="0" smtClean="0">
              <a:solidFill>
                <a:srgbClr val="0000FF"/>
              </a:solidFill>
            </a:rPr>
            <a:t>………</a:t>
          </a:r>
          <a:endParaRPr lang="en-US" sz="1200" dirty="0">
            <a:solidFill>
              <a:srgbClr val="0000FF"/>
            </a:solidFill>
          </a:endParaRPr>
        </a:p>
      </dgm:t>
    </dgm:pt>
    <dgm:pt modelId="{1B554E90-B6BE-234F-9EFB-EF43C88299C6}" type="parTrans" cxnId="{DDBDC331-04EA-6B45-8733-E8DE79A1869A}">
      <dgm:prSet/>
      <dgm:spPr/>
      <dgm:t>
        <a:bodyPr/>
        <a:lstStyle/>
        <a:p>
          <a:endParaRPr lang="en-US" sz="1600">
            <a:solidFill>
              <a:srgbClr val="0000FF"/>
            </a:solidFill>
          </a:endParaRPr>
        </a:p>
      </dgm:t>
    </dgm:pt>
    <dgm:pt modelId="{B3D7089E-FC56-934F-8858-D6F20076DCC4}" type="sibTrans" cxnId="{DDBDC331-04EA-6B45-8733-E8DE79A1869A}">
      <dgm:prSet/>
      <dgm:spPr/>
      <dgm:t>
        <a:bodyPr/>
        <a:lstStyle/>
        <a:p>
          <a:endParaRPr lang="en-US" sz="1600">
            <a:solidFill>
              <a:srgbClr val="0000FF"/>
            </a:solidFill>
          </a:endParaRPr>
        </a:p>
      </dgm:t>
    </dgm:pt>
    <dgm:pt modelId="{B4FD2AC4-B1A1-EB42-9DC3-7DFC2EA316E7}">
      <dgm:prSet phldrT="[Text]" custT="1"/>
      <dgm:spPr/>
      <dgm:t>
        <a:bodyPr/>
        <a:lstStyle/>
        <a:p>
          <a:r>
            <a:rPr lang="en-US" sz="1200" dirty="0" smtClean="0">
              <a:solidFill>
                <a:srgbClr val="0000FF"/>
              </a:solidFill>
            </a:rPr>
            <a:t>Market Neutral</a:t>
          </a:r>
          <a:endParaRPr lang="en-US" sz="1200" dirty="0">
            <a:solidFill>
              <a:srgbClr val="0000FF"/>
            </a:solidFill>
          </a:endParaRPr>
        </a:p>
      </dgm:t>
    </dgm:pt>
    <dgm:pt modelId="{AA178CC0-B458-1C4F-89B7-60CE9B981EE7}" type="parTrans" cxnId="{36F427DA-B88F-A24C-879C-48D4770B898F}">
      <dgm:prSet/>
      <dgm:spPr/>
      <dgm:t>
        <a:bodyPr/>
        <a:lstStyle/>
        <a:p>
          <a:endParaRPr lang="en-US" sz="1600">
            <a:solidFill>
              <a:srgbClr val="0000FF"/>
            </a:solidFill>
          </a:endParaRPr>
        </a:p>
      </dgm:t>
    </dgm:pt>
    <dgm:pt modelId="{E9706DD4-81BC-434F-B4CF-A1D21091E511}" type="sibTrans" cxnId="{36F427DA-B88F-A24C-879C-48D4770B898F}">
      <dgm:prSet/>
      <dgm:spPr/>
      <dgm:t>
        <a:bodyPr/>
        <a:lstStyle/>
        <a:p>
          <a:endParaRPr lang="en-US" sz="1600">
            <a:solidFill>
              <a:srgbClr val="0000FF"/>
            </a:solidFill>
          </a:endParaRPr>
        </a:p>
      </dgm:t>
    </dgm:pt>
    <dgm:pt modelId="{C1875793-C2A2-B249-9EBF-C19ABF555AA6}" type="pres">
      <dgm:prSet presAssocID="{92837C3A-7FE3-B34B-9D61-7E78456B8CCC}" presName="cycle" presStyleCnt="0">
        <dgm:presLayoutVars>
          <dgm:dir/>
          <dgm:resizeHandles val="exact"/>
        </dgm:presLayoutVars>
      </dgm:prSet>
      <dgm:spPr/>
      <dgm:t>
        <a:bodyPr/>
        <a:lstStyle/>
        <a:p>
          <a:endParaRPr lang="en-US"/>
        </a:p>
      </dgm:t>
    </dgm:pt>
    <dgm:pt modelId="{F9CC80AF-69E8-5446-B5BF-D0FB6645B488}" type="pres">
      <dgm:prSet presAssocID="{698CA5B2-52B8-2E49-AF15-44DCA9697FF0}" presName="node" presStyleLbl="node1" presStyleIdx="0" presStyleCnt="6">
        <dgm:presLayoutVars>
          <dgm:bulletEnabled val="1"/>
        </dgm:presLayoutVars>
      </dgm:prSet>
      <dgm:spPr/>
      <dgm:t>
        <a:bodyPr/>
        <a:lstStyle/>
        <a:p>
          <a:endParaRPr lang="en-US"/>
        </a:p>
      </dgm:t>
    </dgm:pt>
    <dgm:pt modelId="{F8FA4A13-925A-7D44-8FD4-DA0F81B0E040}" type="pres">
      <dgm:prSet presAssocID="{698CA5B2-52B8-2E49-AF15-44DCA9697FF0}" presName="spNode" presStyleCnt="0"/>
      <dgm:spPr/>
    </dgm:pt>
    <dgm:pt modelId="{E17FB6F5-674D-BB46-9EDD-49535F9ABAF1}" type="pres">
      <dgm:prSet presAssocID="{449821E9-7549-0B4B-AC9C-BDE6DD6AB45E}" presName="sibTrans" presStyleLbl="sibTrans1D1" presStyleIdx="0" presStyleCnt="6"/>
      <dgm:spPr/>
      <dgm:t>
        <a:bodyPr/>
        <a:lstStyle/>
        <a:p>
          <a:endParaRPr lang="en-US"/>
        </a:p>
      </dgm:t>
    </dgm:pt>
    <dgm:pt modelId="{375A3BCD-A6ED-C443-8239-7B73C1AB997B}" type="pres">
      <dgm:prSet presAssocID="{B4FD2AC4-B1A1-EB42-9DC3-7DFC2EA316E7}" presName="node" presStyleLbl="node1" presStyleIdx="1" presStyleCnt="6">
        <dgm:presLayoutVars>
          <dgm:bulletEnabled val="1"/>
        </dgm:presLayoutVars>
      </dgm:prSet>
      <dgm:spPr/>
      <dgm:t>
        <a:bodyPr/>
        <a:lstStyle/>
        <a:p>
          <a:endParaRPr lang="en-US"/>
        </a:p>
      </dgm:t>
    </dgm:pt>
    <dgm:pt modelId="{A2619095-84C5-A84C-923B-D7AC1D070A36}" type="pres">
      <dgm:prSet presAssocID="{B4FD2AC4-B1A1-EB42-9DC3-7DFC2EA316E7}" presName="spNode" presStyleCnt="0"/>
      <dgm:spPr/>
    </dgm:pt>
    <dgm:pt modelId="{C207542A-E8CE-E44B-AC1E-38F30168ED67}" type="pres">
      <dgm:prSet presAssocID="{E9706DD4-81BC-434F-B4CF-A1D21091E511}" presName="sibTrans" presStyleLbl="sibTrans1D1" presStyleIdx="1" presStyleCnt="6"/>
      <dgm:spPr/>
      <dgm:t>
        <a:bodyPr/>
        <a:lstStyle/>
        <a:p>
          <a:endParaRPr lang="en-US"/>
        </a:p>
      </dgm:t>
    </dgm:pt>
    <dgm:pt modelId="{5DDEBCD3-42EA-2D47-BFC8-AD30AFBEE7E1}" type="pres">
      <dgm:prSet presAssocID="{2932FAA5-C356-B54F-BEA9-D53CDA925C80}" presName="node" presStyleLbl="node1" presStyleIdx="2" presStyleCnt="6">
        <dgm:presLayoutVars>
          <dgm:bulletEnabled val="1"/>
        </dgm:presLayoutVars>
      </dgm:prSet>
      <dgm:spPr/>
      <dgm:t>
        <a:bodyPr/>
        <a:lstStyle/>
        <a:p>
          <a:endParaRPr lang="en-US"/>
        </a:p>
      </dgm:t>
    </dgm:pt>
    <dgm:pt modelId="{4F373BF1-3B5F-2940-BC3A-EF281981D148}" type="pres">
      <dgm:prSet presAssocID="{2932FAA5-C356-B54F-BEA9-D53CDA925C80}" presName="spNode" presStyleCnt="0"/>
      <dgm:spPr/>
    </dgm:pt>
    <dgm:pt modelId="{188F7E17-5623-8C4B-B604-A99CFAA3FA2B}" type="pres">
      <dgm:prSet presAssocID="{1AEB6F42-EB9E-E14B-A271-8F38928F3F9E}" presName="sibTrans" presStyleLbl="sibTrans1D1" presStyleIdx="2" presStyleCnt="6"/>
      <dgm:spPr/>
      <dgm:t>
        <a:bodyPr/>
        <a:lstStyle/>
        <a:p>
          <a:endParaRPr lang="en-US"/>
        </a:p>
      </dgm:t>
    </dgm:pt>
    <dgm:pt modelId="{8FF6E8E2-106A-A142-8F66-0396B4EEDE02}" type="pres">
      <dgm:prSet presAssocID="{76CBC2EB-A600-3C44-9C9D-AD6A841D2D37}" presName="node" presStyleLbl="node1" presStyleIdx="3" presStyleCnt="6">
        <dgm:presLayoutVars>
          <dgm:bulletEnabled val="1"/>
        </dgm:presLayoutVars>
      </dgm:prSet>
      <dgm:spPr/>
      <dgm:t>
        <a:bodyPr/>
        <a:lstStyle/>
        <a:p>
          <a:endParaRPr lang="en-US"/>
        </a:p>
      </dgm:t>
    </dgm:pt>
    <dgm:pt modelId="{805C0523-935B-C74C-8318-0AA055C1D27B}" type="pres">
      <dgm:prSet presAssocID="{76CBC2EB-A600-3C44-9C9D-AD6A841D2D37}" presName="spNode" presStyleCnt="0"/>
      <dgm:spPr/>
    </dgm:pt>
    <dgm:pt modelId="{FF355D93-9E39-7A44-9C6F-7A770E718B04}" type="pres">
      <dgm:prSet presAssocID="{767D8B0A-8C67-3246-B7B2-E2908C6DB954}" presName="sibTrans" presStyleLbl="sibTrans1D1" presStyleIdx="3" presStyleCnt="6"/>
      <dgm:spPr/>
      <dgm:t>
        <a:bodyPr/>
        <a:lstStyle/>
        <a:p>
          <a:endParaRPr lang="en-US"/>
        </a:p>
      </dgm:t>
    </dgm:pt>
    <dgm:pt modelId="{D3554D49-0269-2E4C-A9F9-748B2301CA8C}" type="pres">
      <dgm:prSet presAssocID="{97D556F3-BDC0-6240-B0C1-BD479791A872}" presName="node" presStyleLbl="node1" presStyleIdx="4" presStyleCnt="6">
        <dgm:presLayoutVars>
          <dgm:bulletEnabled val="1"/>
        </dgm:presLayoutVars>
      </dgm:prSet>
      <dgm:spPr/>
      <dgm:t>
        <a:bodyPr/>
        <a:lstStyle/>
        <a:p>
          <a:endParaRPr lang="en-US"/>
        </a:p>
      </dgm:t>
    </dgm:pt>
    <dgm:pt modelId="{6AE87D9A-07B3-424C-8C69-B154968487E5}" type="pres">
      <dgm:prSet presAssocID="{97D556F3-BDC0-6240-B0C1-BD479791A872}" presName="spNode" presStyleCnt="0"/>
      <dgm:spPr/>
    </dgm:pt>
    <dgm:pt modelId="{26270294-E075-5548-A576-F404A42D68AD}" type="pres">
      <dgm:prSet presAssocID="{AC872EB1-ECFC-304C-A33E-3865D9330A72}" presName="sibTrans" presStyleLbl="sibTrans1D1" presStyleIdx="4" presStyleCnt="6"/>
      <dgm:spPr/>
      <dgm:t>
        <a:bodyPr/>
        <a:lstStyle/>
        <a:p>
          <a:endParaRPr lang="en-US"/>
        </a:p>
      </dgm:t>
    </dgm:pt>
    <dgm:pt modelId="{004C1A85-F05D-C146-96D7-B587DBA0BA05}" type="pres">
      <dgm:prSet presAssocID="{39ED4CC4-2CE4-1A43-B9B1-9D1AB4737313}" presName="node" presStyleLbl="node1" presStyleIdx="5" presStyleCnt="6">
        <dgm:presLayoutVars>
          <dgm:bulletEnabled val="1"/>
        </dgm:presLayoutVars>
      </dgm:prSet>
      <dgm:spPr/>
      <dgm:t>
        <a:bodyPr/>
        <a:lstStyle/>
        <a:p>
          <a:endParaRPr lang="en-US"/>
        </a:p>
      </dgm:t>
    </dgm:pt>
    <dgm:pt modelId="{6449E102-0944-2D4A-92BD-D668ACB41966}" type="pres">
      <dgm:prSet presAssocID="{39ED4CC4-2CE4-1A43-B9B1-9D1AB4737313}" presName="spNode" presStyleCnt="0"/>
      <dgm:spPr/>
    </dgm:pt>
    <dgm:pt modelId="{2241F32F-4D3B-2946-B051-C8026C76E56B}" type="pres">
      <dgm:prSet presAssocID="{B3D7089E-FC56-934F-8858-D6F20076DCC4}" presName="sibTrans" presStyleLbl="sibTrans1D1" presStyleIdx="5" presStyleCnt="6"/>
      <dgm:spPr/>
      <dgm:t>
        <a:bodyPr/>
        <a:lstStyle/>
        <a:p>
          <a:endParaRPr lang="en-US"/>
        </a:p>
      </dgm:t>
    </dgm:pt>
  </dgm:ptLst>
  <dgm:cxnLst>
    <dgm:cxn modelId="{5EDDA7CB-28A8-2C41-AD8A-71C06BC35575}" type="presOf" srcId="{B3D7089E-FC56-934F-8858-D6F20076DCC4}" destId="{2241F32F-4D3B-2946-B051-C8026C76E56B}" srcOrd="0" destOrd="0" presId="urn:microsoft.com/office/officeart/2005/8/layout/cycle6"/>
    <dgm:cxn modelId="{B47C4CC3-37FB-BD47-9370-B0C9F25B502A}" type="presOf" srcId="{92837C3A-7FE3-B34B-9D61-7E78456B8CCC}" destId="{C1875793-C2A2-B249-9EBF-C19ABF555AA6}" srcOrd="0" destOrd="0" presId="urn:microsoft.com/office/officeart/2005/8/layout/cycle6"/>
    <dgm:cxn modelId="{CD39CDED-DBDB-8E41-93FE-C2AE44F96FED}" type="presOf" srcId="{767D8B0A-8C67-3246-B7B2-E2908C6DB954}" destId="{FF355D93-9E39-7A44-9C6F-7A770E718B04}" srcOrd="0" destOrd="0" presId="urn:microsoft.com/office/officeart/2005/8/layout/cycle6"/>
    <dgm:cxn modelId="{B4045B6C-1E4F-A44E-BA4E-19BBCE650344}" srcId="{92837C3A-7FE3-B34B-9D61-7E78456B8CCC}" destId="{2932FAA5-C356-B54F-BEA9-D53CDA925C80}" srcOrd="2" destOrd="0" parTransId="{4E318FF4-BF1C-9346-9168-3B2B0E2044BD}" sibTransId="{1AEB6F42-EB9E-E14B-A271-8F38928F3F9E}"/>
    <dgm:cxn modelId="{64C90E22-5ABD-0D45-BA4A-273F29BF14F5}" type="presOf" srcId="{97D556F3-BDC0-6240-B0C1-BD479791A872}" destId="{D3554D49-0269-2E4C-A9F9-748B2301CA8C}" srcOrd="0" destOrd="0" presId="urn:microsoft.com/office/officeart/2005/8/layout/cycle6"/>
    <dgm:cxn modelId="{C0ADBD9D-6EDC-FA4A-84E0-1E416014C284}" type="presOf" srcId="{2932FAA5-C356-B54F-BEA9-D53CDA925C80}" destId="{5DDEBCD3-42EA-2D47-BFC8-AD30AFBEE7E1}" srcOrd="0" destOrd="0" presId="urn:microsoft.com/office/officeart/2005/8/layout/cycle6"/>
    <dgm:cxn modelId="{4F157D26-EBA9-7F42-90CA-99BB93F4D947}" type="presOf" srcId="{1AEB6F42-EB9E-E14B-A271-8F38928F3F9E}" destId="{188F7E17-5623-8C4B-B604-A99CFAA3FA2B}" srcOrd="0" destOrd="0" presId="urn:microsoft.com/office/officeart/2005/8/layout/cycle6"/>
    <dgm:cxn modelId="{D6062FA3-1982-D84D-BC34-7A4B9997869C}" type="presOf" srcId="{AC872EB1-ECFC-304C-A33E-3865D9330A72}" destId="{26270294-E075-5548-A576-F404A42D68AD}" srcOrd="0" destOrd="0" presId="urn:microsoft.com/office/officeart/2005/8/layout/cycle6"/>
    <dgm:cxn modelId="{C9FCC66C-82D0-2A48-93ED-9FE1A3B545A8}" type="presOf" srcId="{698CA5B2-52B8-2E49-AF15-44DCA9697FF0}" destId="{F9CC80AF-69E8-5446-B5BF-D0FB6645B488}" srcOrd="0" destOrd="0" presId="urn:microsoft.com/office/officeart/2005/8/layout/cycle6"/>
    <dgm:cxn modelId="{5AF5EC3D-3AE8-0A4A-B7CB-E46FBDEBDA65}" type="presOf" srcId="{76CBC2EB-A600-3C44-9C9D-AD6A841D2D37}" destId="{8FF6E8E2-106A-A142-8F66-0396B4EEDE02}" srcOrd="0" destOrd="0" presId="urn:microsoft.com/office/officeart/2005/8/layout/cycle6"/>
    <dgm:cxn modelId="{DDBDC331-04EA-6B45-8733-E8DE79A1869A}" srcId="{92837C3A-7FE3-B34B-9D61-7E78456B8CCC}" destId="{39ED4CC4-2CE4-1A43-B9B1-9D1AB4737313}" srcOrd="5" destOrd="0" parTransId="{1B554E90-B6BE-234F-9EFB-EF43C88299C6}" sibTransId="{B3D7089E-FC56-934F-8858-D6F20076DCC4}"/>
    <dgm:cxn modelId="{70C005F9-533B-2246-96D4-9D2D6327392F}" type="presOf" srcId="{39ED4CC4-2CE4-1A43-B9B1-9D1AB4737313}" destId="{004C1A85-F05D-C146-96D7-B587DBA0BA05}" srcOrd="0" destOrd="0" presId="urn:microsoft.com/office/officeart/2005/8/layout/cycle6"/>
    <dgm:cxn modelId="{25BCD427-893D-CA42-9BCF-59E39BFEAE76}" type="presOf" srcId="{B4FD2AC4-B1A1-EB42-9DC3-7DFC2EA316E7}" destId="{375A3BCD-A6ED-C443-8239-7B73C1AB997B}" srcOrd="0" destOrd="0" presId="urn:microsoft.com/office/officeart/2005/8/layout/cycle6"/>
    <dgm:cxn modelId="{F872C30C-662A-D640-A1E1-A3F44DC24BB7}" type="presOf" srcId="{E9706DD4-81BC-434F-B4CF-A1D21091E511}" destId="{C207542A-E8CE-E44B-AC1E-38F30168ED67}" srcOrd="0" destOrd="0" presId="urn:microsoft.com/office/officeart/2005/8/layout/cycle6"/>
    <dgm:cxn modelId="{4D3ABCE6-0F72-AB4A-AEE1-F498CDBCA354}" srcId="{92837C3A-7FE3-B34B-9D61-7E78456B8CCC}" destId="{698CA5B2-52B8-2E49-AF15-44DCA9697FF0}" srcOrd="0" destOrd="0" parTransId="{5415A8AA-C1D0-F14F-869C-EFBEE04231FF}" sibTransId="{449821E9-7549-0B4B-AC9C-BDE6DD6AB45E}"/>
    <dgm:cxn modelId="{73102A9B-8EF1-E945-B4A3-3E2FCD5336FB}" srcId="{92837C3A-7FE3-B34B-9D61-7E78456B8CCC}" destId="{76CBC2EB-A600-3C44-9C9D-AD6A841D2D37}" srcOrd="3" destOrd="0" parTransId="{8EACCC72-9CDC-F443-A9A6-DB075B09D32B}" sibTransId="{767D8B0A-8C67-3246-B7B2-E2908C6DB954}"/>
    <dgm:cxn modelId="{F1D5080B-FE60-5749-9A70-5EC9FD4A359D}" srcId="{92837C3A-7FE3-B34B-9D61-7E78456B8CCC}" destId="{97D556F3-BDC0-6240-B0C1-BD479791A872}" srcOrd="4" destOrd="0" parTransId="{742D8714-D5DA-B34E-A227-9E1981CA0588}" sibTransId="{AC872EB1-ECFC-304C-A33E-3865D9330A72}"/>
    <dgm:cxn modelId="{5D198455-AE40-9949-B909-58958574703C}" type="presOf" srcId="{449821E9-7549-0B4B-AC9C-BDE6DD6AB45E}" destId="{E17FB6F5-674D-BB46-9EDD-49535F9ABAF1}" srcOrd="0" destOrd="0" presId="urn:microsoft.com/office/officeart/2005/8/layout/cycle6"/>
    <dgm:cxn modelId="{36F427DA-B88F-A24C-879C-48D4770B898F}" srcId="{92837C3A-7FE3-B34B-9D61-7E78456B8CCC}" destId="{B4FD2AC4-B1A1-EB42-9DC3-7DFC2EA316E7}" srcOrd="1" destOrd="0" parTransId="{AA178CC0-B458-1C4F-89B7-60CE9B981EE7}" sibTransId="{E9706DD4-81BC-434F-B4CF-A1D21091E511}"/>
    <dgm:cxn modelId="{FD913B4A-C15D-E84B-99E9-3A10991394AC}" type="presParOf" srcId="{C1875793-C2A2-B249-9EBF-C19ABF555AA6}" destId="{F9CC80AF-69E8-5446-B5BF-D0FB6645B488}" srcOrd="0" destOrd="0" presId="urn:microsoft.com/office/officeart/2005/8/layout/cycle6"/>
    <dgm:cxn modelId="{AB8C8C71-A72B-C64E-8D8A-8459F1AB4E0D}" type="presParOf" srcId="{C1875793-C2A2-B249-9EBF-C19ABF555AA6}" destId="{F8FA4A13-925A-7D44-8FD4-DA0F81B0E040}" srcOrd="1" destOrd="0" presId="urn:microsoft.com/office/officeart/2005/8/layout/cycle6"/>
    <dgm:cxn modelId="{A7080702-9C54-0142-9E11-1CC9AF6BF4B9}" type="presParOf" srcId="{C1875793-C2A2-B249-9EBF-C19ABF555AA6}" destId="{E17FB6F5-674D-BB46-9EDD-49535F9ABAF1}" srcOrd="2" destOrd="0" presId="urn:microsoft.com/office/officeart/2005/8/layout/cycle6"/>
    <dgm:cxn modelId="{7DB4C2F3-91F9-2B49-854C-FCF92F48023D}" type="presParOf" srcId="{C1875793-C2A2-B249-9EBF-C19ABF555AA6}" destId="{375A3BCD-A6ED-C443-8239-7B73C1AB997B}" srcOrd="3" destOrd="0" presId="urn:microsoft.com/office/officeart/2005/8/layout/cycle6"/>
    <dgm:cxn modelId="{BEB95771-23AB-4441-A4BC-187BB812E1BB}" type="presParOf" srcId="{C1875793-C2A2-B249-9EBF-C19ABF555AA6}" destId="{A2619095-84C5-A84C-923B-D7AC1D070A36}" srcOrd="4" destOrd="0" presId="urn:microsoft.com/office/officeart/2005/8/layout/cycle6"/>
    <dgm:cxn modelId="{A82A5FA7-8CCE-9B4A-AD6F-9DEA70C6EE30}" type="presParOf" srcId="{C1875793-C2A2-B249-9EBF-C19ABF555AA6}" destId="{C207542A-E8CE-E44B-AC1E-38F30168ED67}" srcOrd="5" destOrd="0" presId="urn:microsoft.com/office/officeart/2005/8/layout/cycle6"/>
    <dgm:cxn modelId="{E6D1D669-EB8C-244A-A3F2-B5B955D8A6E1}" type="presParOf" srcId="{C1875793-C2A2-B249-9EBF-C19ABF555AA6}" destId="{5DDEBCD3-42EA-2D47-BFC8-AD30AFBEE7E1}" srcOrd="6" destOrd="0" presId="urn:microsoft.com/office/officeart/2005/8/layout/cycle6"/>
    <dgm:cxn modelId="{737A84E1-073B-EA4F-9225-AA45DDB9E3A0}" type="presParOf" srcId="{C1875793-C2A2-B249-9EBF-C19ABF555AA6}" destId="{4F373BF1-3B5F-2940-BC3A-EF281981D148}" srcOrd="7" destOrd="0" presId="urn:microsoft.com/office/officeart/2005/8/layout/cycle6"/>
    <dgm:cxn modelId="{6ED3F09D-10DF-224C-8F92-1386DD2F0DA1}" type="presParOf" srcId="{C1875793-C2A2-B249-9EBF-C19ABF555AA6}" destId="{188F7E17-5623-8C4B-B604-A99CFAA3FA2B}" srcOrd="8" destOrd="0" presId="urn:microsoft.com/office/officeart/2005/8/layout/cycle6"/>
    <dgm:cxn modelId="{61930D98-3B16-F341-ACF3-6608BAA08C67}" type="presParOf" srcId="{C1875793-C2A2-B249-9EBF-C19ABF555AA6}" destId="{8FF6E8E2-106A-A142-8F66-0396B4EEDE02}" srcOrd="9" destOrd="0" presId="urn:microsoft.com/office/officeart/2005/8/layout/cycle6"/>
    <dgm:cxn modelId="{E169CAA7-E9B5-D243-B083-012EB492726F}" type="presParOf" srcId="{C1875793-C2A2-B249-9EBF-C19ABF555AA6}" destId="{805C0523-935B-C74C-8318-0AA055C1D27B}" srcOrd="10" destOrd="0" presId="urn:microsoft.com/office/officeart/2005/8/layout/cycle6"/>
    <dgm:cxn modelId="{7549EE82-64CA-E346-B0F1-B2B1AA9E3935}" type="presParOf" srcId="{C1875793-C2A2-B249-9EBF-C19ABF555AA6}" destId="{FF355D93-9E39-7A44-9C6F-7A770E718B04}" srcOrd="11" destOrd="0" presId="urn:microsoft.com/office/officeart/2005/8/layout/cycle6"/>
    <dgm:cxn modelId="{A5EC857D-EBDF-3649-A73A-7D2AB4C47CA1}" type="presParOf" srcId="{C1875793-C2A2-B249-9EBF-C19ABF555AA6}" destId="{D3554D49-0269-2E4C-A9F9-748B2301CA8C}" srcOrd="12" destOrd="0" presId="urn:microsoft.com/office/officeart/2005/8/layout/cycle6"/>
    <dgm:cxn modelId="{ECF5E45C-BF6E-BA43-A571-71C862DD5517}" type="presParOf" srcId="{C1875793-C2A2-B249-9EBF-C19ABF555AA6}" destId="{6AE87D9A-07B3-424C-8C69-B154968487E5}" srcOrd="13" destOrd="0" presId="urn:microsoft.com/office/officeart/2005/8/layout/cycle6"/>
    <dgm:cxn modelId="{3609F49F-020D-544A-A367-B1C4AAE409FE}" type="presParOf" srcId="{C1875793-C2A2-B249-9EBF-C19ABF555AA6}" destId="{26270294-E075-5548-A576-F404A42D68AD}" srcOrd="14" destOrd="0" presId="urn:microsoft.com/office/officeart/2005/8/layout/cycle6"/>
    <dgm:cxn modelId="{FFE6097D-B554-764B-B4BE-1014E55EEDCD}" type="presParOf" srcId="{C1875793-C2A2-B249-9EBF-C19ABF555AA6}" destId="{004C1A85-F05D-C146-96D7-B587DBA0BA05}" srcOrd="15" destOrd="0" presId="urn:microsoft.com/office/officeart/2005/8/layout/cycle6"/>
    <dgm:cxn modelId="{123E6616-363A-5645-9852-8E911E4B45FE}" type="presParOf" srcId="{C1875793-C2A2-B249-9EBF-C19ABF555AA6}" destId="{6449E102-0944-2D4A-92BD-D668ACB41966}" srcOrd="16" destOrd="0" presId="urn:microsoft.com/office/officeart/2005/8/layout/cycle6"/>
    <dgm:cxn modelId="{07AB1CF3-CF81-FB4E-9B06-44FA098D517F}" type="presParOf" srcId="{C1875793-C2A2-B249-9EBF-C19ABF555AA6}" destId="{2241F32F-4D3B-2946-B051-C8026C76E56B}" srcOrd="17"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68DDDD-9218-4622-B3C3-D46EF9A974C3}"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D21CD87D-B90A-466B-B7E1-7CB4CA0B07DA}">
      <dgm:prSet phldrT="[Text]"/>
      <dgm:spPr/>
      <dgm:t>
        <a:bodyPr/>
        <a:lstStyle/>
        <a:p>
          <a:r>
            <a:rPr lang="en-US" dirty="0" smtClean="0"/>
            <a:t>Period 1</a:t>
          </a:r>
          <a:endParaRPr lang="en-US" dirty="0"/>
        </a:p>
      </dgm:t>
    </dgm:pt>
    <dgm:pt modelId="{FC61BA42-E67E-4217-9DAE-76D53B46F062}" type="parTrans" cxnId="{8A712322-7043-439B-A15A-C3649A787356}">
      <dgm:prSet/>
      <dgm:spPr/>
      <dgm:t>
        <a:bodyPr/>
        <a:lstStyle/>
        <a:p>
          <a:endParaRPr lang="en-US"/>
        </a:p>
      </dgm:t>
    </dgm:pt>
    <dgm:pt modelId="{B48EE1EF-7489-4CF2-88DF-D6A99508CB2E}" type="sibTrans" cxnId="{8A712322-7043-439B-A15A-C3649A787356}">
      <dgm:prSet/>
      <dgm:spPr/>
      <dgm:t>
        <a:bodyPr/>
        <a:lstStyle/>
        <a:p>
          <a:endParaRPr lang="en-US"/>
        </a:p>
      </dgm:t>
    </dgm:pt>
    <dgm:pt modelId="{4778B901-B306-4E25-A018-E213F841D14A}">
      <dgm:prSet phldrT="[Text]"/>
      <dgm:spPr/>
      <dgm:t>
        <a:bodyPr/>
        <a:lstStyle/>
        <a:p>
          <a:r>
            <a:rPr lang="en-US" b="1" dirty="0" smtClean="0">
              <a:solidFill>
                <a:srgbClr val="FF0000"/>
              </a:solidFill>
            </a:rPr>
            <a:t>S1</a:t>
          </a:r>
          <a:endParaRPr lang="en-US" b="1" dirty="0">
            <a:solidFill>
              <a:srgbClr val="FF0000"/>
            </a:solidFill>
          </a:endParaRPr>
        </a:p>
      </dgm:t>
    </dgm:pt>
    <dgm:pt modelId="{13E97B25-458D-4517-BEE8-1A27977DCD80}" type="parTrans" cxnId="{94FB7462-4F94-4820-B4A3-2ACE9B75DD5F}">
      <dgm:prSet/>
      <dgm:spPr/>
      <dgm:t>
        <a:bodyPr/>
        <a:lstStyle/>
        <a:p>
          <a:endParaRPr lang="en-US"/>
        </a:p>
      </dgm:t>
    </dgm:pt>
    <dgm:pt modelId="{318CB188-B617-411E-AEDD-9D754F414190}" type="sibTrans" cxnId="{94FB7462-4F94-4820-B4A3-2ACE9B75DD5F}">
      <dgm:prSet/>
      <dgm:spPr/>
      <dgm:t>
        <a:bodyPr/>
        <a:lstStyle/>
        <a:p>
          <a:endParaRPr lang="en-US"/>
        </a:p>
      </dgm:t>
    </dgm:pt>
    <dgm:pt modelId="{1CFCCFBC-8C9C-4844-B4F4-411B7A220806}">
      <dgm:prSet phldrT="[Text]"/>
      <dgm:spPr/>
      <dgm:t>
        <a:bodyPr/>
        <a:lstStyle/>
        <a:p>
          <a:r>
            <a:rPr lang="en-US" dirty="0" smtClean="0"/>
            <a:t>Period 2</a:t>
          </a:r>
          <a:endParaRPr lang="en-US" dirty="0"/>
        </a:p>
      </dgm:t>
    </dgm:pt>
    <dgm:pt modelId="{D9AFB7B8-A014-45BE-BE34-6B689742AC87}" type="parTrans" cxnId="{A2E89EE6-FC87-4BF2-925F-6DA65CD3D407}">
      <dgm:prSet/>
      <dgm:spPr/>
      <dgm:t>
        <a:bodyPr/>
        <a:lstStyle/>
        <a:p>
          <a:endParaRPr lang="en-US"/>
        </a:p>
      </dgm:t>
    </dgm:pt>
    <dgm:pt modelId="{FD1F17CB-8D06-4C87-884C-218A16CCF4D4}" type="sibTrans" cxnId="{A2E89EE6-FC87-4BF2-925F-6DA65CD3D407}">
      <dgm:prSet/>
      <dgm:spPr/>
      <dgm:t>
        <a:bodyPr/>
        <a:lstStyle/>
        <a:p>
          <a:endParaRPr lang="en-US"/>
        </a:p>
      </dgm:t>
    </dgm:pt>
    <dgm:pt modelId="{C58A4BDF-E377-4B0F-A70D-2CBFEE936695}">
      <dgm:prSet phldrT="[Text]"/>
      <dgm:spPr/>
      <dgm:t>
        <a:bodyPr/>
        <a:lstStyle/>
        <a:p>
          <a:r>
            <a:rPr lang="en-US" b="1" dirty="0" smtClean="0">
              <a:solidFill>
                <a:srgbClr val="FF0000"/>
              </a:solidFill>
            </a:rPr>
            <a:t>S2,S3</a:t>
          </a:r>
          <a:endParaRPr lang="en-US" dirty="0"/>
        </a:p>
      </dgm:t>
    </dgm:pt>
    <dgm:pt modelId="{4B3FFC55-0B8F-4994-92DA-DD8CD83C88B2}" type="parTrans" cxnId="{3C512171-29CA-4774-B748-AF47379C4014}">
      <dgm:prSet/>
      <dgm:spPr/>
      <dgm:t>
        <a:bodyPr/>
        <a:lstStyle/>
        <a:p>
          <a:endParaRPr lang="en-US"/>
        </a:p>
      </dgm:t>
    </dgm:pt>
    <dgm:pt modelId="{B7DDFF79-DDF0-4499-9FED-333751D6CEE5}" type="sibTrans" cxnId="{3C512171-29CA-4774-B748-AF47379C4014}">
      <dgm:prSet/>
      <dgm:spPr/>
      <dgm:t>
        <a:bodyPr/>
        <a:lstStyle/>
        <a:p>
          <a:endParaRPr lang="en-US"/>
        </a:p>
      </dgm:t>
    </dgm:pt>
    <dgm:pt modelId="{9AF50EDF-E634-4541-8B0C-AEF0F7F0630F}">
      <dgm:prSet phldrT="[Text]"/>
      <dgm:spPr/>
      <dgm:t>
        <a:bodyPr/>
        <a:lstStyle/>
        <a:p>
          <a:r>
            <a:rPr lang="en-US" dirty="0" smtClean="0"/>
            <a:t>Period 3</a:t>
          </a:r>
          <a:endParaRPr lang="en-US" dirty="0"/>
        </a:p>
      </dgm:t>
    </dgm:pt>
    <dgm:pt modelId="{DB2CE7E7-FE25-411D-B46D-3EF0CA4AF3C7}" type="parTrans" cxnId="{3BAF3E0D-F3D0-4E7A-8365-F33797FB5E57}">
      <dgm:prSet/>
      <dgm:spPr/>
      <dgm:t>
        <a:bodyPr/>
        <a:lstStyle/>
        <a:p>
          <a:endParaRPr lang="en-US"/>
        </a:p>
      </dgm:t>
    </dgm:pt>
    <dgm:pt modelId="{628066BA-C771-4359-AC07-3F1CF51E52BF}" type="sibTrans" cxnId="{3BAF3E0D-F3D0-4E7A-8365-F33797FB5E57}">
      <dgm:prSet/>
      <dgm:spPr/>
      <dgm:t>
        <a:bodyPr/>
        <a:lstStyle/>
        <a:p>
          <a:endParaRPr lang="en-US"/>
        </a:p>
      </dgm:t>
    </dgm:pt>
    <dgm:pt modelId="{461ED5C4-3399-4516-A645-6DBAB991B836}">
      <dgm:prSet phldrT="[Text]"/>
      <dgm:spPr/>
      <dgm:t>
        <a:bodyPr/>
        <a:lstStyle/>
        <a:p>
          <a:r>
            <a:rPr lang="en-US" b="1" dirty="0" smtClean="0">
              <a:solidFill>
                <a:srgbClr val="FF0000"/>
              </a:solidFill>
            </a:rPr>
            <a:t>S4,S1</a:t>
          </a:r>
          <a:endParaRPr lang="en-US" dirty="0"/>
        </a:p>
      </dgm:t>
    </dgm:pt>
    <dgm:pt modelId="{FC5D8E13-CB07-4FD2-88A3-5DD30AC2A8F8}" type="parTrans" cxnId="{F4A162D0-EFFF-4398-8737-84D0E75B6548}">
      <dgm:prSet/>
      <dgm:spPr/>
      <dgm:t>
        <a:bodyPr/>
        <a:lstStyle/>
        <a:p>
          <a:endParaRPr lang="en-US"/>
        </a:p>
      </dgm:t>
    </dgm:pt>
    <dgm:pt modelId="{F26F148B-488E-4AE8-94FF-68AAFC2370EC}" type="sibTrans" cxnId="{F4A162D0-EFFF-4398-8737-84D0E75B6548}">
      <dgm:prSet/>
      <dgm:spPr/>
      <dgm:t>
        <a:bodyPr/>
        <a:lstStyle/>
        <a:p>
          <a:endParaRPr lang="en-US"/>
        </a:p>
      </dgm:t>
    </dgm:pt>
    <dgm:pt modelId="{2B06475B-94D2-4DAE-B3CF-FD2B4EA4A842}">
      <dgm:prSet phldrT="[Text]"/>
      <dgm:spPr/>
      <dgm:t>
        <a:bodyPr/>
        <a:lstStyle/>
        <a:p>
          <a:r>
            <a:rPr lang="en-US" b="1" dirty="0" smtClean="0">
              <a:solidFill>
                <a:srgbClr val="003399"/>
              </a:solidFill>
            </a:rPr>
            <a:t>Trend A</a:t>
          </a:r>
          <a:endParaRPr lang="en-US" b="1" dirty="0">
            <a:solidFill>
              <a:srgbClr val="003399"/>
            </a:solidFill>
          </a:endParaRPr>
        </a:p>
      </dgm:t>
    </dgm:pt>
    <dgm:pt modelId="{07DE40ED-024A-4B96-A0C0-F49D6AC825C5}" type="parTrans" cxnId="{1DD39BA4-A715-4578-9A5E-1AA55E9C7F56}">
      <dgm:prSet/>
      <dgm:spPr/>
      <dgm:t>
        <a:bodyPr/>
        <a:lstStyle/>
        <a:p>
          <a:endParaRPr lang="en-US"/>
        </a:p>
      </dgm:t>
    </dgm:pt>
    <dgm:pt modelId="{D2637419-0AA4-412A-8212-68CBD106F5AA}" type="sibTrans" cxnId="{1DD39BA4-A715-4578-9A5E-1AA55E9C7F56}">
      <dgm:prSet/>
      <dgm:spPr/>
      <dgm:t>
        <a:bodyPr/>
        <a:lstStyle/>
        <a:p>
          <a:endParaRPr lang="en-US"/>
        </a:p>
      </dgm:t>
    </dgm:pt>
    <dgm:pt modelId="{95EBFE68-4B1F-4C0D-B53D-16AB93F4335F}">
      <dgm:prSet phldrT="[Text]"/>
      <dgm:spPr/>
      <dgm:t>
        <a:bodyPr/>
        <a:lstStyle/>
        <a:p>
          <a:r>
            <a:rPr lang="en-US" b="1" dirty="0" smtClean="0">
              <a:solidFill>
                <a:srgbClr val="003399"/>
              </a:solidFill>
            </a:rPr>
            <a:t>Trend B</a:t>
          </a:r>
          <a:endParaRPr lang="en-US" dirty="0">
            <a:solidFill>
              <a:srgbClr val="003399"/>
            </a:solidFill>
          </a:endParaRPr>
        </a:p>
      </dgm:t>
    </dgm:pt>
    <dgm:pt modelId="{FEAFA1D6-B508-40D7-8099-595D8FF4F4CC}" type="parTrans" cxnId="{EA2624BA-54A1-47C6-A97D-0F19262ACEC5}">
      <dgm:prSet/>
      <dgm:spPr/>
      <dgm:t>
        <a:bodyPr/>
        <a:lstStyle/>
        <a:p>
          <a:endParaRPr lang="en-US"/>
        </a:p>
      </dgm:t>
    </dgm:pt>
    <dgm:pt modelId="{4F8841D2-95DC-46F3-B014-1F27C888A48D}" type="sibTrans" cxnId="{EA2624BA-54A1-47C6-A97D-0F19262ACEC5}">
      <dgm:prSet/>
      <dgm:spPr/>
      <dgm:t>
        <a:bodyPr/>
        <a:lstStyle/>
        <a:p>
          <a:endParaRPr lang="en-US"/>
        </a:p>
      </dgm:t>
    </dgm:pt>
    <dgm:pt modelId="{845F8B20-FE3E-44C8-B346-006A35BF4F26}">
      <dgm:prSet phldrT="[Text]"/>
      <dgm:spPr/>
      <dgm:t>
        <a:bodyPr/>
        <a:lstStyle/>
        <a:p>
          <a:r>
            <a:rPr lang="en-US" b="1" dirty="0" smtClean="0">
              <a:solidFill>
                <a:srgbClr val="003399"/>
              </a:solidFill>
            </a:rPr>
            <a:t>Trend C</a:t>
          </a:r>
          <a:endParaRPr lang="en-US" dirty="0">
            <a:solidFill>
              <a:srgbClr val="003399"/>
            </a:solidFill>
          </a:endParaRPr>
        </a:p>
      </dgm:t>
    </dgm:pt>
    <dgm:pt modelId="{3B58668B-3727-4967-8162-7AB17B7BD59C}" type="parTrans" cxnId="{B4B8CE24-A0A7-4E33-8AA6-C7A956053C18}">
      <dgm:prSet/>
      <dgm:spPr/>
      <dgm:t>
        <a:bodyPr/>
        <a:lstStyle/>
        <a:p>
          <a:endParaRPr lang="en-US"/>
        </a:p>
      </dgm:t>
    </dgm:pt>
    <dgm:pt modelId="{F7028079-7726-4528-A3CD-44E29CC0AAB8}" type="sibTrans" cxnId="{B4B8CE24-A0A7-4E33-8AA6-C7A956053C18}">
      <dgm:prSet/>
      <dgm:spPr/>
      <dgm:t>
        <a:bodyPr/>
        <a:lstStyle/>
        <a:p>
          <a:endParaRPr lang="en-US"/>
        </a:p>
      </dgm:t>
    </dgm:pt>
    <dgm:pt modelId="{601F667C-ACD1-4317-BBB7-BE4037D3FEBA}">
      <dgm:prSet phldrT="[Text]"/>
      <dgm:spPr/>
      <dgm:t>
        <a:bodyPr/>
        <a:lstStyle/>
        <a:p>
          <a:r>
            <a:rPr lang="en-US" dirty="0" smtClean="0"/>
            <a:t>Period 4</a:t>
          </a:r>
          <a:endParaRPr lang="en-US" dirty="0"/>
        </a:p>
      </dgm:t>
    </dgm:pt>
    <dgm:pt modelId="{92E9D56D-961E-4487-9445-28416C1D6E4E}" type="parTrans" cxnId="{F9544767-CA42-4A84-81E9-6512DA2F050D}">
      <dgm:prSet/>
      <dgm:spPr/>
      <dgm:t>
        <a:bodyPr/>
        <a:lstStyle/>
        <a:p>
          <a:endParaRPr lang="en-US"/>
        </a:p>
      </dgm:t>
    </dgm:pt>
    <dgm:pt modelId="{F0854954-AFE3-41B5-A51B-A2BAD5D82499}" type="sibTrans" cxnId="{F9544767-CA42-4A84-81E9-6512DA2F050D}">
      <dgm:prSet/>
      <dgm:spPr/>
      <dgm:t>
        <a:bodyPr/>
        <a:lstStyle/>
        <a:p>
          <a:endParaRPr lang="en-US"/>
        </a:p>
      </dgm:t>
    </dgm:pt>
    <dgm:pt modelId="{2A8FFF16-E301-48E3-A1D8-CE884CDABCA1}">
      <dgm:prSet phldrT="[Text]"/>
      <dgm:spPr/>
      <dgm:t>
        <a:bodyPr/>
        <a:lstStyle/>
        <a:p>
          <a:r>
            <a:rPr lang="en-US" b="1" dirty="0" smtClean="0">
              <a:solidFill>
                <a:srgbClr val="FF0000"/>
              </a:solidFill>
            </a:rPr>
            <a:t>S5</a:t>
          </a:r>
          <a:endParaRPr lang="en-US" b="1" dirty="0">
            <a:solidFill>
              <a:srgbClr val="FF0000"/>
            </a:solidFill>
          </a:endParaRPr>
        </a:p>
      </dgm:t>
    </dgm:pt>
    <dgm:pt modelId="{6B20C3CF-6A39-4937-8F33-437DF7989A0F}" type="parTrans" cxnId="{A27E2A74-854A-4B3A-BEA0-D0F5412BF8D0}">
      <dgm:prSet/>
      <dgm:spPr/>
      <dgm:t>
        <a:bodyPr/>
        <a:lstStyle/>
        <a:p>
          <a:endParaRPr lang="en-US"/>
        </a:p>
      </dgm:t>
    </dgm:pt>
    <dgm:pt modelId="{48E3B934-DDFA-4B93-8E0D-7C2C70493B79}" type="sibTrans" cxnId="{A27E2A74-854A-4B3A-BEA0-D0F5412BF8D0}">
      <dgm:prSet/>
      <dgm:spPr/>
      <dgm:t>
        <a:bodyPr/>
        <a:lstStyle/>
        <a:p>
          <a:endParaRPr lang="en-US"/>
        </a:p>
      </dgm:t>
    </dgm:pt>
    <dgm:pt modelId="{1805F7E1-51B8-4F01-9EAB-103D63B5D48F}">
      <dgm:prSet phldrT="[Text]"/>
      <dgm:spPr/>
      <dgm:t>
        <a:bodyPr/>
        <a:lstStyle/>
        <a:p>
          <a:r>
            <a:rPr lang="en-US" b="1" dirty="0" smtClean="0">
              <a:solidFill>
                <a:srgbClr val="003399"/>
              </a:solidFill>
            </a:rPr>
            <a:t>Trend D</a:t>
          </a:r>
          <a:endParaRPr lang="en-US" b="1" dirty="0">
            <a:solidFill>
              <a:srgbClr val="003399"/>
            </a:solidFill>
          </a:endParaRPr>
        </a:p>
      </dgm:t>
    </dgm:pt>
    <dgm:pt modelId="{A723C02E-A3F5-4816-AD26-EB67857B2DF8}" type="parTrans" cxnId="{CFF1E08C-BBF9-4EE0-9BE8-90465E4E22EC}">
      <dgm:prSet/>
      <dgm:spPr/>
      <dgm:t>
        <a:bodyPr/>
        <a:lstStyle/>
        <a:p>
          <a:endParaRPr lang="en-US"/>
        </a:p>
      </dgm:t>
    </dgm:pt>
    <dgm:pt modelId="{B5D6E190-EBDD-4E8C-97CA-0C4EFC4EEC83}" type="sibTrans" cxnId="{CFF1E08C-BBF9-4EE0-9BE8-90465E4E22EC}">
      <dgm:prSet/>
      <dgm:spPr/>
      <dgm:t>
        <a:bodyPr/>
        <a:lstStyle/>
        <a:p>
          <a:endParaRPr lang="en-US"/>
        </a:p>
      </dgm:t>
    </dgm:pt>
    <dgm:pt modelId="{DD2FAE5C-F01B-4DF6-82EA-096C0402357E}" type="pres">
      <dgm:prSet presAssocID="{D668DDDD-9218-4622-B3C3-D46EF9A974C3}" presName="theList" presStyleCnt="0">
        <dgm:presLayoutVars>
          <dgm:dir/>
          <dgm:animLvl val="lvl"/>
          <dgm:resizeHandles val="exact"/>
        </dgm:presLayoutVars>
      </dgm:prSet>
      <dgm:spPr/>
      <dgm:t>
        <a:bodyPr/>
        <a:lstStyle/>
        <a:p>
          <a:endParaRPr lang="en-US"/>
        </a:p>
      </dgm:t>
    </dgm:pt>
    <dgm:pt modelId="{7CEA5015-6054-4228-8DC4-5EA535745231}" type="pres">
      <dgm:prSet presAssocID="{D21CD87D-B90A-466B-B7E1-7CB4CA0B07DA}" presName="compNode" presStyleCnt="0"/>
      <dgm:spPr/>
    </dgm:pt>
    <dgm:pt modelId="{E7B20FD4-A3C7-47CE-A1F9-BA66149C5F03}" type="pres">
      <dgm:prSet presAssocID="{D21CD87D-B90A-466B-B7E1-7CB4CA0B07DA}" presName="aNode" presStyleLbl="bgShp" presStyleIdx="0" presStyleCnt="4"/>
      <dgm:spPr/>
      <dgm:t>
        <a:bodyPr/>
        <a:lstStyle/>
        <a:p>
          <a:endParaRPr lang="en-US"/>
        </a:p>
      </dgm:t>
    </dgm:pt>
    <dgm:pt modelId="{58B9247A-B360-41C1-B1E6-F50947BB2DCD}" type="pres">
      <dgm:prSet presAssocID="{D21CD87D-B90A-466B-B7E1-7CB4CA0B07DA}" presName="textNode" presStyleLbl="bgShp" presStyleIdx="0" presStyleCnt="4"/>
      <dgm:spPr/>
      <dgm:t>
        <a:bodyPr/>
        <a:lstStyle/>
        <a:p>
          <a:endParaRPr lang="en-US"/>
        </a:p>
      </dgm:t>
    </dgm:pt>
    <dgm:pt modelId="{F2E60B4E-A65E-4279-994C-0D209AC3FA2D}" type="pres">
      <dgm:prSet presAssocID="{D21CD87D-B90A-466B-B7E1-7CB4CA0B07DA}" presName="compChildNode" presStyleCnt="0"/>
      <dgm:spPr/>
    </dgm:pt>
    <dgm:pt modelId="{AC19C712-4C2E-43A1-8ADF-0E1223198F0C}" type="pres">
      <dgm:prSet presAssocID="{D21CD87D-B90A-466B-B7E1-7CB4CA0B07DA}" presName="theInnerList" presStyleCnt="0"/>
      <dgm:spPr/>
    </dgm:pt>
    <dgm:pt modelId="{6DDFACA0-14FB-47E2-B040-3ACC4FCBB47F}" type="pres">
      <dgm:prSet presAssocID="{4778B901-B306-4E25-A018-E213F841D14A}" presName="childNode" presStyleLbl="node1" presStyleIdx="0" presStyleCnt="8">
        <dgm:presLayoutVars>
          <dgm:bulletEnabled val="1"/>
        </dgm:presLayoutVars>
      </dgm:prSet>
      <dgm:spPr/>
      <dgm:t>
        <a:bodyPr/>
        <a:lstStyle/>
        <a:p>
          <a:endParaRPr lang="en-US"/>
        </a:p>
      </dgm:t>
    </dgm:pt>
    <dgm:pt modelId="{D00146FF-93F3-4305-B24D-482A9B4D6E31}" type="pres">
      <dgm:prSet presAssocID="{4778B901-B306-4E25-A018-E213F841D14A}" presName="aSpace2" presStyleCnt="0"/>
      <dgm:spPr/>
    </dgm:pt>
    <dgm:pt modelId="{53D3187F-C3F8-4BF8-A716-99B054890CA4}" type="pres">
      <dgm:prSet presAssocID="{2B06475B-94D2-4DAE-B3CF-FD2B4EA4A842}" presName="childNode" presStyleLbl="node1" presStyleIdx="1" presStyleCnt="8">
        <dgm:presLayoutVars>
          <dgm:bulletEnabled val="1"/>
        </dgm:presLayoutVars>
      </dgm:prSet>
      <dgm:spPr/>
      <dgm:t>
        <a:bodyPr/>
        <a:lstStyle/>
        <a:p>
          <a:endParaRPr lang="en-US"/>
        </a:p>
      </dgm:t>
    </dgm:pt>
    <dgm:pt modelId="{CF106551-9D3C-4DEF-8385-282EF9C5FEAC}" type="pres">
      <dgm:prSet presAssocID="{D21CD87D-B90A-466B-B7E1-7CB4CA0B07DA}" presName="aSpace" presStyleCnt="0"/>
      <dgm:spPr/>
    </dgm:pt>
    <dgm:pt modelId="{7D92ECC2-9EB7-4270-9081-1FFF53C09299}" type="pres">
      <dgm:prSet presAssocID="{1CFCCFBC-8C9C-4844-B4F4-411B7A220806}" presName="compNode" presStyleCnt="0"/>
      <dgm:spPr/>
    </dgm:pt>
    <dgm:pt modelId="{3D105E82-9ABB-4CDC-98EE-78CE51BB6081}" type="pres">
      <dgm:prSet presAssocID="{1CFCCFBC-8C9C-4844-B4F4-411B7A220806}" presName="aNode" presStyleLbl="bgShp" presStyleIdx="1" presStyleCnt="4"/>
      <dgm:spPr/>
      <dgm:t>
        <a:bodyPr/>
        <a:lstStyle/>
        <a:p>
          <a:endParaRPr lang="en-US"/>
        </a:p>
      </dgm:t>
    </dgm:pt>
    <dgm:pt modelId="{99510952-96E2-4F56-B557-1E5D0BE00110}" type="pres">
      <dgm:prSet presAssocID="{1CFCCFBC-8C9C-4844-B4F4-411B7A220806}" presName="textNode" presStyleLbl="bgShp" presStyleIdx="1" presStyleCnt="4"/>
      <dgm:spPr/>
      <dgm:t>
        <a:bodyPr/>
        <a:lstStyle/>
        <a:p>
          <a:endParaRPr lang="en-US"/>
        </a:p>
      </dgm:t>
    </dgm:pt>
    <dgm:pt modelId="{A8C741D7-CBF7-4495-BACA-3577FA707F50}" type="pres">
      <dgm:prSet presAssocID="{1CFCCFBC-8C9C-4844-B4F4-411B7A220806}" presName="compChildNode" presStyleCnt="0"/>
      <dgm:spPr/>
    </dgm:pt>
    <dgm:pt modelId="{E4F9671F-7317-4C4F-A1A4-8CA5931FBA12}" type="pres">
      <dgm:prSet presAssocID="{1CFCCFBC-8C9C-4844-B4F4-411B7A220806}" presName="theInnerList" presStyleCnt="0"/>
      <dgm:spPr/>
    </dgm:pt>
    <dgm:pt modelId="{EB2D1CB6-BA2F-41A7-9920-BF7A1EE0D7D0}" type="pres">
      <dgm:prSet presAssocID="{C58A4BDF-E377-4B0F-A70D-2CBFEE936695}" presName="childNode" presStyleLbl="node1" presStyleIdx="2" presStyleCnt="8">
        <dgm:presLayoutVars>
          <dgm:bulletEnabled val="1"/>
        </dgm:presLayoutVars>
      </dgm:prSet>
      <dgm:spPr/>
      <dgm:t>
        <a:bodyPr/>
        <a:lstStyle/>
        <a:p>
          <a:endParaRPr lang="en-US"/>
        </a:p>
      </dgm:t>
    </dgm:pt>
    <dgm:pt modelId="{F540DF1B-6AB3-4354-8200-83B68BB495A3}" type="pres">
      <dgm:prSet presAssocID="{C58A4BDF-E377-4B0F-A70D-2CBFEE936695}" presName="aSpace2" presStyleCnt="0"/>
      <dgm:spPr/>
    </dgm:pt>
    <dgm:pt modelId="{8E89DF86-A756-40C2-8282-1521248D01B0}" type="pres">
      <dgm:prSet presAssocID="{95EBFE68-4B1F-4C0D-B53D-16AB93F4335F}" presName="childNode" presStyleLbl="node1" presStyleIdx="3" presStyleCnt="8">
        <dgm:presLayoutVars>
          <dgm:bulletEnabled val="1"/>
        </dgm:presLayoutVars>
      </dgm:prSet>
      <dgm:spPr/>
      <dgm:t>
        <a:bodyPr/>
        <a:lstStyle/>
        <a:p>
          <a:endParaRPr lang="en-US"/>
        </a:p>
      </dgm:t>
    </dgm:pt>
    <dgm:pt modelId="{9EF9122E-CADF-4D86-B677-D1CCF116968B}" type="pres">
      <dgm:prSet presAssocID="{1CFCCFBC-8C9C-4844-B4F4-411B7A220806}" presName="aSpace" presStyleCnt="0"/>
      <dgm:spPr/>
    </dgm:pt>
    <dgm:pt modelId="{F3166412-4680-4A75-866D-BF6B14EB6C05}" type="pres">
      <dgm:prSet presAssocID="{9AF50EDF-E634-4541-8B0C-AEF0F7F0630F}" presName="compNode" presStyleCnt="0"/>
      <dgm:spPr/>
    </dgm:pt>
    <dgm:pt modelId="{D9385CC7-E2C3-42F7-A884-625335B17755}" type="pres">
      <dgm:prSet presAssocID="{9AF50EDF-E634-4541-8B0C-AEF0F7F0630F}" presName="aNode" presStyleLbl="bgShp" presStyleIdx="2" presStyleCnt="4"/>
      <dgm:spPr/>
      <dgm:t>
        <a:bodyPr/>
        <a:lstStyle/>
        <a:p>
          <a:endParaRPr lang="en-US"/>
        </a:p>
      </dgm:t>
    </dgm:pt>
    <dgm:pt modelId="{D57BB5A9-F6BA-4076-9560-3683ED1B5FA6}" type="pres">
      <dgm:prSet presAssocID="{9AF50EDF-E634-4541-8B0C-AEF0F7F0630F}" presName="textNode" presStyleLbl="bgShp" presStyleIdx="2" presStyleCnt="4"/>
      <dgm:spPr/>
      <dgm:t>
        <a:bodyPr/>
        <a:lstStyle/>
        <a:p>
          <a:endParaRPr lang="en-US"/>
        </a:p>
      </dgm:t>
    </dgm:pt>
    <dgm:pt modelId="{6C506C4E-1A7D-4BF6-87B3-A67EE69EE72A}" type="pres">
      <dgm:prSet presAssocID="{9AF50EDF-E634-4541-8B0C-AEF0F7F0630F}" presName="compChildNode" presStyleCnt="0"/>
      <dgm:spPr/>
    </dgm:pt>
    <dgm:pt modelId="{1323C02A-EA94-4F99-9144-49BFEE8C7318}" type="pres">
      <dgm:prSet presAssocID="{9AF50EDF-E634-4541-8B0C-AEF0F7F0630F}" presName="theInnerList" presStyleCnt="0"/>
      <dgm:spPr/>
    </dgm:pt>
    <dgm:pt modelId="{A1056470-FB5C-4F32-98DA-6E874D8193B6}" type="pres">
      <dgm:prSet presAssocID="{461ED5C4-3399-4516-A645-6DBAB991B836}" presName="childNode" presStyleLbl="node1" presStyleIdx="4" presStyleCnt="8">
        <dgm:presLayoutVars>
          <dgm:bulletEnabled val="1"/>
        </dgm:presLayoutVars>
      </dgm:prSet>
      <dgm:spPr/>
      <dgm:t>
        <a:bodyPr/>
        <a:lstStyle/>
        <a:p>
          <a:endParaRPr lang="en-US"/>
        </a:p>
      </dgm:t>
    </dgm:pt>
    <dgm:pt modelId="{DA20CE41-3534-4D69-B92D-5CAE9F026994}" type="pres">
      <dgm:prSet presAssocID="{461ED5C4-3399-4516-A645-6DBAB991B836}" presName="aSpace2" presStyleCnt="0"/>
      <dgm:spPr/>
    </dgm:pt>
    <dgm:pt modelId="{0D900AD0-DD4E-436D-9ACD-4A9176BB1690}" type="pres">
      <dgm:prSet presAssocID="{845F8B20-FE3E-44C8-B346-006A35BF4F26}" presName="childNode" presStyleLbl="node1" presStyleIdx="5" presStyleCnt="8">
        <dgm:presLayoutVars>
          <dgm:bulletEnabled val="1"/>
        </dgm:presLayoutVars>
      </dgm:prSet>
      <dgm:spPr/>
      <dgm:t>
        <a:bodyPr/>
        <a:lstStyle/>
        <a:p>
          <a:endParaRPr lang="en-US"/>
        </a:p>
      </dgm:t>
    </dgm:pt>
    <dgm:pt modelId="{DA7954CD-3346-4A25-95B9-DD1627DB60BA}" type="pres">
      <dgm:prSet presAssocID="{9AF50EDF-E634-4541-8B0C-AEF0F7F0630F}" presName="aSpace" presStyleCnt="0"/>
      <dgm:spPr/>
    </dgm:pt>
    <dgm:pt modelId="{1C888643-9000-4B3A-92FE-B78BE7AD7084}" type="pres">
      <dgm:prSet presAssocID="{601F667C-ACD1-4317-BBB7-BE4037D3FEBA}" presName="compNode" presStyleCnt="0"/>
      <dgm:spPr/>
    </dgm:pt>
    <dgm:pt modelId="{900F2DCD-5201-4657-B54D-46FD0E667AB8}" type="pres">
      <dgm:prSet presAssocID="{601F667C-ACD1-4317-BBB7-BE4037D3FEBA}" presName="aNode" presStyleLbl="bgShp" presStyleIdx="3" presStyleCnt="4"/>
      <dgm:spPr/>
      <dgm:t>
        <a:bodyPr/>
        <a:lstStyle/>
        <a:p>
          <a:endParaRPr lang="en-US"/>
        </a:p>
      </dgm:t>
    </dgm:pt>
    <dgm:pt modelId="{35839338-7D0C-4B4A-9177-935D7F47C8F4}" type="pres">
      <dgm:prSet presAssocID="{601F667C-ACD1-4317-BBB7-BE4037D3FEBA}" presName="textNode" presStyleLbl="bgShp" presStyleIdx="3" presStyleCnt="4"/>
      <dgm:spPr/>
      <dgm:t>
        <a:bodyPr/>
        <a:lstStyle/>
        <a:p>
          <a:endParaRPr lang="en-US"/>
        </a:p>
      </dgm:t>
    </dgm:pt>
    <dgm:pt modelId="{731359B0-482A-451F-8FFD-D3ECB1FA1036}" type="pres">
      <dgm:prSet presAssocID="{601F667C-ACD1-4317-BBB7-BE4037D3FEBA}" presName="compChildNode" presStyleCnt="0"/>
      <dgm:spPr/>
    </dgm:pt>
    <dgm:pt modelId="{6070546F-38BE-4F6F-B29D-A1CF407010CB}" type="pres">
      <dgm:prSet presAssocID="{601F667C-ACD1-4317-BBB7-BE4037D3FEBA}" presName="theInnerList" presStyleCnt="0"/>
      <dgm:spPr/>
    </dgm:pt>
    <dgm:pt modelId="{414D62F1-1015-4C7C-807D-9D01208C9AD4}" type="pres">
      <dgm:prSet presAssocID="{2A8FFF16-E301-48E3-A1D8-CE884CDABCA1}" presName="childNode" presStyleLbl="node1" presStyleIdx="6" presStyleCnt="8">
        <dgm:presLayoutVars>
          <dgm:bulletEnabled val="1"/>
        </dgm:presLayoutVars>
      </dgm:prSet>
      <dgm:spPr/>
      <dgm:t>
        <a:bodyPr/>
        <a:lstStyle/>
        <a:p>
          <a:endParaRPr lang="en-US"/>
        </a:p>
      </dgm:t>
    </dgm:pt>
    <dgm:pt modelId="{F558D460-069D-4312-94CE-E1FCE27EB08B}" type="pres">
      <dgm:prSet presAssocID="{2A8FFF16-E301-48E3-A1D8-CE884CDABCA1}" presName="aSpace2" presStyleCnt="0"/>
      <dgm:spPr/>
    </dgm:pt>
    <dgm:pt modelId="{FFA3F540-7278-467F-A6EA-59420F64FC66}" type="pres">
      <dgm:prSet presAssocID="{1805F7E1-51B8-4F01-9EAB-103D63B5D48F}" presName="childNode" presStyleLbl="node1" presStyleIdx="7" presStyleCnt="8">
        <dgm:presLayoutVars>
          <dgm:bulletEnabled val="1"/>
        </dgm:presLayoutVars>
      </dgm:prSet>
      <dgm:spPr/>
      <dgm:t>
        <a:bodyPr/>
        <a:lstStyle/>
        <a:p>
          <a:endParaRPr lang="en-US"/>
        </a:p>
      </dgm:t>
    </dgm:pt>
  </dgm:ptLst>
  <dgm:cxnLst>
    <dgm:cxn modelId="{6B303E24-0BD6-2A42-986B-EB899E4DB196}" type="presOf" srcId="{D21CD87D-B90A-466B-B7E1-7CB4CA0B07DA}" destId="{E7B20FD4-A3C7-47CE-A1F9-BA66149C5F03}" srcOrd="0" destOrd="0" presId="urn:microsoft.com/office/officeart/2005/8/layout/lProcess2"/>
    <dgm:cxn modelId="{3C512171-29CA-4774-B748-AF47379C4014}" srcId="{1CFCCFBC-8C9C-4844-B4F4-411B7A220806}" destId="{C58A4BDF-E377-4B0F-A70D-2CBFEE936695}" srcOrd="0" destOrd="0" parTransId="{4B3FFC55-0B8F-4994-92DA-DD8CD83C88B2}" sibTransId="{B7DDFF79-DDF0-4499-9FED-333751D6CEE5}"/>
    <dgm:cxn modelId="{F9544767-CA42-4A84-81E9-6512DA2F050D}" srcId="{D668DDDD-9218-4622-B3C3-D46EF9A974C3}" destId="{601F667C-ACD1-4317-BBB7-BE4037D3FEBA}" srcOrd="3" destOrd="0" parTransId="{92E9D56D-961E-4487-9445-28416C1D6E4E}" sibTransId="{F0854954-AFE3-41B5-A51B-A2BAD5D82499}"/>
    <dgm:cxn modelId="{0D4716AE-3AC2-474C-BCB9-EFED5FB02FC5}" type="presOf" srcId="{461ED5C4-3399-4516-A645-6DBAB991B836}" destId="{A1056470-FB5C-4F32-98DA-6E874D8193B6}" srcOrd="0" destOrd="0" presId="urn:microsoft.com/office/officeart/2005/8/layout/lProcess2"/>
    <dgm:cxn modelId="{4C52307E-A7DA-BD42-B08A-A15187135A31}" type="presOf" srcId="{1805F7E1-51B8-4F01-9EAB-103D63B5D48F}" destId="{FFA3F540-7278-467F-A6EA-59420F64FC66}" srcOrd="0" destOrd="0" presId="urn:microsoft.com/office/officeart/2005/8/layout/lProcess2"/>
    <dgm:cxn modelId="{BD1DD1F5-F938-B842-A634-DEE8ED1C40B6}" type="presOf" srcId="{4778B901-B306-4E25-A018-E213F841D14A}" destId="{6DDFACA0-14FB-47E2-B040-3ACC4FCBB47F}" srcOrd="0" destOrd="0" presId="urn:microsoft.com/office/officeart/2005/8/layout/lProcess2"/>
    <dgm:cxn modelId="{6418B01F-F1FB-AF44-9274-EA574768A370}" type="presOf" srcId="{9AF50EDF-E634-4541-8B0C-AEF0F7F0630F}" destId="{D9385CC7-E2C3-42F7-A884-625335B17755}" srcOrd="0" destOrd="0" presId="urn:microsoft.com/office/officeart/2005/8/layout/lProcess2"/>
    <dgm:cxn modelId="{94FB7462-4F94-4820-B4A3-2ACE9B75DD5F}" srcId="{D21CD87D-B90A-466B-B7E1-7CB4CA0B07DA}" destId="{4778B901-B306-4E25-A018-E213F841D14A}" srcOrd="0" destOrd="0" parTransId="{13E97B25-458D-4517-BEE8-1A27977DCD80}" sibTransId="{318CB188-B617-411E-AEDD-9D754F414190}"/>
    <dgm:cxn modelId="{9B6B7E0B-EC05-C543-A9E4-FB4C1925D3A9}" type="presOf" srcId="{845F8B20-FE3E-44C8-B346-006A35BF4F26}" destId="{0D900AD0-DD4E-436D-9ACD-4A9176BB1690}" srcOrd="0" destOrd="0" presId="urn:microsoft.com/office/officeart/2005/8/layout/lProcess2"/>
    <dgm:cxn modelId="{7CEF2B1E-9D4F-F84D-AEB1-ADBF64876772}" type="presOf" srcId="{C58A4BDF-E377-4B0F-A70D-2CBFEE936695}" destId="{EB2D1CB6-BA2F-41A7-9920-BF7A1EE0D7D0}" srcOrd="0" destOrd="0" presId="urn:microsoft.com/office/officeart/2005/8/layout/lProcess2"/>
    <dgm:cxn modelId="{22C7754B-B6BF-3C4F-BEE7-13E3F4897AD8}" type="presOf" srcId="{601F667C-ACD1-4317-BBB7-BE4037D3FEBA}" destId="{900F2DCD-5201-4657-B54D-46FD0E667AB8}" srcOrd="0" destOrd="0" presId="urn:microsoft.com/office/officeart/2005/8/layout/lProcess2"/>
    <dgm:cxn modelId="{8506EF61-102D-2C4D-99F2-E3FD291C7E6D}" type="presOf" srcId="{2B06475B-94D2-4DAE-B3CF-FD2B4EA4A842}" destId="{53D3187F-C3F8-4BF8-A716-99B054890CA4}" srcOrd="0" destOrd="0" presId="urn:microsoft.com/office/officeart/2005/8/layout/lProcess2"/>
    <dgm:cxn modelId="{4805401C-8C6F-754A-BB7D-4A6B4FFF0269}" type="presOf" srcId="{2A8FFF16-E301-48E3-A1D8-CE884CDABCA1}" destId="{414D62F1-1015-4C7C-807D-9D01208C9AD4}" srcOrd="0" destOrd="0" presId="urn:microsoft.com/office/officeart/2005/8/layout/lProcess2"/>
    <dgm:cxn modelId="{A27E2A74-854A-4B3A-BEA0-D0F5412BF8D0}" srcId="{601F667C-ACD1-4317-BBB7-BE4037D3FEBA}" destId="{2A8FFF16-E301-48E3-A1D8-CE884CDABCA1}" srcOrd="0" destOrd="0" parTransId="{6B20C3CF-6A39-4937-8F33-437DF7989A0F}" sibTransId="{48E3B934-DDFA-4B93-8E0D-7C2C70493B79}"/>
    <dgm:cxn modelId="{B6190387-BDD8-6E47-B259-076987BBAAD0}" type="presOf" srcId="{D668DDDD-9218-4622-B3C3-D46EF9A974C3}" destId="{DD2FAE5C-F01B-4DF6-82EA-096C0402357E}" srcOrd="0" destOrd="0" presId="urn:microsoft.com/office/officeart/2005/8/layout/lProcess2"/>
    <dgm:cxn modelId="{3DB3A541-2905-BF48-9FA3-DF15B73EAE73}" type="presOf" srcId="{1CFCCFBC-8C9C-4844-B4F4-411B7A220806}" destId="{99510952-96E2-4F56-B557-1E5D0BE00110}" srcOrd="1" destOrd="0" presId="urn:microsoft.com/office/officeart/2005/8/layout/lProcess2"/>
    <dgm:cxn modelId="{CFF1E08C-BBF9-4EE0-9BE8-90465E4E22EC}" srcId="{601F667C-ACD1-4317-BBB7-BE4037D3FEBA}" destId="{1805F7E1-51B8-4F01-9EAB-103D63B5D48F}" srcOrd="1" destOrd="0" parTransId="{A723C02E-A3F5-4816-AD26-EB67857B2DF8}" sibTransId="{B5D6E190-EBDD-4E8C-97CA-0C4EFC4EEC83}"/>
    <dgm:cxn modelId="{A2E89EE6-FC87-4BF2-925F-6DA65CD3D407}" srcId="{D668DDDD-9218-4622-B3C3-D46EF9A974C3}" destId="{1CFCCFBC-8C9C-4844-B4F4-411B7A220806}" srcOrd="1" destOrd="0" parTransId="{D9AFB7B8-A014-45BE-BE34-6B689742AC87}" sibTransId="{FD1F17CB-8D06-4C87-884C-218A16CCF4D4}"/>
    <dgm:cxn modelId="{EA2624BA-54A1-47C6-A97D-0F19262ACEC5}" srcId="{1CFCCFBC-8C9C-4844-B4F4-411B7A220806}" destId="{95EBFE68-4B1F-4C0D-B53D-16AB93F4335F}" srcOrd="1" destOrd="0" parTransId="{FEAFA1D6-B508-40D7-8099-595D8FF4F4CC}" sibTransId="{4F8841D2-95DC-46F3-B014-1F27C888A48D}"/>
    <dgm:cxn modelId="{DFC34498-E251-E241-818D-99D3E676665C}" type="presOf" srcId="{D21CD87D-B90A-466B-B7E1-7CB4CA0B07DA}" destId="{58B9247A-B360-41C1-B1E6-F50947BB2DCD}" srcOrd="1" destOrd="0" presId="urn:microsoft.com/office/officeart/2005/8/layout/lProcess2"/>
    <dgm:cxn modelId="{B4B8CE24-A0A7-4E33-8AA6-C7A956053C18}" srcId="{9AF50EDF-E634-4541-8B0C-AEF0F7F0630F}" destId="{845F8B20-FE3E-44C8-B346-006A35BF4F26}" srcOrd="1" destOrd="0" parTransId="{3B58668B-3727-4967-8162-7AB17B7BD59C}" sibTransId="{F7028079-7726-4528-A3CD-44E29CC0AAB8}"/>
    <dgm:cxn modelId="{529B4175-8DF8-DB4E-BFEB-827E80F064A2}" type="presOf" srcId="{9AF50EDF-E634-4541-8B0C-AEF0F7F0630F}" destId="{D57BB5A9-F6BA-4076-9560-3683ED1B5FA6}" srcOrd="1" destOrd="0" presId="urn:microsoft.com/office/officeart/2005/8/layout/lProcess2"/>
    <dgm:cxn modelId="{C4145ADB-1FD1-3A4C-AAC8-73522D4DCBEA}" type="presOf" srcId="{95EBFE68-4B1F-4C0D-B53D-16AB93F4335F}" destId="{8E89DF86-A756-40C2-8282-1521248D01B0}" srcOrd="0" destOrd="0" presId="urn:microsoft.com/office/officeart/2005/8/layout/lProcess2"/>
    <dgm:cxn modelId="{8A712322-7043-439B-A15A-C3649A787356}" srcId="{D668DDDD-9218-4622-B3C3-D46EF9A974C3}" destId="{D21CD87D-B90A-466B-B7E1-7CB4CA0B07DA}" srcOrd="0" destOrd="0" parTransId="{FC61BA42-E67E-4217-9DAE-76D53B46F062}" sibTransId="{B48EE1EF-7489-4CF2-88DF-D6A99508CB2E}"/>
    <dgm:cxn modelId="{28573FF2-9904-D243-B5AA-E15A2D1989F3}" type="presOf" srcId="{1CFCCFBC-8C9C-4844-B4F4-411B7A220806}" destId="{3D105E82-9ABB-4CDC-98EE-78CE51BB6081}" srcOrd="0" destOrd="0" presId="urn:microsoft.com/office/officeart/2005/8/layout/lProcess2"/>
    <dgm:cxn modelId="{3BAF3E0D-F3D0-4E7A-8365-F33797FB5E57}" srcId="{D668DDDD-9218-4622-B3C3-D46EF9A974C3}" destId="{9AF50EDF-E634-4541-8B0C-AEF0F7F0630F}" srcOrd="2" destOrd="0" parTransId="{DB2CE7E7-FE25-411D-B46D-3EF0CA4AF3C7}" sibTransId="{628066BA-C771-4359-AC07-3F1CF51E52BF}"/>
    <dgm:cxn modelId="{1DD39BA4-A715-4578-9A5E-1AA55E9C7F56}" srcId="{D21CD87D-B90A-466B-B7E1-7CB4CA0B07DA}" destId="{2B06475B-94D2-4DAE-B3CF-FD2B4EA4A842}" srcOrd="1" destOrd="0" parTransId="{07DE40ED-024A-4B96-A0C0-F49D6AC825C5}" sibTransId="{D2637419-0AA4-412A-8212-68CBD106F5AA}"/>
    <dgm:cxn modelId="{2BA97D0B-DECF-B845-9508-D8460F6B5634}" type="presOf" srcId="{601F667C-ACD1-4317-BBB7-BE4037D3FEBA}" destId="{35839338-7D0C-4B4A-9177-935D7F47C8F4}" srcOrd="1" destOrd="0" presId="urn:microsoft.com/office/officeart/2005/8/layout/lProcess2"/>
    <dgm:cxn modelId="{F4A162D0-EFFF-4398-8737-84D0E75B6548}" srcId="{9AF50EDF-E634-4541-8B0C-AEF0F7F0630F}" destId="{461ED5C4-3399-4516-A645-6DBAB991B836}" srcOrd="0" destOrd="0" parTransId="{FC5D8E13-CB07-4FD2-88A3-5DD30AC2A8F8}" sibTransId="{F26F148B-488E-4AE8-94FF-68AAFC2370EC}"/>
    <dgm:cxn modelId="{969671AC-D8EF-2C48-B68B-9576821446EE}" type="presParOf" srcId="{DD2FAE5C-F01B-4DF6-82EA-096C0402357E}" destId="{7CEA5015-6054-4228-8DC4-5EA535745231}" srcOrd="0" destOrd="0" presId="urn:microsoft.com/office/officeart/2005/8/layout/lProcess2"/>
    <dgm:cxn modelId="{D85A91E6-5D3A-2149-BE58-A1EAA57ABA8F}" type="presParOf" srcId="{7CEA5015-6054-4228-8DC4-5EA535745231}" destId="{E7B20FD4-A3C7-47CE-A1F9-BA66149C5F03}" srcOrd="0" destOrd="0" presId="urn:microsoft.com/office/officeart/2005/8/layout/lProcess2"/>
    <dgm:cxn modelId="{11655C46-8754-CC43-A211-91DC3990F76B}" type="presParOf" srcId="{7CEA5015-6054-4228-8DC4-5EA535745231}" destId="{58B9247A-B360-41C1-B1E6-F50947BB2DCD}" srcOrd="1" destOrd="0" presId="urn:microsoft.com/office/officeart/2005/8/layout/lProcess2"/>
    <dgm:cxn modelId="{978ECF2E-0DA6-F546-9DB0-9E02D910987B}" type="presParOf" srcId="{7CEA5015-6054-4228-8DC4-5EA535745231}" destId="{F2E60B4E-A65E-4279-994C-0D209AC3FA2D}" srcOrd="2" destOrd="0" presId="urn:microsoft.com/office/officeart/2005/8/layout/lProcess2"/>
    <dgm:cxn modelId="{54C318E7-F6CB-3942-8FA2-77AA1C0CDFA2}" type="presParOf" srcId="{F2E60B4E-A65E-4279-994C-0D209AC3FA2D}" destId="{AC19C712-4C2E-43A1-8ADF-0E1223198F0C}" srcOrd="0" destOrd="0" presId="urn:microsoft.com/office/officeart/2005/8/layout/lProcess2"/>
    <dgm:cxn modelId="{51DE9FE7-1A9A-EE44-A819-1493BC4784ED}" type="presParOf" srcId="{AC19C712-4C2E-43A1-8ADF-0E1223198F0C}" destId="{6DDFACA0-14FB-47E2-B040-3ACC4FCBB47F}" srcOrd="0" destOrd="0" presId="urn:microsoft.com/office/officeart/2005/8/layout/lProcess2"/>
    <dgm:cxn modelId="{64B21BC4-721C-1B48-A3F5-E2DBF2812984}" type="presParOf" srcId="{AC19C712-4C2E-43A1-8ADF-0E1223198F0C}" destId="{D00146FF-93F3-4305-B24D-482A9B4D6E31}" srcOrd="1" destOrd="0" presId="urn:microsoft.com/office/officeart/2005/8/layout/lProcess2"/>
    <dgm:cxn modelId="{2E21BBED-0906-B24E-9D90-CAD951F6B6A5}" type="presParOf" srcId="{AC19C712-4C2E-43A1-8ADF-0E1223198F0C}" destId="{53D3187F-C3F8-4BF8-A716-99B054890CA4}" srcOrd="2" destOrd="0" presId="urn:microsoft.com/office/officeart/2005/8/layout/lProcess2"/>
    <dgm:cxn modelId="{439E73FB-15CD-4C4E-BE49-DA1DF32B530B}" type="presParOf" srcId="{DD2FAE5C-F01B-4DF6-82EA-096C0402357E}" destId="{CF106551-9D3C-4DEF-8385-282EF9C5FEAC}" srcOrd="1" destOrd="0" presId="urn:microsoft.com/office/officeart/2005/8/layout/lProcess2"/>
    <dgm:cxn modelId="{CEFF1FAC-A406-D04C-87F6-9FE174B71D79}" type="presParOf" srcId="{DD2FAE5C-F01B-4DF6-82EA-096C0402357E}" destId="{7D92ECC2-9EB7-4270-9081-1FFF53C09299}" srcOrd="2" destOrd="0" presId="urn:microsoft.com/office/officeart/2005/8/layout/lProcess2"/>
    <dgm:cxn modelId="{40B13843-868C-6946-889E-5A434416C46E}" type="presParOf" srcId="{7D92ECC2-9EB7-4270-9081-1FFF53C09299}" destId="{3D105E82-9ABB-4CDC-98EE-78CE51BB6081}" srcOrd="0" destOrd="0" presId="urn:microsoft.com/office/officeart/2005/8/layout/lProcess2"/>
    <dgm:cxn modelId="{B1642FAF-D817-4644-B5C7-373EAC868A6A}" type="presParOf" srcId="{7D92ECC2-9EB7-4270-9081-1FFF53C09299}" destId="{99510952-96E2-4F56-B557-1E5D0BE00110}" srcOrd="1" destOrd="0" presId="urn:microsoft.com/office/officeart/2005/8/layout/lProcess2"/>
    <dgm:cxn modelId="{10C48E73-F698-DE4D-B651-6E222C0E596B}" type="presParOf" srcId="{7D92ECC2-9EB7-4270-9081-1FFF53C09299}" destId="{A8C741D7-CBF7-4495-BACA-3577FA707F50}" srcOrd="2" destOrd="0" presId="urn:microsoft.com/office/officeart/2005/8/layout/lProcess2"/>
    <dgm:cxn modelId="{63DD09A5-87BA-BF4F-9088-1462919F0A82}" type="presParOf" srcId="{A8C741D7-CBF7-4495-BACA-3577FA707F50}" destId="{E4F9671F-7317-4C4F-A1A4-8CA5931FBA12}" srcOrd="0" destOrd="0" presId="urn:microsoft.com/office/officeart/2005/8/layout/lProcess2"/>
    <dgm:cxn modelId="{0E8A933E-F8BC-1D49-B8BC-55509E4A7867}" type="presParOf" srcId="{E4F9671F-7317-4C4F-A1A4-8CA5931FBA12}" destId="{EB2D1CB6-BA2F-41A7-9920-BF7A1EE0D7D0}" srcOrd="0" destOrd="0" presId="urn:microsoft.com/office/officeart/2005/8/layout/lProcess2"/>
    <dgm:cxn modelId="{2FC31814-AA52-1D47-85A3-24B0C4D8593F}" type="presParOf" srcId="{E4F9671F-7317-4C4F-A1A4-8CA5931FBA12}" destId="{F540DF1B-6AB3-4354-8200-83B68BB495A3}" srcOrd="1" destOrd="0" presId="urn:microsoft.com/office/officeart/2005/8/layout/lProcess2"/>
    <dgm:cxn modelId="{A3BD8B36-3FBC-5A4F-BC8C-19B7FC432E68}" type="presParOf" srcId="{E4F9671F-7317-4C4F-A1A4-8CA5931FBA12}" destId="{8E89DF86-A756-40C2-8282-1521248D01B0}" srcOrd="2" destOrd="0" presId="urn:microsoft.com/office/officeart/2005/8/layout/lProcess2"/>
    <dgm:cxn modelId="{A4125271-0E69-1A4A-8004-3CD3E06D9E2A}" type="presParOf" srcId="{DD2FAE5C-F01B-4DF6-82EA-096C0402357E}" destId="{9EF9122E-CADF-4D86-B677-D1CCF116968B}" srcOrd="3" destOrd="0" presId="urn:microsoft.com/office/officeart/2005/8/layout/lProcess2"/>
    <dgm:cxn modelId="{F036B9E3-32CA-A344-A688-E993D72BC44D}" type="presParOf" srcId="{DD2FAE5C-F01B-4DF6-82EA-096C0402357E}" destId="{F3166412-4680-4A75-866D-BF6B14EB6C05}" srcOrd="4" destOrd="0" presId="urn:microsoft.com/office/officeart/2005/8/layout/lProcess2"/>
    <dgm:cxn modelId="{EFAB2067-49C6-554C-BAA4-7380AA9C14F4}" type="presParOf" srcId="{F3166412-4680-4A75-866D-BF6B14EB6C05}" destId="{D9385CC7-E2C3-42F7-A884-625335B17755}" srcOrd="0" destOrd="0" presId="urn:microsoft.com/office/officeart/2005/8/layout/lProcess2"/>
    <dgm:cxn modelId="{90D2EB87-C859-EB4E-AFBA-766F63CA6B2B}" type="presParOf" srcId="{F3166412-4680-4A75-866D-BF6B14EB6C05}" destId="{D57BB5A9-F6BA-4076-9560-3683ED1B5FA6}" srcOrd="1" destOrd="0" presId="urn:microsoft.com/office/officeart/2005/8/layout/lProcess2"/>
    <dgm:cxn modelId="{A753B5A8-D2BC-B843-8023-004CE37CCB3F}" type="presParOf" srcId="{F3166412-4680-4A75-866D-BF6B14EB6C05}" destId="{6C506C4E-1A7D-4BF6-87B3-A67EE69EE72A}" srcOrd="2" destOrd="0" presId="urn:microsoft.com/office/officeart/2005/8/layout/lProcess2"/>
    <dgm:cxn modelId="{AE316AFE-D967-9C4E-A809-2F438F27AF3D}" type="presParOf" srcId="{6C506C4E-1A7D-4BF6-87B3-A67EE69EE72A}" destId="{1323C02A-EA94-4F99-9144-49BFEE8C7318}" srcOrd="0" destOrd="0" presId="urn:microsoft.com/office/officeart/2005/8/layout/lProcess2"/>
    <dgm:cxn modelId="{171285B2-0402-DB41-8D93-AA5F6E0497D5}" type="presParOf" srcId="{1323C02A-EA94-4F99-9144-49BFEE8C7318}" destId="{A1056470-FB5C-4F32-98DA-6E874D8193B6}" srcOrd="0" destOrd="0" presId="urn:microsoft.com/office/officeart/2005/8/layout/lProcess2"/>
    <dgm:cxn modelId="{0E0CB545-591E-6541-96A6-0AA04ADC6EC3}" type="presParOf" srcId="{1323C02A-EA94-4F99-9144-49BFEE8C7318}" destId="{DA20CE41-3534-4D69-B92D-5CAE9F026994}" srcOrd="1" destOrd="0" presId="urn:microsoft.com/office/officeart/2005/8/layout/lProcess2"/>
    <dgm:cxn modelId="{DECD2E84-1CF3-7341-966F-49F2A9C1708E}" type="presParOf" srcId="{1323C02A-EA94-4F99-9144-49BFEE8C7318}" destId="{0D900AD0-DD4E-436D-9ACD-4A9176BB1690}" srcOrd="2" destOrd="0" presId="urn:microsoft.com/office/officeart/2005/8/layout/lProcess2"/>
    <dgm:cxn modelId="{42F96281-13E2-8D45-864F-5F11AD7608B8}" type="presParOf" srcId="{DD2FAE5C-F01B-4DF6-82EA-096C0402357E}" destId="{DA7954CD-3346-4A25-95B9-DD1627DB60BA}" srcOrd="5" destOrd="0" presId="urn:microsoft.com/office/officeart/2005/8/layout/lProcess2"/>
    <dgm:cxn modelId="{1F6AF0AA-3BA8-A94D-A32D-21E6971DCA53}" type="presParOf" srcId="{DD2FAE5C-F01B-4DF6-82EA-096C0402357E}" destId="{1C888643-9000-4B3A-92FE-B78BE7AD7084}" srcOrd="6" destOrd="0" presId="urn:microsoft.com/office/officeart/2005/8/layout/lProcess2"/>
    <dgm:cxn modelId="{A800AA6F-83E3-4445-9F92-4E72BF38802B}" type="presParOf" srcId="{1C888643-9000-4B3A-92FE-B78BE7AD7084}" destId="{900F2DCD-5201-4657-B54D-46FD0E667AB8}" srcOrd="0" destOrd="0" presId="urn:microsoft.com/office/officeart/2005/8/layout/lProcess2"/>
    <dgm:cxn modelId="{9B1727CB-9F18-984E-9D3F-9A282D53C9B3}" type="presParOf" srcId="{1C888643-9000-4B3A-92FE-B78BE7AD7084}" destId="{35839338-7D0C-4B4A-9177-935D7F47C8F4}" srcOrd="1" destOrd="0" presId="urn:microsoft.com/office/officeart/2005/8/layout/lProcess2"/>
    <dgm:cxn modelId="{179B9194-09D0-E249-9F51-672985A09F38}" type="presParOf" srcId="{1C888643-9000-4B3A-92FE-B78BE7AD7084}" destId="{731359B0-482A-451F-8FFD-D3ECB1FA1036}" srcOrd="2" destOrd="0" presId="urn:microsoft.com/office/officeart/2005/8/layout/lProcess2"/>
    <dgm:cxn modelId="{4607CE09-DD9A-6F40-9BB7-C518C31BC9B0}" type="presParOf" srcId="{731359B0-482A-451F-8FFD-D3ECB1FA1036}" destId="{6070546F-38BE-4F6F-B29D-A1CF407010CB}" srcOrd="0" destOrd="0" presId="urn:microsoft.com/office/officeart/2005/8/layout/lProcess2"/>
    <dgm:cxn modelId="{4240549C-9FAD-EE41-829A-6B3D0869BEB2}" type="presParOf" srcId="{6070546F-38BE-4F6F-B29D-A1CF407010CB}" destId="{414D62F1-1015-4C7C-807D-9D01208C9AD4}" srcOrd="0" destOrd="0" presId="urn:microsoft.com/office/officeart/2005/8/layout/lProcess2"/>
    <dgm:cxn modelId="{310B97A2-40EF-A843-96CA-5E0FDC725C19}" type="presParOf" srcId="{6070546F-38BE-4F6F-B29D-A1CF407010CB}" destId="{F558D460-069D-4312-94CE-E1FCE27EB08B}" srcOrd="1" destOrd="0" presId="urn:microsoft.com/office/officeart/2005/8/layout/lProcess2"/>
    <dgm:cxn modelId="{48EBA050-2862-8743-A872-AB953A7F9510}" type="presParOf" srcId="{6070546F-38BE-4F6F-B29D-A1CF407010CB}" destId="{FFA3F540-7278-467F-A6EA-59420F64FC66}" srcOrd="2" destOrd="0" presId="urn:microsoft.com/office/officeart/2005/8/layout/lProcess2"/>
  </dgm:cxnLst>
  <dgm:bg/>
  <dgm:whole>
    <a:ln>
      <a:solidFill>
        <a:schemeClr val="tx1"/>
      </a:solidFill>
    </a:ln>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226ED-ED01-F441-B40D-98AA87F6360B}">
      <dsp:nvSpPr>
        <dsp:cNvPr id="0" name=""/>
        <dsp:cNvSpPr/>
      </dsp:nvSpPr>
      <dsp:spPr>
        <a:xfrm>
          <a:off x="879328" y="1680327"/>
          <a:ext cx="303927" cy="1447826"/>
        </a:xfrm>
        <a:custGeom>
          <a:avLst/>
          <a:gdLst/>
          <a:ahLst/>
          <a:cxnLst/>
          <a:rect l="0" t="0" r="0" b="0"/>
          <a:pathLst>
            <a:path>
              <a:moveTo>
                <a:pt x="0" y="0"/>
              </a:moveTo>
              <a:lnTo>
                <a:pt x="151963" y="0"/>
              </a:lnTo>
              <a:lnTo>
                <a:pt x="151963" y="1447826"/>
              </a:lnTo>
              <a:lnTo>
                <a:pt x="303927" y="1447826"/>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solidFill>
              <a:srgbClr val="0000FF"/>
            </a:solidFill>
          </a:endParaRPr>
        </a:p>
      </dsp:txBody>
      <dsp:txXfrm>
        <a:off x="994307" y="2367256"/>
        <a:ext cx="73969" cy="73969"/>
      </dsp:txXfrm>
    </dsp:sp>
    <dsp:sp modelId="{92620553-4B13-0B4B-B4E3-A58D01C510A5}">
      <dsp:nvSpPr>
        <dsp:cNvPr id="0" name=""/>
        <dsp:cNvSpPr/>
      </dsp:nvSpPr>
      <dsp:spPr>
        <a:xfrm>
          <a:off x="879328" y="1680327"/>
          <a:ext cx="303927" cy="868695"/>
        </a:xfrm>
        <a:custGeom>
          <a:avLst/>
          <a:gdLst/>
          <a:ahLst/>
          <a:cxnLst/>
          <a:rect l="0" t="0" r="0" b="0"/>
          <a:pathLst>
            <a:path>
              <a:moveTo>
                <a:pt x="0" y="0"/>
              </a:moveTo>
              <a:lnTo>
                <a:pt x="151963" y="0"/>
              </a:lnTo>
              <a:lnTo>
                <a:pt x="151963" y="868695"/>
              </a:lnTo>
              <a:lnTo>
                <a:pt x="303927" y="868695"/>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a:solidFill>
              <a:srgbClr val="0000FF"/>
            </a:solidFill>
          </a:endParaRPr>
        </a:p>
      </dsp:txBody>
      <dsp:txXfrm>
        <a:off x="1008284" y="2091667"/>
        <a:ext cx="46016" cy="46016"/>
      </dsp:txXfrm>
    </dsp:sp>
    <dsp:sp modelId="{544B9445-6633-604A-9043-CCEAA2CC96CF}">
      <dsp:nvSpPr>
        <dsp:cNvPr id="0" name=""/>
        <dsp:cNvSpPr/>
      </dsp:nvSpPr>
      <dsp:spPr>
        <a:xfrm>
          <a:off x="879328" y="1680327"/>
          <a:ext cx="303927" cy="289565"/>
        </a:xfrm>
        <a:custGeom>
          <a:avLst/>
          <a:gdLst/>
          <a:ahLst/>
          <a:cxnLst/>
          <a:rect l="0" t="0" r="0" b="0"/>
          <a:pathLst>
            <a:path>
              <a:moveTo>
                <a:pt x="0" y="0"/>
              </a:moveTo>
              <a:lnTo>
                <a:pt x="151963" y="0"/>
              </a:lnTo>
              <a:lnTo>
                <a:pt x="151963" y="289565"/>
              </a:lnTo>
              <a:lnTo>
                <a:pt x="303927" y="289565"/>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a:solidFill>
              <a:srgbClr val="0000FF"/>
            </a:solidFill>
          </a:endParaRPr>
        </a:p>
      </dsp:txBody>
      <dsp:txXfrm>
        <a:off x="1020797" y="1814616"/>
        <a:ext cx="20989" cy="20989"/>
      </dsp:txXfrm>
    </dsp:sp>
    <dsp:sp modelId="{3457237E-753B-AD43-AF06-11FC274A9B05}">
      <dsp:nvSpPr>
        <dsp:cNvPr id="0" name=""/>
        <dsp:cNvSpPr/>
      </dsp:nvSpPr>
      <dsp:spPr>
        <a:xfrm>
          <a:off x="879328" y="1390762"/>
          <a:ext cx="303927" cy="289565"/>
        </a:xfrm>
        <a:custGeom>
          <a:avLst/>
          <a:gdLst/>
          <a:ahLst/>
          <a:cxnLst/>
          <a:rect l="0" t="0" r="0" b="0"/>
          <a:pathLst>
            <a:path>
              <a:moveTo>
                <a:pt x="0" y="289565"/>
              </a:moveTo>
              <a:lnTo>
                <a:pt x="151963" y="289565"/>
              </a:lnTo>
              <a:lnTo>
                <a:pt x="151963" y="0"/>
              </a:lnTo>
              <a:lnTo>
                <a:pt x="303927" y="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a:solidFill>
              <a:srgbClr val="0000FF"/>
            </a:solidFill>
          </a:endParaRPr>
        </a:p>
      </dsp:txBody>
      <dsp:txXfrm>
        <a:off x="1020797" y="1525050"/>
        <a:ext cx="20989" cy="20989"/>
      </dsp:txXfrm>
    </dsp:sp>
    <dsp:sp modelId="{8A729F41-CCF7-6E4A-93A4-54763E2AD255}">
      <dsp:nvSpPr>
        <dsp:cNvPr id="0" name=""/>
        <dsp:cNvSpPr/>
      </dsp:nvSpPr>
      <dsp:spPr>
        <a:xfrm>
          <a:off x="879328" y="811632"/>
          <a:ext cx="303927" cy="868695"/>
        </a:xfrm>
        <a:custGeom>
          <a:avLst/>
          <a:gdLst/>
          <a:ahLst/>
          <a:cxnLst/>
          <a:rect l="0" t="0" r="0" b="0"/>
          <a:pathLst>
            <a:path>
              <a:moveTo>
                <a:pt x="0" y="868695"/>
              </a:moveTo>
              <a:lnTo>
                <a:pt x="151963" y="868695"/>
              </a:lnTo>
              <a:lnTo>
                <a:pt x="151963" y="0"/>
              </a:lnTo>
              <a:lnTo>
                <a:pt x="303927" y="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a:solidFill>
              <a:srgbClr val="0000FF"/>
            </a:solidFill>
          </a:endParaRPr>
        </a:p>
      </dsp:txBody>
      <dsp:txXfrm>
        <a:off x="1008284" y="1222971"/>
        <a:ext cx="46016" cy="46016"/>
      </dsp:txXfrm>
    </dsp:sp>
    <dsp:sp modelId="{CBE1AEC5-AB12-444F-B7D9-000033BC4DA9}">
      <dsp:nvSpPr>
        <dsp:cNvPr id="0" name=""/>
        <dsp:cNvSpPr/>
      </dsp:nvSpPr>
      <dsp:spPr>
        <a:xfrm>
          <a:off x="879328" y="232501"/>
          <a:ext cx="303927" cy="1447826"/>
        </a:xfrm>
        <a:custGeom>
          <a:avLst/>
          <a:gdLst/>
          <a:ahLst/>
          <a:cxnLst/>
          <a:rect l="0" t="0" r="0" b="0"/>
          <a:pathLst>
            <a:path>
              <a:moveTo>
                <a:pt x="0" y="1447826"/>
              </a:moveTo>
              <a:lnTo>
                <a:pt x="151963" y="1447826"/>
              </a:lnTo>
              <a:lnTo>
                <a:pt x="151963" y="0"/>
              </a:lnTo>
              <a:lnTo>
                <a:pt x="303927" y="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solidFill>
              <a:srgbClr val="0000FF"/>
            </a:solidFill>
          </a:endParaRPr>
        </a:p>
      </dsp:txBody>
      <dsp:txXfrm>
        <a:off x="994307" y="919430"/>
        <a:ext cx="73969" cy="73969"/>
      </dsp:txXfrm>
    </dsp:sp>
    <dsp:sp modelId="{20047267-1BD4-B44F-B3AE-3349484D731A}">
      <dsp:nvSpPr>
        <dsp:cNvPr id="0" name=""/>
        <dsp:cNvSpPr/>
      </dsp:nvSpPr>
      <dsp:spPr>
        <a:xfrm rot="16200000">
          <a:off x="-571546" y="1448675"/>
          <a:ext cx="2438444" cy="463304"/>
        </a:xfrm>
        <a:prstGeom prst="rect">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00FF"/>
              </a:solidFill>
            </a:rPr>
            <a:t>Charting</a:t>
          </a:r>
          <a:endParaRPr lang="en-US" sz="2800" kern="1200" dirty="0">
            <a:solidFill>
              <a:srgbClr val="0000FF"/>
            </a:solidFill>
          </a:endParaRPr>
        </a:p>
      </dsp:txBody>
      <dsp:txXfrm>
        <a:off x="-571546" y="1448675"/>
        <a:ext cx="2438444" cy="463304"/>
      </dsp:txXfrm>
    </dsp:sp>
    <dsp:sp modelId="{6B805F8D-F6DA-BD47-90B9-E02AC22947F3}">
      <dsp:nvSpPr>
        <dsp:cNvPr id="0" name=""/>
        <dsp:cNvSpPr/>
      </dsp:nvSpPr>
      <dsp:spPr>
        <a:xfrm>
          <a:off x="1183256" y="849"/>
          <a:ext cx="1519638" cy="463304"/>
        </a:xfrm>
        <a:prstGeom prst="rect">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FF"/>
              </a:solidFill>
            </a:rPr>
            <a:t>Top-and-bottoms</a:t>
          </a:r>
          <a:endParaRPr lang="en-US" sz="1400" kern="1200" dirty="0">
            <a:solidFill>
              <a:srgbClr val="0000FF"/>
            </a:solidFill>
          </a:endParaRPr>
        </a:p>
      </dsp:txBody>
      <dsp:txXfrm>
        <a:off x="1183256" y="849"/>
        <a:ext cx="1519638" cy="463304"/>
      </dsp:txXfrm>
    </dsp:sp>
    <dsp:sp modelId="{BAE54872-D01C-324A-830D-F4B6EF4E5CC8}">
      <dsp:nvSpPr>
        <dsp:cNvPr id="0" name=""/>
        <dsp:cNvSpPr/>
      </dsp:nvSpPr>
      <dsp:spPr>
        <a:xfrm>
          <a:off x="1183256" y="579979"/>
          <a:ext cx="1519638" cy="463304"/>
        </a:xfrm>
        <a:prstGeom prst="rect">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FF"/>
              </a:solidFill>
            </a:rPr>
            <a:t>Ascending triangles</a:t>
          </a:r>
          <a:endParaRPr lang="en-US" sz="1400" kern="1200" dirty="0">
            <a:solidFill>
              <a:srgbClr val="0000FF"/>
            </a:solidFill>
          </a:endParaRPr>
        </a:p>
      </dsp:txBody>
      <dsp:txXfrm>
        <a:off x="1183256" y="579979"/>
        <a:ext cx="1519638" cy="463304"/>
      </dsp:txXfrm>
    </dsp:sp>
    <dsp:sp modelId="{E7F044B2-8E36-A140-A63A-37F8E207E819}">
      <dsp:nvSpPr>
        <dsp:cNvPr id="0" name=""/>
        <dsp:cNvSpPr/>
      </dsp:nvSpPr>
      <dsp:spPr>
        <a:xfrm>
          <a:off x="1183256" y="1159110"/>
          <a:ext cx="1519638" cy="463304"/>
        </a:xfrm>
        <a:prstGeom prst="rect">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FF"/>
              </a:solidFill>
            </a:rPr>
            <a:t>Candlesticks</a:t>
          </a:r>
          <a:endParaRPr lang="en-US" sz="1400" kern="1200" dirty="0">
            <a:solidFill>
              <a:srgbClr val="0000FF"/>
            </a:solidFill>
          </a:endParaRPr>
        </a:p>
      </dsp:txBody>
      <dsp:txXfrm>
        <a:off x="1183256" y="1159110"/>
        <a:ext cx="1519638" cy="463304"/>
      </dsp:txXfrm>
    </dsp:sp>
    <dsp:sp modelId="{6ED8F689-FFA9-5444-BD66-1B886C98B975}">
      <dsp:nvSpPr>
        <dsp:cNvPr id="0" name=""/>
        <dsp:cNvSpPr/>
      </dsp:nvSpPr>
      <dsp:spPr>
        <a:xfrm>
          <a:off x="1183256" y="1738241"/>
          <a:ext cx="1519638" cy="463304"/>
        </a:xfrm>
        <a:prstGeom prst="rect">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FF"/>
              </a:solidFill>
            </a:rPr>
            <a:t>Relative strength indicators</a:t>
          </a:r>
          <a:endParaRPr lang="en-US" sz="1400" kern="1200" dirty="0">
            <a:solidFill>
              <a:srgbClr val="0000FF"/>
            </a:solidFill>
          </a:endParaRPr>
        </a:p>
      </dsp:txBody>
      <dsp:txXfrm>
        <a:off x="1183256" y="1738241"/>
        <a:ext cx="1519638" cy="463304"/>
      </dsp:txXfrm>
    </dsp:sp>
    <dsp:sp modelId="{63E04369-3ED1-4945-9C5A-313885FF38CE}">
      <dsp:nvSpPr>
        <dsp:cNvPr id="0" name=""/>
        <dsp:cNvSpPr/>
      </dsp:nvSpPr>
      <dsp:spPr>
        <a:xfrm>
          <a:off x="1183256" y="2317371"/>
          <a:ext cx="1519638" cy="463304"/>
        </a:xfrm>
        <a:prstGeom prst="rect">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FF"/>
              </a:solidFill>
            </a:rPr>
            <a:t>Stochastic oscillators</a:t>
          </a:r>
          <a:endParaRPr lang="en-US" sz="1400" kern="1200" dirty="0">
            <a:solidFill>
              <a:srgbClr val="0000FF"/>
            </a:solidFill>
          </a:endParaRPr>
        </a:p>
      </dsp:txBody>
      <dsp:txXfrm>
        <a:off x="1183256" y="2317371"/>
        <a:ext cx="1519638" cy="463304"/>
      </dsp:txXfrm>
    </dsp:sp>
    <dsp:sp modelId="{10236BA1-3ACD-7A40-9944-8662E06B511F}">
      <dsp:nvSpPr>
        <dsp:cNvPr id="0" name=""/>
        <dsp:cNvSpPr/>
      </dsp:nvSpPr>
      <dsp:spPr>
        <a:xfrm>
          <a:off x="1183256" y="2896502"/>
          <a:ext cx="1519638" cy="463304"/>
        </a:xfrm>
        <a:prstGeom prst="rect">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FF"/>
              </a:solidFill>
            </a:rPr>
            <a:t>…….</a:t>
          </a:r>
          <a:endParaRPr lang="en-US" sz="1400" kern="1200" dirty="0">
            <a:solidFill>
              <a:srgbClr val="0000FF"/>
            </a:solidFill>
          </a:endParaRPr>
        </a:p>
      </dsp:txBody>
      <dsp:txXfrm>
        <a:off x="1183256" y="2896502"/>
        <a:ext cx="1519638" cy="4633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C80AF-69E8-5446-B5BF-D0FB6645B488}">
      <dsp:nvSpPr>
        <dsp:cNvPr id="0" name=""/>
        <dsp:cNvSpPr/>
      </dsp:nvSpPr>
      <dsp:spPr>
        <a:xfrm>
          <a:off x="2072048" y="1319"/>
          <a:ext cx="931926" cy="605751"/>
        </a:xfrm>
        <a:prstGeom prst="roundRect">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FF"/>
              </a:solidFill>
            </a:rPr>
            <a:t>Statistical Arbitrage</a:t>
          </a:r>
          <a:endParaRPr lang="en-US" sz="1200" kern="1200" dirty="0">
            <a:solidFill>
              <a:srgbClr val="0000FF"/>
            </a:solidFill>
          </a:endParaRPr>
        </a:p>
      </dsp:txBody>
      <dsp:txXfrm>
        <a:off x="2101618" y="30889"/>
        <a:ext cx="872786" cy="546611"/>
      </dsp:txXfrm>
    </dsp:sp>
    <dsp:sp modelId="{E17FB6F5-674D-BB46-9EDD-49535F9ABAF1}">
      <dsp:nvSpPr>
        <dsp:cNvPr id="0" name=""/>
        <dsp:cNvSpPr/>
      </dsp:nvSpPr>
      <dsp:spPr>
        <a:xfrm>
          <a:off x="1109825" y="304195"/>
          <a:ext cx="2856372" cy="2856372"/>
        </a:xfrm>
        <a:custGeom>
          <a:avLst/>
          <a:gdLst/>
          <a:ahLst/>
          <a:cxnLst/>
          <a:rect l="0" t="0" r="0" b="0"/>
          <a:pathLst>
            <a:path>
              <a:moveTo>
                <a:pt x="1900116" y="80225"/>
              </a:moveTo>
              <a:arcTo wR="1428186" hR="1428186" stAng="17357729" swAng="1502848"/>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75A3BCD-A6ED-C443-8239-7B73C1AB997B}">
      <dsp:nvSpPr>
        <dsp:cNvPr id="0" name=""/>
        <dsp:cNvSpPr/>
      </dsp:nvSpPr>
      <dsp:spPr>
        <a:xfrm>
          <a:off x="3308893" y="715412"/>
          <a:ext cx="931926" cy="605751"/>
        </a:xfrm>
        <a:prstGeom prst="roundRect">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FF"/>
              </a:solidFill>
            </a:rPr>
            <a:t>Market Neutral</a:t>
          </a:r>
          <a:endParaRPr lang="en-US" sz="1200" kern="1200" dirty="0">
            <a:solidFill>
              <a:srgbClr val="0000FF"/>
            </a:solidFill>
          </a:endParaRPr>
        </a:p>
      </dsp:txBody>
      <dsp:txXfrm>
        <a:off x="3338463" y="744982"/>
        <a:ext cx="872786" cy="546611"/>
      </dsp:txXfrm>
    </dsp:sp>
    <dsp:sp modelId="{C207542A-E8CE-E44B-AC1E-38F30168ED67}">
      <dsp:nvSpPr>
        <dsp:cNvPr id="0" name=""/>
        <dsp:cNvSpPr/>
      </dsp:nvSpPr>
      <dsp:spPr>
        <a:xfrm>
          <a:off x="1109825" y="304195"/>
          <a:ext cx="2856372" cy="2856372"/>
        </a:xfrm>
        <a:custGeom>
          <a:avLst/>
          <a:gdLst/>
          <a:ahLst/>
          <a:cxnLst/>
          <a:rect l="0" t="0" r="0" b="0"/>
          <a:pathLst>
            <a:path>
              <a:moveTo>
                <a:pt x="2798236" y="1024851"/>
              </a:moveTo>
              <a:arcTo wR="1428186" hR="1428186" stAng="20615754" swAng="1968492"/>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DDEBCD3-42EA-2D47-BFC8-AD30AFBEE7E1}">
      <dsp:nvSpPr>
        <dsp:cNvPr id="0" name=""/>
        <dsp:cNvSpPr/>
      </dsp:nvSpPr>
      <dsp:spPr>
        <a:xfrm>
          <a:off x="3308893" y="2143598"/>
          <a:ext cx="931926" cy="605751"/>
        </a:xfrm>
        <a:prstGeom prst="roundRect">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solidFill>
                <a:srgbClr val="0000FF"/>
              </a:solidFill>
            </a:rPr>
            <a:t>Algo</a:t>
          </a:r>
          <a:r>
            <a:rPr lang="en-US" sz="1200" kern="1200" dirty="0" smtClean="0">
              <a:solidFill>
                <a:srgbClr val="0000FF"/>
              </a:solidFill>
            </a:rPr>
            <a:t> trading</a:t>
          </a:r>
          <a:endParaRPr lang="en-US" sz="1200" kern="1200" dirty="0">
            <a:solidFill>
              <a:srgbClr val="0000FF"/>
            </a:solidFill>
          </a:endParaRPr>
        </a:p>
      </dsp:txBody>
      <dsp:txXfrm>
        <a:off x="3338463" y="2173168"/>
        <a:ext cx="872786" cy="546611"/>
      </dsp:txXfrm>
    </dsp:sp>
    <dsp:sp modelId="{188F7E17-5623-8C4B-B604-A99CFAA3FA2B}">
      <dsp:nvSpPr>
        <dsp:cNvPr id="0" name=""/>
        <dsp:cNvSpPr/>
      </dsp:nvSpPr>
      <dsp:spPr>
        <a:xfrm>
          <a:off x="1109825" y="304195"/>
          <a:ext cx="2856372" cy="2856372"/>
        </a:xfrm>
        <a:custGeom>
          <a:avLst/>
          <a:gdLst/>
          <a:ahLst/>
          <a:cxnLst/>
          <a:rect l="0" t="0" r="0" b="0"/>
          <a:pathLst>
            <a:path>
              <a:moveTo>
                <a:pt x="2426418" y="2449580"/>
              </a:moveTo>
              <a:arcTo wR="1428186" hR="1428186" stAng="2739423" swAng="1502848"/>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FF6E8E2-106A-A142-8F66-0396B4EEDE02}">
      <dsp:nvSpPr>
        <dsp:cNvPr id="0" name=""/>
        <dsp:cNvSpPr/>
      </dsp:nvSpPr>
      <dsp:spPr>
        <a:xfrm>
          <a:off x="2072048" y="2857691"/>
          <a:ext cx="931926" cy="605751"/>
        </a:xfrm>
        <a:prstGeom prst="roundRect">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FF"/>
              </a:solidFill>
            </a:rPr>
            <a:t>Genetic algorithm</a:t>
          </a:r>
          <a:endParaRPr lang="en-US" sz="1200" kern="1200" dirty="0">
            <a:solidFill>
              <a:srgbClr val="0000FF"/>
            </a:solidFill>
          </a:endParaRPr>
        </a:p>
      </dsp:txBody>
      <dsp:txXfrm>
        <a:off x="2101618" y="2887261"/>
        <a:ext cx="872786" cy="546611"/>
      </dsp:txXfrm>
    </dsp:sp>
    <dsp:sp modelId="{FF355D93-9E39-7A44-9C6F-7A770E718B04}">
      <dsp:nvSpPr>
        <dsp:cNvPr id="0" name=""/>
        <dsp:cNvSpPr/>
      </dsp:nvSpPr>
      <dsp:spPr>
        <a:xfrm>
          <a:off x="1109825" y="304195"/>
          <a:ext cx="2856372" cy="2856372"/>
        </a:xfrm>
        <a:custGeom>
          <a:avLst/>
          <a:gdLst/>
          <a:ahLst/>
          <a:cxnLst/>
          <a:rect l="0" t="0" r="0" b="0"/>
          <a:pathLst>
            <a:path>
              <a:moveTo>
                <a:pt x="956256" y="2776146"/>
              </a:moveTo>
              <a:arcTo wR="1428186" hR="1428186" stAng="6557729" swAng="1502848"/>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554D49-0269-2E4C-A9F9-748B2301CA8C}">
      <dsp:nvSpPr>
        <dsp:cNvPr id="0" name=""/>
        <dsp:cNvSpPr/>
      </dsp:nvSpPr>
      <dsp:spPr>
        <a:xfrm>
          <a:off x="835203" y="2143598"/>
          <a:ext cx="931926" cy="605751"/>
        </a:xfrm>
        <a:prstGeom prst="roundRect">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FF"/>
              </a:solidFill>
            </a:rPr>
            <a:t>Neural network algorithm</a:t>
          </a:r>
          <a:endParaRPr lang="en-US" sz="1200" kern="1200" dirty="0">
            <a:solidFill>
              <a:srgbClr val="0000FF"/>
            </a:solidFill>
          </a:endParaRPr>
        </a:p>
      </dsp:txBody>
      <dsp:txXfrm>
        <a:off x="864773" y="2173168"/>
        <a:ext cx="872786" cy="546611"/>
      </dsp:txXfrm>
    </dsp:sp>
    <dsp:sp modelId="{26270294-E075-5548-A576-F404A42D68AD}">
      <dsp:nvSpPr>
        <dsp:cNvPr id="0" name=""/>
        <dsp:cNvSpPr/>
      </dsp:nvSpPr>
      <dsp:spPr>
        <a:xfrm>
          <a:off x="1109825" y="304195"/>
          <a:ext cx="2856372" cy="2856372"/>
        </a:xfrm>
        <a:custGeom>
          <a:avLst/>
          <a:gdLst/>
          <a:ahLst/>
          <a:cxnLst/>
          <a:rect l="0" t="0" r="0" b="0"/>
          <a:pathLst>
            <a:path>
              <a:moveTo>
                <a:pt x="58136" y="1831520"/>
              </a:moveTo>
              <a:arcTo wR="1428186" hR="1428186" stAng="9815754" swAng="1968492"/>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04C1A85-F05D-C146-96D7-B587DBA0BA05}">
      <dsp:nvSpPr>
        <dsp:cNvPr id="0" name=""/>
        <dsp:cNvSpPr/>
      </dsp:nvSpPr>
      <dsp:spPr>
        <a:xfrm>
          <a:off x="835203" y="715412"/>
          <a:ext cx="931926" cy="605751"/>
        </a:xfrm>
        <a:prstGeom prst="roundRect">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FF"/>
              </a:solidFill>
            </a:rPr>
            <a:t>………</a:t>
          </a:r>
          <a:endParaRPr lang="en-US" sz="1200" kern="1200" dirty="0">
            <a:solidFill>
              <a:srgbClr val="0000FF"/>
            </a:solidFill>
          </a:endParaRPr>
        </a:p>
      </dsp:txBody>
      <dsp:txXfrm>
        <a:off x="864773" y="744982"/>
        <a:ext cx="872786" cy="546611"/>
      </dsp:txXfrm>
    </dsp:sp>
    <dsp:sp modelId="{2241F32F-4D3B-2946-B051-C8026C76E56B}">
      <dsp:nvSpPr>
        <dsp:cNvPr id="0" name=""/>
        <dsp:cNvSpPr/>
      </dsp:nvSpPr>
      <dsp:spPr>
        <a:xfrm>
          <a:off x="1109825" y="304195"/>
          <a:ext cx="2856372" cy="2856372"/>
        </a:xfrm>
        <a:custGeom>
          <a:avLst/>
          <a:gdLst/>
          <a:ahLst/>
          <a:cxnLst/>
          <a:rect l="0" t="0" r="0" b="0"/>
          <a:pathLst>
            <a:path>
              <a:moveTo>
                <a:pt x="429953" y="406791"/>
              </a:moveTo>
              <a:arcTo wR="1428186" hR="1428186" stAng="13539423" swAng="1502848"/>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20FD4-A3C7-47CE-A1F9-BA66149C5F03}">
      <dsp:nvSpPr>
        <dsp:cNvPr id="0" name=""/>
        <dsp:cNvSpPr/>
      </dsp:nvSpPr>
      <dsp:spPr>
        <a:xfrm>
          <a:off x="835" y="0"/>
          <a:ext cx="820120" cy="11153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Period 1</a:t>
          </a:r>
          <a:endParaRPr lang="en-US" sz="1400" kern="1200" dirty="0"/>
        </a:p>
      </dsp:txBody>
      <dsp:txXfrm>
        <a:off x="835" y="0"/>
        <a:ext cx="820120" cy="334610"/>
      </dsp:txXfrm>
    </dsp:sp>
    <dsp:sp modelId="{6DDFACA0-14FB-47E2-B040-3ACC4FCBB47F}">
      <dsp:nvSpPr>
        <dsp:cNvPr id="0" name=""/>
        <dsp:cNvSpPr/>
      </dsp:nvSpPr>
      <dsp:spPr>
        <a:xfrm>
          <a:off x="82847" y="334937"/>
          <a:ext cx="656096" cy="33629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FF0000"/>
              </a:solidFill>
            </a:rPr>
            <a:t>S1</a:t>
          </a:r>
          <a:endParaRPr lang="en-US" sz="1200" b="1" kern="1200" dirty="0">
            <a:solidFill>
              <a:srgbClr val="FF0000"/>
            </a:solidFill>
          </a:endParaRPr>
        </a:p>
      </dsp:txBody>
      <dsp:txXfrm>
        <a:off x="92697" y="344787"/>
        <a:ext cx="636396" cy="316598"/>
      </dsp:txXfrm>
    </dsp:sp>
    <dsp:sp modelId="{53D3187F-C3F8-4BF8-A716-99B054890CA4}">
      <dsp:nvSpPr>
        <dsp:cNvPr id="0" name=""/>
        <dsp:cNvSpPr/>
      </dsp:nvSpPr>
      <dsp:spPr>
        <a:xfrm>
          <a:off x="82847" y="722974"/>
          <a:ext cx="656096" cy="33629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3399"/>
              </a:solidFill>
            </a:rPr>
            <a:t>Trend A</a:t>
          </a:r>
          <a:endParaRPr lang="en-US" sz="1200" b="1" kern="1200" dirty="0">
            <a:solidFill>
              <a:srgbClr val="003399"/>
            </a:solidFill>
          </a:endParaRPr>
        </a:p>
      </dsp:txBody>
      <dsp:txXfrm>
        <a:off x="92697" y="732824"/>
        <a:ext cx="636396" cy="316598"/>
      </dsp:txXfrm>
    </dsp:sp>
    <dsp:sp modelId="{3D105E82-9ABB-4CDC-98EE-78CE51BB6081}">
      <dsp:nvSpPr>
        <dsp:cNvPr id="0" name=""/>
        <dsp:cNvSpPr/>
      </dsp:nvSpPr>
      <dsp:spPr>
        <a:xfrm>
          <a:off x="882465" y="0"/>
          <a:ext cx="820120" cy="11153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Period 2</a:t>
          </a:r>
          <a:endParaRPr lang="en-US" sz="1400" kern="1200" dirty="0"/>
        </a:p>
      </dsp:txBody>
      <dsp:txXfrm>
        <a:off x="882465" y="0"/>
        <a:ext cx="820120" cy="334610"/>
      </dsp:txXfrm>
    </dsp:sp>
    <dsp:sp modelId="{EB2D1CB6-BA2F-41A7-9920-BF7A1EE0D7D0}">
      <dsp:nvSpPr>
        <dsp:cNvPr id="0" name=""/>
        <dsp:cNvSpPr/>
      </dsp:nvSpPr>
      <dsp:spPr>
        <a:xfrm>
          <a:off x="964477" y="334937"/>
          <a:ext cx="656096" cy="33629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FF0000"/>
              </a:solidFill>
            </a:rPr>
            <a:t>S2,S3</a:t>
          </a:r>
          <a:endParaRPr lang="en-US" sz="1200" kern="1200" dirty="0"/>
        </a:p>
      </dsp:txBody>
      <dsp:txXfrm>
        <a:off x="974327" y="344787"/>
        <a:ext cx="636396" cy="316598"/>
      </dsp:txXfrm>
    </dsp:sp>
    <dsp:sp modelId="{8E89DF86-A756-40C2-8282-1521248D01B0}">
      <dsp:nvSpPr>
        <dsp:cNvPr id="0" name=""/>
        <dsp:cNvSpPr/>
      </dsp:nvSpPr>
      <dsp:spPr>
        <a:xfrm>
          <a:off x="964477" y="722974"/>
          <a:ext cx="656096" cy="33629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3399"/>
              </a:solidFill>
            </a:rPr>
            <a:t>Trend B</a:t>
          </a:r>
          <a:endParaRPr lang="en-US" sz="1200" kern="1200" dirty="0">
            <a:solidFill>
              <a:srgbClr val="003399"/>
            </a:solidFill>
          </a:endParaRPr>
        </a:p>
      </dsp:txBody>
      <dsp:txXfrm>
        <a:off x="974327" y="732824"/>
        <a:ext cx="636396" cy="316598"/>
      </dsp:txXfrm>
    </dsp:sp>
    <dsp:sp modelId="{D9385CC7-E2C3-42F7-A884-625335B17755}">
      <dsp:nvSpPr>
        <dsp:cNvPr id="0" name=""/>
        <dsp:cNvSpPr/>
      </dsp:nvSpPr>
      <dsp:spPr>
        <a:xfrm>
          <a:off x="1764095" y="0"/>
          <a:ext cx="820120" cy="11153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Period 3</a:t>
          </a:r>
          <a:endParaRPr lang="en-US" sz="1400" kern="1200" dirty="0"/>
        </a:p>
      </dsp:txBody>
      <dsp:txXfrm>
        <a:off x="1764095" y="0"/>
        <a:ext cx="820120" cy="334610"/>
      </dsp:txXfrm>
    </dsp:sp>
    <dsp:sp modelId="{A1056470-FB5C-4F32-98DA-6E874D8193B6}">
      <dsp:nvSpPr>
        <dsp:cNvPr id="0" name=""/>
        <dsp:cNvSpPr/>
      </dsp:nvSpPr>
      <dsp:spPr>
        <a:xfrm>
          <a:off x="1846107" y="334937"/>
          <a:ext cx="656096" cy="33629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FF0000"/>
              </a:solidFill>
            </a:rPr>
            <a:t>S4,S1</a:t>
          </a:r>
          <a:endParaRPr lang="en-US" sz="1200" kern="1200" dirty="0"/>
        </a:p>
      </dsp:txBody>
      <dsp:txXfrm>
        <a:off x="1855957" y="344787"/>
        <a:ext cx="636396" cy="316598"/>
      </dsp:txXfrm>
    </dsp:sp>
    <dsp:sp modelId="{0D900AD0-DD4E-436D-9ACD-4A9176BB1690}">
      <dsp:nvSpPr>
        <dsp:cNvPr id="0" name=""/>
        <dsp:cNvSpPr/>
      </dsp:nvSpPr>
      <dsp:spPr>
        <a:xfrm>
          <a:off x="1846107" y="722974"/>
          <a:ext cx="656096" cy="33629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3399"/>
              </a:solidFill>
            </a:rPr>
            <a:t>Trend C</a:t>
          </a:r>
          <a:endParaRPr lang="en-US" sz="1200" kern="1200" dirty="0">
            <a:solidFill>
              <a:srgbClr val="003399"/>
            </a:solidFill>
          </a:endParaRPr>
        </a:p>
      </dsp:txBody>
      <dsp:txXfrm>
        <a:off x="1855957" y="732824"/>
        <a:ext cx="636396" cy="316598"/>
      </dsp:txXfrm>
    </dsp:sp>
    <dsp:sp modelId="{900F2DCD-5201-4657-B54D-46FD0E667AB8}">
      <dsp:nvSpPr>
        <dsp:cNvPr id="0" name=""/>
        <dsp:cNvSpPr/>
      </dsp:nvSpPr>
      <dsp:spPr>
        <a:xfrm>
          <a:off x="2645724" y="0"/>
          <a:ext cx="820120" cy="11153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Period 4</a:t>
          </a:r>
          <a:endParaRPr lang="en-US" sz="1400" kern="1200" dirty="0"/>
        </a:p>
      </dsp:txBody>
      <dsp:txXfrm>
        <a:off x="2645724" y="0"/>
        <a:ext cx="820120" cy="334610"/>
      </dsp:txXfrm>
    </dsp:sp>
    <dsp:sp modelId="{414D62F1-1015-4C7C-807D-9D01208C9AD4}">
      <dsp:nvSpPr>
        <dsp:cNvPr id="0" name=""/>
        <dsp:cNvSpPr/>
      </dsp:nvSpPr>
      <dsp:spPr>
        <a:xfrm>
          <a:off x="2727736" y="334937"/>
          <a:ext cx="656096" cy="33629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FF0000"/>
              </a:solidFill>
            </a:rPr>
            <a:t>S5</a:t>
          </a:r>
          <a:endParaRPr lang="en-US" sz="1200" b="1" kern="1200" dirty="0">
            <a:solidFill>
              <a:srgbClr val="FF0000"/>
            </a:solidFill>
          </a:endParaRPr>
        </a:p>
      </dsp:txBody>
      <dsp:txXfrm>
        <a:off x="2737586" y="344787"/>
        <a:ext cx="636396" cy="316598"/>
      </dsp:txXfrm>
    </dsp:sp>
    <dsp:sp modelId="{FFA3F540-7278-467F-A6EA-59420F64FC66}">
      <dsp:nvSpPr>
        <dsp:cNvPr id="0" name=""/>
        <dsp:cNvSpPr/>
      </dsp:nvSpPr>
      <dsp:spPr>
        <a:xfrm>
          <a:off x="2727736" y="722974"/>
          <a:ext cx="656096" cy="33629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3399"/>
              </a:solidFill>
            </a:rPr>
            <a:t>Trend D</a:t>
          </a:r>
          <a:endParaRPr lang="en-US" sz="1200" b="1" kern="1200" dirty="0">
            <a:solidFill>
              <a:srgbClr val="003399"/>
            </a:solidFill>
          </a:endParaRPr>
        </a:p>
      </dsp:txBody>
      <dsp:txXfrm>
        <a:off x="2737586" y="732824"/>
        <a:ext cx="636396" cy="31659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1"/>
            <a:ext cx="3077422" cy="511813"/>
          </a:xfrm>
          <a:prstGeom prst="rect">
            <a:avLst/>
          </a:prstGeom>
          <a:noFill/>
          <a:ln w="9525">
            <a:noFill/>
            <a:miter lim="800000"/>
            <a:headEnd/>
            <a:tailEnd/>
          </a:ln>
        </p:spPr>
        <p:txBody>
          <a:bodyPr vert="horz" wrap="square" lIns="94360" tIns="47181" rIns="94360" bIns="47181" numCol="1" anchor="t" anchorCtr="0" compatLnSpc="1">
            <a:prstTxWarp prst="textNoShape">
              <a:avLst/>
            </a:prstTxWarp>
          </a:bodyPr>
          <a:lstStyle>
            <a:lvl1pPr defTabSz="943966">
              <a:defRPr sz="1300">
                <a:latin typeface="Arial" charset="0"/>
              </a:defRPr>
            </a:lvl1pPr>
          </a:lstStyle>
          <a:p>
            <a:endParaRPr lang="en-US"/>
          </a:p>
        </p:txBody>
      </p:sp>
      <p:sp>
        <p:nvSpPr>
          <p:cNvPr id="66563" name="Rectangle 3"/>
          <p:cNvSpPr>
            <a:spLocks noGrp="1" noChangeArrowheads="1"/>
          </p:cNvSpPr>
          <p:nvPr>
            <p:ph type="dt" sz="quarter" idx="1"/>
          </p:nvPr>
        </p:nvSpPr>
        <p:spPr bwMode="auto">
          <a:xfrm>
            <a:off x="4021878" y="1"/>
            <a:ext cx="3077422" cy="511813"/>
          </a:xfrm>
          <a:prstGeom prst="rect">
            <a:avLst/>
          </a:prstGeom>
          <a:noFill/>
          <a:ln w="9525">
            <a:noFill/>
            <a:miter lim="800000"/>
            <a:headEnd/>
            <a:tailEnd/>
          </a:ln>
        </p:spPr>
        <p:txBody>
          <a:bodyPr vert="horz" wrap="square" lIns="94360" tIns="47181" rIns="94360" bIns="47181" numCol="1" anchor="t" anchorCtr="0" compatLnSpc="1">
            <a:prstTxWarp prst="textNoShape">
              <a:avLst/>
            </a:prstTxWarp>
          </a:bodyPr>
          <a:lstStyle>
            <a:lvl1pPr algn="r" defTabSz="943966">
              <a:defRPr sz="1300">
                <a:latin typeface="Arial" charset="0"/>
              </a:defRPr>
            </a:lvl1pPr>
          </a:lstStyle>
          <a:p>
            <a:endParaRPr lang="en-US"/>
          </a:p>
        </p:txBody>
      </p:sp>
      <p:sp>
        <p:nvSpPr>
          <p:cNvPr id="66564" name="Rectangle 4"/>
          <p:cNvSpPr>
            <a:spLocks noGrp="1" noChangeArrowheads="1"/>
          </p:cNvSpPr>
          <p:nvPr>
            <p:ph type="ftr" sz="quarter" idx="2"/>
          </p:nvPr>
        </p:nvSpPr>
        <p:spPr bwMode="auto">
          <a:xfrm>
            <a:off x="0" y="9722800"/>
            <a:ext cx="3077422" cy="511813"/>
          </a:xfrm>
          <a:prstGeom prst="rect">
            <a:avLst/>
          </a:prstGeom>
          <a:noFill/>
          <a:ln w="9525">
            <a:noFill/>
            <a:miter lim="800000"/>
            <a:headEnd/>
            <a:tailEnd/>
          </a:ln>
        </p:spPr>
        <p:txBody>
          <a:bodyPr vert="horz" wrap="square" lIns="94360" tIns="47181" rIns="94360" bIns="47181" numCol="1" anchor="b" anchorCtr="0" compatLnSpc="1">
            <a:prstTxWarp prst="textNoShape">
              <a:avLst/>
            </a:prstTxWarp>
          </a:bodyPr>
          <a:lstStyle>
            <a:lvl1pPr defTabSz="943966">
              <a:defRPr sz="1300">
                <a:latin typeface="Arial" charset="0"/>
              </a:defRPr>
            </a:lvl1pPr>
          </a:lstStyle>
          <a:p>
            <a:endParaRPr lang="en-US"/>
          </a:p>
        </p:txBody>
      </p:sp>
      <p:sp>
        <p:nvSpPr>
          <p:cNvPr id="66565" name="Rectangle 5"/>
          <p:cNvSpPr>
            <a:spLocks noGrp="1" noChangeArrowheads="1"/>
          </p:cNvSpPr>
          <p:nvPr>
            <p:ph type="sldNum" sz="quarter" idx="3"/>
          </p:nvPr>
        </p:nvSpPr>
        <p:spPr bwMode="auto">
          <a:xfrm>
            <a:off x="4021878" y="9722800"/>
            <a:ext cx="3077422" cy="511813"/>
          </a:xfrm>
          <a:prstGeom prst="rect">
            <a:avLst/>
          </a:prstGeom>
          <a:noFill/>
          <a:ln w="9525">
            <a:noFill/>
            <a:miter lim="800000"/>
            <a:headEnd/>
            <a:tailEnd/>
          </a:ln>
        </p:spPr>
        <p:txBody>
          <a:bodyPr vert="horz" wrap="square" lIns="94360" tIns="47181" rIns="94360" bIns="47181" numCol="1" anchor="b" anchorCtr="0" compatLnSpc="1">
            <a:prstTxWarp prst="textNoShape">
              <a:avLst/>
            </a:prstTxWarp>
          </a:bodyPr>
          <a:lstStyle>
            <a:lvl1pPr algn="r" defTabSz="943966">
              <a:defRPr sz="1300">
                <a:latin typeface="Arial" charset="0"/>
              </a:defRPr>
            </a:lvl1pPr>
          </a:lstStyle>
          <a:p>
            <a:fld id="{1D2A16BF-AC70-4400-9CC0-3C471459E91D}" type="slidenum">
              <a:rPr lang="en-US"/>
              <a:pPr/>
              <a:t>‹#›</a:t>
            </a:fld>
            <a:endParaRPr lang="en-US"/>
          </a:p>
        </p:txBody>
      </p:sp>
    </p:spTree>
    <p:extLst>
      <p:ext uri="{BB962C8B-B14F-4D97-AF65-F5344CB8AC3E}">
        <p14:creationId xmlns:p14="http://schemas.microsoft.com/office/powerpoint/2010/main" val="13161926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077422" cy="511813"/>
          </a:xfrm>
          <a:prstGeom prst="rect">
            <a:avLst/>
          </a:prstGeom>
          <a:noFill/>
          <a:ln w="9525">
            <a:noFill/>
            <a:miter lim="800000"/>
            <a:headEnd/>
            <a:tailEnd/>
          </a:ln>
        </p:spPr>
        <p:txBody>
          <a:bodyPr vert="horz" wrap="square" lIns="94360" tIns="47181" rIns="94360" bIns="47181" numCol="1" anchor="t" anchorCtr="0" compatLnSpc="1">
            <a:prstTxWarp prst="textNoShape">
              <a:avLst/>
            </a:prstTxWarp>
          </a:bodyPr>
          <a:lstStyle>
            <a:lvl1pPr defTabSz="943966">
              <a:defRPr sz="1300">
                <a:latin typeface="Arial" charset="0"/>
              </a:defRPr>
            </a:lvl1pPr>
          </a:lstStyle>
          <a:p>
            <a:endParaRPr lang="en-US"/>
          </a:p>
        </p:txBody>
      </p:sp>
      <p:sp>
        <p:nvSpPr>
          <p:cNvPr id="5123" name="Rectangle 3"/>
          <p:cNvSpPr>
            <a:spLocks noGrp="1" noChangeArrowheads="1"/>
          </p:cNvSpPr>
          <p:nvPr>
            <p:ph type="dt" idx="1"/>
          </p:nvPr>
        </p:nvSpPr>
        <p:spPr bwMode="auto">
          <a:xfrm>
            <a:off x="4021878" y="1"/>
            <a:ext cx="3077422" cy="511813"/>
          </a:xfrm>
          <a:prstGeom prst="rect">
            <a:avLst/>
          </a:prstGeom>
          <a:noFill/>
          <a:ln w="9525">
            <a:noFill/>
            <a:miter lim="800000"/>
            <a:headEnd/>
            <a:tailEnd/>
          </a:ln>
        </p:spPr>
        <p:txBody>
          <a:bodyPr vert="horz" wrap="square" lIns="94360" tIns="47181" rIns="94360" bIns="47181" numCol="1" anchor="t" anchorCtr="0" compatLnSpc="1">
            <a:prstTxWarp prst="textNoShape">
              <a:avLst/>
            </a:prstTxWarp>
          </a:bodyPr>
          <a:lstStyle>
            <a:lvl1pPr algn="r" defTabSz="943966">
              <a:defRPr sz="1300">
                <a:latin typeface="Arial" charset="0"/>
              </a:defRPr>
            </a:lvl1pPr>
          </a:lstStyle>
          <a:p>
            <a:endParaRPr lang="en-US"/>
          </a:p>
        </p:txBody>
      </p:sp>
      <p:sp>
        <p:nvSpPr>
          <p:cNvPr id="13316" name="Rectangle 4"/>
          <p:cNvSpPr>
            <a:spLocks noGrp="1" noRot="1" noChangeAspect="1" noChangeArrowheads="1" noTextEdit="1"/>
          </p:cNvSpPr>
          <p:nvPr>
            <p:ph type="sldImg" idx="2"/>
          </p:nvPr>
        </p:nvSpPr>
        <p:spPr bwMode="auto">
          <a:xfrm>
            <a:off x="990600" y="766763"/>
            <a:ext cx="5121275" cy="3840162"/>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46128" y="4861400"/>
            <a:ext cx="5207045" cy="4606317"/>
          </a:xfrm>
          <a:prstGeom prst="rect">
            <a:avLst/>
          </a:prstGeom>
          <a:noFill/>
          <a:ln w="9525">
            <a:noFill/>
            <a:miter lim="800000"/>
            <a:headEnd/>
            <a:tailEnd/>
          </a:ln>
        </p:spPr>
        <p:txBody>
          <a:bodyPr vert="horz" wrap="square" lIns="94360" tIns="47181" rIns="94360" bIns="471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722800"/>
            <a:ext cx="3077422" cy="511813"/>
          </a:xfrm>
          <a:prstGeom prst="rect">
            <a:avLst/>
          </a:prstGeom>
          <a:noFill/>
          <a:ln w="9525">
            <a:noFill/>
            <a:miter lim="800000"/>
            <a:headEnd/>
            <a:tailEnd/>
          </a:ln>
        </p:spPr>
        <p:txBody>
          <a:bodyPr vert="horz" wrap="square" lIns="94360" tIns="47181" rIns="94360" bIns="47181" numCol="1" anchor="b" anchorCtr="0" compatLnSpc="1">
            <a:prstTxWarp prst="textNoShape">
              <a:avLst/>
            </a:prstTxWarp>
          </a:bodyPr>
          <a:lstStyle>
            <a:lvl1pPr defTabSz="943966">
              <a:defRPr sz="1300">
                <a:latin typeface="Arial" charset="0"/>
              </a:defRPr>
            </a:lvl1pPr>
          </a:lstStyle>
          <a:p>
            <a:endParaRPr lang="en-US"/>
          </a:p>
        </p:txBody>
      </p:sp>
      <p:sp>
        <p:nvSpPr>
          <p:cNvPr id="5127" name="Rectangle 7"/>
          <p:cNvSpPr>
            <a:spLocks noGrp="1" noChangeArrowheads="1"/>
          </p:cNvSpPr>
          <p:nvPr>
            <p:ph type="sldNum" sz="quarter" idx="5"/>
          </p:nvPr>
        </p:nvSpPr>
        <p:spPr bwMode="auto">
          <a:xfrm>
            <a:off x="4021878" y="9722800"/>
            <a:ext cx="3077422" cy="511813"/>
          </a:xfrm>
          <a:prstGeom prst="rect">
            <a:avLst/>
          </a:prstGeom>
          <a:noFill/>
          <a:ln w="9525">
            <a:noFill/>
            <a:miter lim="800000"/>
            <a:headEnd/>
            <a:tailEnd/>
          </a:ln>
        </p:spPr>
        <p:txBody>
          <a:bodyPr vert="horz" wrap="square" lIns="94360" tIns="47181" rIns="94360" bIns="47181" numCol="1" anchor="b" anchorCtr="0" compatLnSpc="1">
            <a:prstTxWarp prst="textNoShape">
              <a:avLst/>
            </a:prstTxWarp>
          </a:bodyPr>
          <a:lstStyle>
            <a:lvl1pPr algn="r" defTabSz="943966">
              <a:defRPr sz="1300">
                <a:latin typeface="Arial" charset="0"/>
              </a:defRPr>
            </a:lvl1pPr>
          </a:lstStyle>
          <a:p>
            <a:fld id="{4F7554DA-E25D-47C5-8A1F-2604FF567563}" type="slidenum">
              <a:rPr lang="en-US"/>
              <a:pPr/>
              <a:t>‹#›</a:t>
            </a:fld>
            <a:endParaRPr lang="en-US"/>
          </a:p>
        </p:txBody>
      </p:sp>
    </p:spTree>
    <p:extLst>
      <p:ext uri="{BB962C8B-B14F-4D97-AF65-F5344CB8AC3E}">
        <p14:creationId xmlns:p14="http://schemas.microsoft.com/office/powerpoint/2010/main" val="379356829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8C11A5-69BC-F249-9639-365096F443CF}" type="datetime1">
              <a:rPr lang="en-US" smtClean="0"/>
              <a:t>2/5/13</a:t>
            </a:fld>
            <a:endParaRPr lang="en-US"/>
          </a:p>
        </p:txBody>
      </p:sp>
      <p:sp>
        <p:nvSpPr>
          <p:cNvPr id="5" name="Slide Number Placeholder 4"/>
          <p:cNvSpPr>
            <a:spLocks noGrp="1"/>
          </p:cNvSpPr>
          <p:nvPr>
            <p:ph type="sldNum" sz="quarter" idx="11"/>
          </p:nvPr>
        </p:nvSpPr>
        <p:spPr/>
        <p:txBody>
          <a:bodyPr/>
          <a:lstStyle/>
          <a:p>
            <a:fld id="{CAF39C27-507F-40F3-9B4F-ABD09A52E981}" type="slidenum">
              <a:rPr lang="en-US" smtClean="0"/>
              <a:pPr/>
              <a:t>‹#›</a:t>
            </a:fld>
            <a:endParaRPr lang="en-US"/>
          </a:p>
        </p:txBody>
      </p:sp>
      <p:sp>
        <p:nvSpPr>
          <p:cNvPr id="6" name="Footer Placeholder 5"/>
          <p:cNvSpPr>
            <a:spLocks noGrp="1"/>
          </p:cNvSpPr>
          <p:nvPr>
            <p:ph type="ftr" sz="quarter" idx="12"/>
          </p:nvPr>
        </p:nvSpPr>
        <p:spPr/>
        <p:txBody>
          <a:bodyPr/>
          <a:lstStyle/>
          <a:p>
            <a:r>
              <a:rPr lang="en-US" smtClean="0"/>
              <a:t>NUS Integrated School of Science and Engineering</a:t>
            </a:r>
            <a:endParaRPr lang="en-US" dirty="0"/>
          </a:p>
        </p:txBody>
      </p:sp>
    </p:spTree>
  </p:cSld>
  <p:clrMapOvr>
    <a:masterClrMapping/>
  </p:clrMapOvr>
  <p:transition xmlns:p14="http://schemas.microsoft.com/office/powerpoint/2010/mai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B1A0E9-432D-6440-A371-96DB6CE66FCB}" type="datetime1">
              <a:rPr lang="en-US" smtClean="0"/>
              <a:t>2/5/13</a:t>
            </a:fld>
            <a:endParaRPr lang="en-US"/>
          </a:p>
        </p:txBody>
      </p:sp>
      <p:sp>
        <p:nvSpPr>
          <p:cNvPr id="5" name="Slide Number Placeholder 4"/>
          <p:cNvSpPr>
            <a:spLocks noGrp="1"/>
          </p:cNvSpPr>
          <p:nvPr>
            <p:ph type="sldNum" sz="quarter" idx="11"/>
          </p:nvPr>
        </p:nvSpPr>
        <p:spPr/>
        <p:txBody>
          <a:bodyPr/>
          <a:lstStyle/>
          <a:p>
            <a:fld id="{CAF39C27-507F-40F3-9B4F-ABD09A52E981}" type="slidenum">
              <a:rPr lang="en-US" smtClean="0"/>
              <a:pPr/>
              <a:t>‹#›</a:t>
            </a:fld>
            <a:endParaRPr lang="en-US"/>
          </a:p>
        </p:txBody>
      </p:sp>
      <p:sp>
        <p:nvSpPr>
          <p:cNvPr id="6" name="Footer Placeholder 5"/>
          <p:cNvSpPr>
            <a:spLocks noGrp="1"/>
          </p:cNvSpPr>
          <p:nvPr>
            <p:ph type="ftr" sz="quarter" idx="12"/>
          </p:nvPr>
        </p:nvSpPr>
        <p:spPr/>
        <p:txBody>
          <a:bodyPr/>
          <a:lstStyle/>
          <a:p>
            <a:r>
              <a:rPr lang="en-US" smtClean="0"/>
              <a:t>NUS Integrated School of Science and Engineering</a:t>
            </a:r>
            <a:endParaRPr lang="en-US" dirty="0"/>
          </a:p>
        </p:txBody>
      </p:sp>
    </p:spTree>
  </p:cSld>
  <p:clrMapOvr>
    <a:masterClrMapping/>
  </p:clrMapOvr>
  <p:transition xmlns:p14="http://schemas.microsoft.com/office/powerpoint/2010/mai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DD9462-6B0B-7947-920B-2536790B97B4}" type="datetime1">
              <a:rPr lang="en-US" smtClean="0"/>
              <a:t>2/5/13</a:t>
            </a:fld>
            <a:endParaRPr lang="en-US"/>
          </a:p>
        </p:txBody>
      </p:sp>
      <p:sp>
        <p:nvSpPr>
          <p:cNvPr id="5" name="Slide Number Placeholder 4"/>
          <p:cNvSpPr>
            <a:spLocks noGrp="1"/>
          </p:cNvSpPr>
          <p:nvPr>
            <p:ph type="sldNum" sz="quarter" idx="11"/>
          </p:nvPr>
        </p:nvSpPr>
        <p:spPr/>
        <p:txBody>
          <a:bodyPr/>
          <a:lstStyle/>
          <a:p>
            <a:fld id="{CAF39C27-507F-40F3-9B4F-ABD09A52E981}" type="slidenum">
              <a:rPr lang="en-US" smtClean="0"/>
              <a:pPr/>
              <a:t>‹#›</a:t>
            </a:fld>
            <a:endParaRPr lang="en-US"/>
          </a:p>
        </p:txBody>
      </p:sp>
      <p:sp>
        <p:nvSpPr>
          <p:cNvPr id="6" name="Footer Placeholder 5"/>
          <p:cNvSpPr>
            <a:spLocks noGrp="1"/>
          </p:cNvSpPr>
          <p:nvPr>
            <p:ph type="ftr" sz="quarter" idx="12"/>
          </p:nvPr>
        </p:nvSpPr>
        <p:spPr/>
        <p:txBody>
          <a:bodyPr/>
          <a:lstStyle/>
          <a:p>
            <a:r>
              <a:rPr lang="en-US" smtClean="0"/>
              <a:t>NUS Integrated School of Science and Engineering</a:t>
            </a:r>
            <a:endParaRPr lang="en-US" dirty="0"/>
          </a:p>
        </p:txBody>
      </p:sp>
    </p:spTree>
  </p:cSld>
  <p:clrMapOvr>
    <a:masterClrMapping/>
  </p:clrMapOvr>
  <p:transition xmlns:p14="http://schemas.microsoft.com/office/powerpoint/2010/mai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4"/>
          <p:cNvSpPr>
            <a:spLocks noGrp="1"/>
          </p:cNvSpPr>
          <p:nvPr>
            <p:ph type="sldNum" sz="quarter" idx="10"/>
          </p:nvPr>
        </p:nvSpPr>
        <p:spPr>
          <a:ln/>
        </p:spPr>
        <p:txBody>
          <a:bodyPr/>
          <a:lstStyle>
            <a:lvl1pPr>
              <a:defRPr/>
            </a:lvl1pPr>
          </a:lstStyle>
          <a:p>
            <a:fld id="{58164D45-93F9-4951-8649-358989825868}" type="slidenum">
              <a:rPr lang="en-US"/>
              <a:pPr/>
              <a:t>‹#›</a:t>
            </a:fld>
            <a:endParaRPr lang="en-US"/>
          </a:p>
        </p:txBody>
      </p:sp>
      <p:sp>
        <p:nvSpPr>
          <p:cNvPr id="5" name="Date Placeholder 4"/>
          <p:cNvSpPr>
            <a:spLocks noGrp="1"/>
          </p:cNvSpPr>
          <p:nvPr>
            <p:ph type="dt" sz="half" idx="11"/>
          </p:nvPr>
        </p:nvSpPr>
        <p:spPr/>
        <p:txBody>
          <a:bodyPr/>
          <a:lstStyle/>
          <a:p>
            <a:fld id="{7730F6DC-D97A-9849-B6B2-11AABFC73FE3}" type="datetime1">
              <a:rPr lang="en-US" smtClean="0"/>
              <a:t>2/5/13</a:t>
            </a:fld>
            <a:endParaRPr lang="en-US"/>
          </a:p>
        </p:txBody>
      </p:sp>
      <p:sp>
        <p:nvSpPr>
          <p:cNvPr id="6" name="Footer Placeholder 5"/>
          <p:cNvSpPr>
            <a:spLocks noGrp="1"/>
          </p:cNvSpPr>
          <p:nvPr>
            <p:ph type="ftr" sz="quarter" idx="12"/>
          </p:nvPr>
        </p:nvSpPr>
        <p:spPr/>
        <p:txBody>
          <a:bodyPr/>
          <a:lstStyle/>
          <a:p>
            <a:r>
              <a:rPr lang="en-US" smtClean="0"/>
              <a:t>NUS Integrated School of Science and Engineering</a:t>
            </a:r>
            <a:endParaRPr lang="en-US" dirty="0"/>
          </a:p>
        </p:txBody>
      </p:sp>
    </p:spTree>
  </p:cSld>
  <p:clrMapOvr>
    <a:masterClrMapping/>
  </p:clrMapOvr>
  <p:transition xmlns:p14="http://schemas.microsoft.com/office/powerpoint/2010/mai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0"/>
          </p:nvPr>
        </p:nvSpPr>
        <p:spPr>
          <a:ln/>
        </p:spPr>
        <p:txBody>
          <a:bodyPr/>
          <a:lstStyle>
            <a:lvl1pPr>
              <a:defRPr/>
            </a:lvl1pPr>
          </a:lstStyle>
          <a:p>
            <a:fld id="{5AA39575-BDAD-4487-A1FD-BE4FE2F8A8B3}" type="slidenum">
              <a:rPr lang="en-US"/>
              <a:pPr/>
              <a:t>‹#›</a:t>
            </a:fld>
            <a:endParaRPr lang="en-US"/>
          </a:p>
        </p:txBody>
      </p:sp>
      <p:sp>
        <p:nvSpPr>
          <p:cNvPr id="5" name="Date Placeholder 4"/>
          <p:cNvSpPr>
            <a:spLocks noGrp="1"/>
          </p:cNvSpPr>
          <p:nvPr>
            <p:ph type="dt" sz="half" idx="11"/>
          </p:nvPr>
        </p:nvSpPr>
        <p:spPr/>
        <p:txBody>
          <a:bodyPr/>
          <a:lstStyle/>
          <a:p>
            <a:fld id="{205E3F76-ACCF-CF45-92A1-AAD0D6762BF2}" type="datetime1">
              <a:rPr lang="en-US" smtClean="0"/>
              <a:t>2/5/13</a:t>
            </a:fld>
            <a:endParaRPr lang="en-US"/>
          </a:p>
        </p:txBody>
      </p:sp>
      <p:sp>
        <p:nvSpPr>
          <p:cNvPr id="6" name="Footer Placeholder 5"/>
          <p:cNvSpPr>
            <a:spLocks noGrp="1"/>
          </p:cNvSpPr>
          <p:nvPr>
            <p:ph type="ftr" sz="quarter" idx="12"/>
          </p:nvPr>
        </p:nvSpPr>
        <p:spPr/>
        <p:txBody>
          <a:bodyPr/>
          <a:lstStyle/>
          <a:p>
            <a:r>
              <a:rPr lang="en-US" smtClean="0"/>
              <a:t>NUS Integrated School of Science and Engineering</a:t>
            </a:r>
            <a:endParaRPr lang="en-US" dirty="0"/>
          </a:p>
        </p:txBody>
      </p:sp>
    </p:spTree>
  </p:cSld>
  <p:clrMapOvr>
    <a:masterClrMapping/>
  </p:clrMapOvr>
  <p:transition xmlns:p14="http://schemas.microsoft.com/office/powerpoint/2010/mai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4"/>
          <p:cNvSpPr>
            <a:spLocks noGrp="1"/>
          </p:cNvSpPr>
          <p:nvPr>
            <p:ph type="sldNum" sz="quarter" idx="10"/>
          </p:nvPr>
        </p:nvSpPr>
        <p:spPr>
          <a:ln/>
        </p:spPr>
        <p:txBody>
          <a:bodyPr/>
          <a:lstStyle>
            <a:lvl1pPr>
              <a:defRPr/>
            </a:lvl1pPr>
          </a:lstStyle>
          <a:p>
            <a:fld id="{1D07D044-252C-4996-AA26-34960EC04242}" type="slidenum">
              <a:rPr lang="en-US"/>
              <a:pPr/>
              <a:t>‹#›</a:t>
            </a:fld>
            <a:endParaRPr lang="en-US"/>
          </a:p>
        </p:txBody>
      </p:sp>
      <p:sp>
        <p:nvSpPr>
          <p:cNvPr id="5" name="Date Placeholder 4"/>
          <p:cNvSpPr>
            <a:spLocks noGrp="1"/>
          </p:cNvSpPr>
          <p:nvPr>
            <p:ph type="dt" sz="half" idx="11"/>
          </p:nvPr>
        </p:nvSpPr>
        <p:spPr/>
        <p:txBody>
          <a:bodyPr/>
          <a:lstStyle/>
          <a:p>
            <a:fld id="{3A6F1C49-1190-364C-855C-00345528D0A7}" type="datetime1">
              <a:rPr lang="en-US" smtClean="0"/>
              <a:t>2/5/13</a:t>
            </a:fld>
            <a:endParaRPr lang="en-US"/>
          </a:p>
        </p:txBody>
      </p:sp>
      <p:sp>
        <p:nvSpPr>
          <p:cNvPr id="6" name="Footer Placeholder 5"/>
          <p:cNvSpPr>
            <a:spLocks noGrp="1"/>
          </p:cNvSpPr>
          <p:nvPr>
            <p:ph type="ftr" sz="quarter" idx="12"/>
          </p:nvPr>
        </p:nvSpPr>
        <p:spPr/>
        <p:txBody>
          <a:bodyPr/>
          <a:lstStyle/>
          <a:p>
            <a:r>
              <a:rPr lang="en-US" smtClean="0"/>
              <a:t>NUS Integrated School of Science and Engineering</a:t>
            </a:r>
            <a:endParaRPr lang="en-US" dirty="0"/>
          </a:p>
        </p:txBody>
      </p:sp>
    </p:spTree>
  </p:cSld>
  <p:clrMapOvr>
    <a:masterClrMapping/>
  </p:clrMapOvr>
  <p:transition xmlns:p14="http://schemas.microsoft.com/office/powerpoint/2010/mai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ln/>
        </p:spPr>
        <p:txBody>
          <a:bodyPr/>
          <a:lstStyle>
            <a:lvl1pPr>
              <a:defRPr/>
            </a:lvl1pPr>
          </a:lstStyle>
          <a:p>
            <a:fld id="{78E3F581-AFD8-4C54-B97B-E2E0DC9A0F76}" type="slidenum">
              <a:rPr lang="en-US"/>
              <a:pPr/>
              <a:t>‹#›</a:t>
            </a:fld>
            <a:endParaRPr lang="en-US"/>
          </a:p>
        </p:txBody>
      </p:sp>
      <p:sp>
        <p:nvSpPr>
          <p:cNvPr id="6" name="Date Placeholder 5"/>
          <p:cNvSpPr>
            <a:spLocks noGrp="1"/>
          </p:cNvSpPr>
          <p:nvPr>
            <p:ph type="dt" sz="half" idx="11"/>
          </p:nvPr>
        </p:nvSpPr>
        <p:spPr/>
        <p:txBody>
          <a:bodyPr/>
          <a:lstStyle/>
          <a:p>
            <a:fld id="{FFC0877C-97C2-8B49-918F-8242A0823D4E}" type="datetime1">
              <a:rPr lang="en-US" smtClean="0"/>
              <a:t>2/5/13</a:t>
            </a:fld>
            <a:endParaRPr lang="en-US"/>
          </a:p>
        </p:txBody>
      </p:sp>
      <p:sp>
        <p:nvSpPr>
          <p:cNvPr id="7" name="Footer Placeholder 6"/>
          <p:cNvSpPr>
            <a:spLocks noGrp="1"/>
          </p:cNvSpPr>
          <p:nvPr>
            <p:ph type="ftr" sz="quarter" idx="12"/>
          </p:nvPr>
        </p:nvSpPr>
        <p:spPr/>
        <p:txBody>
          <a:bodyPr/>
          <a:lstStyle/>
          <a:p>
            <a:r>
              <a:rPr lang="en-US" smtClean="0"/>
              <a:t>NUS Integrated School of Science and Engineering</a:t>
            </a:r>
            <a:endParaRPr lang="en-US" dirty="0"/>
          </a:p>
        </p:txBody>
      </p:sp>
    </p:spTree>
  </p:cSld>
  <p:clrMapOvr>
    <a:masterClrMapping/>
  </p:clrMapOvr>
  <p:transition xmlns:p14="http://schemas.microsoft.com/office/powerpoint/2010/mai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sz="quarter" idx="10"/>
          </p:nvPr>
        </p:nvSpPr>
        <p:spPr>
          <a:ln/>
        </p:spPr>
        <p:txBody>
          <a:bodyPr/>
          <a:lstStyle>
            <a:lvl1pPr>
              <a:defRPr/>
            </a:lvl1pPr>
          </a:lstStyle>
          <a:p>
            <a:fld id="{649342EC-EF2E-4A57-B135-7DA0F3CB95B0}" type="slidenum">
              <a:rPr lang="en-US"/>
              <a:pPr/>
              <a:t>‹#›</a:t>
            </a:fld>
            <a:endParaRPr lang="en-US"/>
          </a:p>
        </p:txBody>
      </p:sp>
      <p:sp>
        <p:nvSpPr>
          <p:cNvPr id="8" name="Date Placeholder 7"/>
          <p:cNvSpPr>
            <a:spLocks noGrp="1"/>
          </p:cNvSpPr>
          <p:nvPr>
            <p:ph type="dt" sz="half" idx="11"/>
          </p:nvPr>
        </p:nvSpPr>
        <p:spPr/>
        <p:txBody>
          <a:bodyPr/>
          <a:lstStyle/>
          <a:p>
            <a:fld id="{C3693603-D139-334D-BEBD-211E7190FA00}" type="datetime1">
              <a:rPr lang="en-US" smtClean="0"/>
              <a:t>2/5/13</a:t>
            </a:fld>
            <a:endParaRPr lang="en-US"/>
          </a:p>
        </p:txBody>
      </p:sp>
      <p:sp>
        <p:nvSpPr>
          <p:cNvPr id="9" name="Footer Placeholder 8"/>
          <p:cNvSpPr>
            <a:spLocks noGrp="1"/>
          </p:cNvSpPr>
          <p:nvPr>
            <p:ph type="ftr" sz="quarter" idx="12"/>
          </p:nvPr>
        </p:nvSpPr>
        <p:spPr/>
        <p:txBody>
          <a:bodyPr/>
          <a:lstStyle/>
          <a:p>
            <a:r>
              <a:rPr lang="en-US" smtClean="0"/>
              <a:t>NUS Integrated School of Science and Engineering</a:t>
            </a:r>
            <a:endParaRPr lang="en-US" dirty="0"/>
          </a:p>
        </p:txBody>
      </p:sp>
    </p:spTree>
  </p:cSld>
  <p:clrMapOvr>
    <a:masterClrMapping/>
  </p:clrMapOvr>
  <p:transition xmlns:p14="http://schemas.microsoft.com/office/powerpoint/2010/mai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4"/>
          <p:cNvSpPr>
            <a:spLocks noGrp="1"/>
          </p:cNvSpPr>
          <p:nvPr>
            <p:ph type="sldNum" sz="quarter" idx="10"/>
          </p:nvPr>
        </p:nvSpPr>
        <p:spPr>
          <a:ln/>
        </p:spPr>
        <p:txBody>
          <a:bodyPr/>
          <a:lstStyle>
            <a:lvl1pPr>
              <a:defRPr/>
            </a:lvl1pPr>
          </a:lstStyle>
          <a:p>
            <a:fld id="{122560A0-7A40-4D3C-A6AC-C7C22D983F2B}" type="slidenum">
              <a:rPr lang="en-US"/>
              <a:pPr/>
              <a:t>‹#›</a:t>
            </a:fld>
            <a:endParaRPr lang="en-US"/>
          </a:p>
        </p:txBody>
      </p:sp>
      <p:sp>
        <p:nvSpPr>
          <p:cNvPr id="4" name="Date Placeholder 3"/>
          <p:cNvSpPr>
            <a:spLocks noGrp="1"/>
          </p:cNvSpPr>
          <p:nvPr>
            <p:ph type="dt" sz="half" idx="11"/>
          </p:nvPr>
        </p:nvSpPr>
        <p:spPr/>
        <p:txBody>
          <a:bodyPr/>
          <a:lstStyle/>
          <a:p>
            <a:fld id="{AE47405C-3611-294E-A05C-F698776C67C7}" type="datetime1">
              <a:rPr lang="en-US" smtClean="0"/>
              <a:t>2/5/13</a:t>
            </a:fld>
            <a:endParaRPr lang="en-US"/>
          </a:p>
        </p:txBody>
      </p:sp>
      <p:sp>
        <p:nvSpPr>
          <p:cNvPr id="5" name="Footer Placeholder 4"/>
          <p:cNvSpPr>
            <a:spLocks noGrp="1"/>
          </p:cNvSpPr>
          <p:nvPr>
            <p:ph type="ftr" sz="quarter" idx="12"/>
          </p:nvPr>
        </p:nvSpPr>
        <p:spPr/>
        <p:txBody>
          <a:bodyPr/>
          <a:lstStyle/>
          <a:p>
            <a:r>
              <a:rPr lang="en-US" smtClean="0"/>
              <a:t>NUS Integrated School of Science and Engineering</a:t>
            </a:r>
            <a:endParaRPr lang="en-US" dirty="0"/>
          </a:p>
        </p:txBody>
      </p:sp>
    </p:spTree>
  </p:cSld>
  <p:clrMapOvr>
    <a:masterClrMapping/>
  </p:clrMapOvr>
  <p:transition xmlns:p14="http://schemas.microsoft.com/office/powerpoint/2010/mai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10"/>
          </p:nvPr>
        </p:nvSpPr>
        <p:spPr>
          <a:ln/>
        </p:spPr>
        <p:txBody>
          <a:bodyPr/>
          <a:lstStyle>
            <a:lvl1pPr>
              <a:defRPr/>
            </a:lvl1pPr>
          </a:lstStyle>
          <a:p>
            <a:fld id="{41DF3F34-F0B3-4711-A746-9C9272330DA2}" type="slidenum">
              <a:rPr lang="en-US"/>
              <a:pPr/>
              <a:t>‹#›</a:t>
            </a:fld>
            <a:endParaRPr lang="en-US"/>
          </a:p>
        </p:txBody>
      </p:sp>
      <p:sp>
        <p:nvSpPr>
          <p:cNvPr id="3" name="Date Placeholder 2"/>
          <p:cNvSpPr>
            <a:spLocks noGrp="1"/>
          </p:cNvSpPr>
          <p:nvPr>
            <p:ph type="dt" sz="half" idx="11"/>
          </p:nvPr>
        </p:nvSpPr>
        <p:spPr/>
        <p:txBody>
          <a:bodyPr/>
          <a:lstStyle/>
          <a:p>
            <a:fld id="{22F3A5D8-C928-0B4F-83DE-5F256D4F7381}" type="datetime1">
              <a:rPr lang="en-US" smtClean="0"/>
              <a:t>2/5/13</a:t>
            </a:fld>
            <a:endParaRPr lang="en-US"/>
          </a:p>
        </p:txBody>
      </p:sp>
      <p:sp>
        <p:nvSpPr>
          <p:cNvPr id="4" name="Footer Placeholder 3"/>
          <p:cNvSpPr>
            <a:spLocks noGrp="1"/>
          </p:cNvSpPr>
          <p:nvPr>
            <p:ph type="ftr" sz="quarter" idx="12"/>
          </p:nvPr>
        </p:nvSpPr>
        <p:spPr/>
        <p:txBody>
          <a:bodyPr/>
          <a:lstStyle/>
          <a:p>
            <a:r>
              <a:rPr lang="en-US" smtClean="0"/>
              <a:t>NUS Integrated School of Science and Engineering</a:t>
            </a:r>
            <a:endParaRPr lang="en-US" dirty="0"/>
          </a:p>
        </p:txBody>
      </p:sp>
    </p:spTree>
  </p:cSld>
  <p:clrMapOvr>
    <a:masterClrMapping/>
  </p:clrMapOvr>
  <p:transition xmlns:p14="http://schemas.microsoft.com/office/powerpoint/2010/mai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ln/>
        </p:spPr>
        <p:txBody>
          <a:bodyPr/>
          <a:lstStyle>
            <a:lvl1pPr>
              <a:defRPr/>
            </a:lvl1pPr>
          </a:lstStyle>
          <a:p>
            <a:fld id="{165BF985-F883-4AC6-9999-C892973E9763}" type="slidenum">
              <a:rPr lang="en-US"/>
              <a:pPr/>
              <a:t>‹#›</a:t>
            </a:fld>
            <a:endParaRPr lang="en-US"/>
          </a:p>
        </p:txBody>
      </p:sp>
      <p:sp>
        <p:nvSpPr>
          <p:cNvPr id="6" name="Date Placeholder 5"/>
          <p:cNvSpPr>
            <a:spLocks noGrp="1"/>
          </p:cNvSpPr>
          <p:nvPr>
            <p:ph type="dt" sz="half" idx="11"/>
          </p:nvPr>
        </p:nvSpPr>
        <p:spPr/>
        <p:txBody>
          <a:bodyPr/>
          <a:lstStyle/>
          <a:p>
            <a:fld id="{35752635-D10F-8441-BF11-D19731228DE2}" type="datetime1">
              <a:rPr lang="en-US" smtClean="0"/>
              <a:t>2/5/13</a:t>
            </a:fld>
            <a:endParaRPr lang="en-US"/>
          </a:p>
        </p:txBody>
      </p:sp>
      <p:sp>
        <p:nvSpPr>
          <p:cNvPr id="7" name="Footer Placeholder 6"/>
          <p:cNvSpPr>
            <a:spLocks noGrp="1"/>
          </p:cNvSpPr>
          <p:nvPr>
            <p:ph type="ftr" sz="quarter" idx="12"/>
          </p:nvPr>
        </p:nvSpPr>
        <p:spPr/>
        <p:txBody>
          <a:bodyPr/>
          <a:lstStyle/>
          <a:p>
            <a:r>
              <a:rPr lang="en-US" smtClean="0"/>
              <a:t>NUS Integrated School of Science and Engineering</a:t>
            </a:r>
            <a:endParaRPr lang="en-US" dirty="0"/>
          </a:p>
        </p:txBody>
      </p:sp>
    </p:spTree>
  </p:cSld>
  <p:clrMapOvr>
    <a:masterClrMapping/>
  </p:clrMapOvr>
  <p:transition xmlns:p14="http://schemas.microsoft.com/office/powerpoint/2010/mai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5CC14-5FB1-B543-8F34-30137123FB09}" type="datetime1">
              <a:rPr lang="en-US" smtClean="0"/>
              <a:t>2/5/13</a:t>
            </a:fld>
            <a:endParaRPr lang="en-US"/>
          </a:p>
        </p:txBody>
      </p:sp>
      <p:sp>
        <p:nvSpPr>
          <p:cNvPr id="5" name="Slide Number Placeholder 4"/>
          <p:cNvSpPr>
            <a:spLocks noGrp="1"/>
          </p:cNvSpPr>
          <p:nvPr>
            <p:ph type="sldNum" sz="quarter" idx="11"/>
          </p:nvPr>
        </p:nvSpPr>
        <p:spPr/>
        <p:txBody>
          <a:bodyPr/>
          <a:lstStyle/>
          <a:p>
            <a:fld id="{CAF39C27-507F-40F3-9B4F-ABD09A52E981}" type="slidenum">
              <a:rPr lang="en-US" smtClean="0"/>
              <a:pPr/>
              <a:t>‹#›</a:t>
            </a:fld>
            <a:endParaRPr lang="en-US"/>
          </a:p>
        </p:txBody>
      </p:sp>
      <p:sp>
        <p:nvSpPr>
          <p:cNvPr id="6" name="Footer Placeholder 5"/>
          <p:cNvSpPr>
            <a:spLocks noGrp="1"/>
          </p:cNvSpPr>
          <p:nvPr>
            <p:ph type="ftr" sz="quarter" idx="12"/>
          </p:nvPr>
        </p:nvSpPr>
        <p:spPr/>
        <p:txBody>
          <a:bodyPr/>
          <a:lstStyle/>
          <a:p>
            <a:r>
              <a:rPr lang="en-US" smtClean="0"/>
              <a:t>NUS Integrated School of Science and Engineering</a:t>
            </a:r>
            <a:endParaRPr lang="en-US" dirty="0"/>
          </a:p>
        </p:txBody>
      </p:sp>
    </p:spTree>
  </p:cSld>
  <p:clrMapOvr>
    <a:masterClrMapping/>
  </p:clrMapOvr>
  <p:transition xmlns:p14="http://schemas.microsoft.com/office/powerpoint/2010/mai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ln/>
        </p:spPr>
        <p:txBody>
          <a:bodyPr/>
          <a:lstStyle>
            <a:lvl1pPr>
              <a:defRPr/>
            </a:lvl1pPr>
          </a:lstStyle>
          <a:p>
            <a:fld id="{CDC1657C-FE3E-4A06-BFFD-B4AB724965EB}" type="slidenum">
              <a:rPr lang="en-US"/>
              <a:pPr/>
              <a:t>‹#›</a:t>
            </a:fld>
            <a:endParaRPr lang="en-US"/>
          </a:p>
        </p:txBody>
      </p:sp>
      <p:sp>
        <p:nvSpPr>
          <p:cNvPr id="6" name="Date Placeholder 5"/>
          <p:cNvSpPr>
            <a:spLocks noGrp="1"/>
          </p:cNvSpPr>
          <p:nvPr>
            <p:ph type="dt" sz="half" idx="11"/>
          </p:nvPr>
        </p:nvSpPr>
        <p:spPr/>
        <p:txBody>
          <a:bodyPr/>
          <a:lstStyle/>
          <a:p>
            <a:fld id="{61C3C50B-A407-7749-808E-19A38F8035AB}" type="datetime1">
              <a:rPr lang="en-US" smtClean="0"/>
              <a:t>2/5/13</a:t>
            </a:fld>
            <a:endParaRPr lang="en-US"/>
          </a:p>
        </p:txBody>
      </p:sp>
      <p:sp>
        <p:nvSpPr>
          <p:cNvPr id="7" name="Footer Placeholder 6"/>
          <p:cNvSpPr>
            <a:spLocks noGrp="1"/>
          </p:cNvSpPr>
          <p:nvPr>
            <p:ph type="ftr" sz="quarter" idx="12"/>
          </p:nvPr>
        </p:nvSpPr>
        <p:spPr/>
        <p:txBody>
          <a:bodyPr/>
          <a:lstStyle/>
          <a:p>
            <a:r>
              <a:rPr lang="en-US" smtClean="0"/>
              <a:t>NUS Integrated School of Science and Engineering</a:t>
            </a:r>
            <a:endParaRPr lang="en-US" dirty="0"/>
          </a:p>
        </p:txBody>
      </p:sp>
    </p:spTree>
  </p:cSld>
  <p:clrMapOvr>
    <a:masterClrMapping/>
  </p:clrMapOvr>
  <p:transition xmlns:p14="http://schemas.microsoft.com/office/powerpoint/2010/mai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0"/>
          </p:nvPr>
        </p:nvSpPr>
        <p:spPr>
          <a:xfrm>
            <a:off x="7296555" y="6621296"/>
            <a:ext cx="1825625" cy="342900"/>
          </a:xfrm>
          <a:ln/>
        </p:spPr>
        <p:txBody>
          <a:bodyPr/>
          <a:lstStyle>
            <a:lvl1pPr>
              <a:defRPr/>
            </a:lvl1pPr>
          </a:lstStyle>
          <a:p>
            <a:fld id="{D819E24E-5498-44EE-8E6F-2EDAF1196C27}" type="slidenum">
              <a:rPr lang="en-US"/>
              <a:pPr/>
              <a:t>‹#›</a:t>
            </a:fld>
            <a:endParaRPr lang="en-US"/>
          </a:p>
        </p:txBody>
      </p:sp>
      <p:sp>
        <p:nvSpPr>
          <p:cNvPr id="5" name="Date Placeholder 4"/>
          <p:cNvSpPr>
            <a:spLocks noGrp="1"/>
          </p:cNvSpPr>
          <p:nvPr>
            <p:ph type="dt" sz="half" idx="11"/>
          </p:nvPr>
        </p:nvSpPr>
        <p:spPr/>
        <p:txBody>
          <a:bodyPr/>
          <a:lstStyle/>
          <a:p>
            <a:fld id="{BE0CB1AF-A32E-BC42-B966-E3B182E624A4}" type="datetime1">
              <a:rPr lang="en-US" smtClean="0"/>
              <a:t>2/5/13</a:t>
            </a:fld>
            <a:endParaRPr lang="en-US"/>
          </a:p>
        </p:txBody>
      </p:sp>
      <p:sp>
        <p:nvSpPr>
          <p:cNvPr id="6" name="Footer Placeholder 5"/>
          <p:cNvSpPr>
            <a:spLocks noGrp="1"/>
          </p:cNvSpPr>
          <p:nvPr>
            <p:ph type="ftr" sz="quarter" idx="12"/>
          </p:nvPr>
        </p:nvSpPr>
        <p:spPr/>
        <p:txBody>
          <a:bodyPr/>
          <a:lstStyle/>
          <a:p>
            <a:r>
              <a:rPr lang="en-US" smtClean="0"/>
              <a:t>NUS Integrated School of Science and Engineering</a:t>
            </a:r>
            <a:endParaRPr lang="en-US" dirty="0"/>
          </a:p>
        </p:txBody>
      </p:sp>
    </p:spTree>
  </p:cSld>
  <p:clrMapOvr>
    <a:masterClrMapping/>
  </p:clrMapOvr>
  <p:transition xmlns:p14="http://schemas.microsoft.com/office/powerpoint/2010/mai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0"/>
          </p:nvPr>
        </p:nvSpPr>
        <p:spPr>
          <a:ln/>
        </p:spPr>
        <p:txBody>
          <a:bodyPr/>
          <a:lstStyle>
            <a:lvl1pPr>
              <a:defRPr/>
            </a:lvl1pPr>
          </a:lstStyle>
          <a:p>
            <a:fld id="{75D1DE87-6E8A-436D-A899-85819F7F0680}" type="slidenum">
              <a:rPr lang="en-US"/>
              <a:pPr/>
              <a:t>‹#›</a:t>
            </a:fld>
            <a:endParaRPr lang="en-US"/>
          </a:p>
        </p:txBody>
      </p:sp>
      <p:sp>
        <p:nvSpPr>
          <p:cNvPr id="5" name="Date Placeholder 4"/>
          <p:cNvSpPr>
            <a:spLocks noGrp="1"/>
          </p:cNvSpPr>
          <p:nvPr>
            <p:ph type="dt" sz="half" idx="11"/>
          </p:nvPr>
        </p:nvSpPr>
        <p:spPr/>
        <p:txBody>
          <a:bodyPr/>
          <a:lstStyle/>
          <a:p>
            <a:fld id="{7F3F66ED-B405-8A46-A3D5-E098C496BD77}" type="datetime1">
              <a:rPr lang="en-US" smtClean="0"/>
              <a:t>2/5/13</a:t>
            </a:fld>
            <a:endParaRPr lang="en-US"/>
          </a:p>
        </p:txBody>
      </p:sp>
      <p:sp>
        <p:nvSpPr>
          <p:cNvPr id="6" name="Footer Placeholder 5"/>
          <p:cNvSpPr>
            <a:spLocks noGrp="1"/>
          </p:cNvSpPr>
          <p:nvPr>
            <p:ph type="ftr" sz="quarter" idx="12"/>
          </p:nvPr>
        </p:nvSpPr>
        <p:spPr/>
        <p:txBody>
          <a:bodyPr/>
          <a:lstStyle/>
          <a:p>
            <a:r>
              <a:rPr lang="en-US" smtClean="0"/>
              <a:t>NUS Integrated School of Science and Engineering</a:t>
            </a:r>
            <a:endParaRPr lang="en-US" dirty="0"/>
          </a:p>
        </p:txBody>
      </p:sp>
    </p:spTree>
  </p:cSld>
  <p:clrMapOvr>
    <a:masterClrMapping/>
  </p:clrMapOvr>
  <p:transition xmlns:p14="http://schemas.microsoft.com/office/powerpoint/2010/mai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2057479-B0F0-994B-8AC9-36FD73441A59}" type="datetime1">
              <a:rPr lang="en-US" smtClean="0"/>
              <a:t>2/5/13</a:t>
            </a:fld>
            <a:endParaRPr lang="en-US"/>
          </a:p>
        </p:txBody>
      </p:sp>
      <p:sp>
        <p:nvSpPr>
          <p:cNvPr id="5" name="Footer Placeholder 4"/>
          <p:cNvSpPr>
            <a:spLocks noGrp="1"/>
          </p:cNvSpPr>
          <p:nvPr>
            <p:ph type="ftr" sz="quarter" idx="11"/>
          </p:nvPr>
        </p:nvSpPr>
        <p:spPr/>
        <p:txBody>
          <a:bodyPr/>
          <a:lstStyle/>
          <a:p>
            <a:r>
              <a:rPr lang="en-US" smtClean="0"/>
              <a:t>NUS Integrated School of Science and Engineering</a:t>
            </a:r>
            <a:endParaRPr lang="en-US" dirty="0"/>
          </a:p>
        </p:txBody>
      </p:sp>
      <p:sp>
        <p:nvSpPr>
          <p:cNvPr id="6" name="Slide Number Placeholder 5"/>
          <p:cNvSpPr>
            <a:spLocks noGrp="1"/>
          </p:cNvSpPr>
          <p:nvPr>
            <p:ph type="sldNum" sz="quarter" idx="12"/>
          </p:nvPr>
        </p:nvSpPr>
        <p:spPr/>
        <p:txBody>
          <a:bodyPr/>
          <a:lstStyle/>
          <a:p>
            <a:fld id="{58164D45-93F9-4951-8649-358989825868}" type="slidenum">
              <a:rPr lang="en-US" smtClean="0"/>
              <a:pPr/>
              <a:t>‹#›</a:t>
            </a:fld>
            <a:endParaRPr lang="en-US"/>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84121A-A297-BD48-996E-2C52F5A67FF7}" type="datetime1">
              <a:rPr lang="en-US" smtClean="0"/>
              <a:t>2/5/13</a:t>
            </a:fld>
            <a:endParaRPr lang="en-US"/>
          </a:p>
        </p:txBody>
      </p:sp>
      <p:sp>
        <p:nvSpPr>
          <p:cNvPr id="5" name="Footer Placeholder 4"/>
          <p:cNvSpPr>
            <a:spLocks noGrp="1"/>
          </p:cNvSpPr>
          <p:nvPr>
            <p:ph type="ftr" sz="quarter" idx="11"/>
          </p:nvPr>
        </p:nvSpPr>
        <p:spPr/>
        <p:txBody>
          <a:bodyPr/>
          <a:lstStyle/>
          <a:p>
            <a:r>
              <a:rPr lang="en-US" smtClean="0"/>
              <a:t>NUS Integrated School of Science and Engineering</a:t>
            </a:r>
            <a:endParaRPr lang="en-US" dirty="0"/>
          </a:p>
        </p:txBody>
      </p:sp>
      <p:sp>
        <p:nvSpPr>
          <p:cNvPr id="6" name="Slide Number Placeholder 5"/>
          <p:cNvSpPr>
            <a:spLocks noGrp="1"/>
          </p:cNvSpPr>
          <p:nvPr>
            <p:ph type="sldNum" sz="quarter" idx="12"/>
          </p:nvPr>
        </p:nvSpPr>
        <p:spPr/>
        <p:txBody>
          <a:bodyPr/>
          <a:lstStyle/>
          <a:p>
            <a:fld id="{5AA39575-BDAD-4487-A1FD-BE4FE2F8A8B3}" type="slidenum">
              <a:rPr lang="en-US" smtClean="0"/>
              <a:pPr/>
              <a:t>‹#›</a:t>
            </a:fld>
            <a:endParaRPr lang="en-US"/>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6C1289E-6702-154B-90CB-DAECAF5ED229}" type="datetime1">
              <a:rPr lang="en-US" smtClean="0"/>
              <a:t>2/5/13</a:t>
            </a:fld>
            <a:endParaRPr lang="en-US"/>
          </a:p>
        </p:txBody>
      </p:sp>
      <p:sp>
        <p:nvSpPr>
          <p:cNvPr id="5" name="Footer Placeholder 4"/>
          <p:cNvSpPr>
            <a:spLocks noGrp="1"/>
          </p:cNvSpPr>
          <p:nvPr>
            <p:ph type="ftr" sz="quarter" idx="11"/>
          </p:nvPr>
        </p:nvSpPr>
        <p:spPr/>
        <p:txBody>
          <a:bodyPr/>
          <a:lstStyle/>
          <a:p>
            <a:r>
              <a:rPr lang="en-US" smtClean="0"/>
              <a:t>NUS Integrated School of Science and Engineering</a:t>
            </a:r>
            <a:endParaRPr lang="en-US" dirty="0"/>
          </a:p>
        </p:txBody>
      </p:sp>
      <p:sp>
        <p:nvSpPr>
          <p:cNvPr id="6" name="Slide Number Placeholder 5"/>
          <p:cNvSpPr>
            <a:spLocks noGrp="1"/>
          </p:cNvSpPr>
          <p:nvPr>
            <p:ph type="sldNum" sz="quarter" idx="12"/>
          </p:nvPr>
        </p:nvSpPr>
        <p:spPr/>
        <p:txBody>
          <a:bodyPr/>
          <a:lstStyle/>
          <a:p>
            <a:fld id="{CAF39C27-507F-40F3-9B4F-ABD09A52E981}" type="slidenum">
              <a:rPr lang="en-US" smtClean="0"/>
              <a:pPr/>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FAF4DE-DFCF-214D-AA87-41958A5D16C2}" type="datetime1">
              <a:rPr lang="en-US" smtClean="0"/>
              <a:t>2/5/13</a:t>
            </a:fld>
            <a:endParaRPr lang="en-US"/>
          </a:p>
        </p:txBody>
      </p:sp>
      <p:sp>
        <p:nvSpPr>
          <p:cNvPr id="5" name="Footer Placeholder 4"/>
          <p:cNvSpPr>
            <a:spLocks noGrp="1"/>
          </p:cNvSpPr>
          <p:nvPr>
            <p:ph type="ftr" sz="quarter" idx="11"/>
          </p:nvPr>
        </p:nvSpPr>
        <p:spPr/>
        <p:txBody>
          <a:bodyPr/>
          <a:lstStyle/>
          <a:p>
            <a:r>
              <a:rPr lang="en-US" smtClean="0"/>
              <a:t>NUS Integrated School of Science and Engineering</a:t>
            </a:r>
            <a:endParaRPr lang="en-US" dirty="0"/>
          </a:p>
        </p:txBody>
      </p:sp>
      <p:sp>
        <p:nvSpPr>
          <p:cNvPr id="6" name="Slide Number Placeholder 5"/>
          <p:cNvSpPr>
            <a:spLocks noGrp="1"/>
          </p:cNvSpPr>
          <p:nvPr>
            <p:ph type="sldNum" sz="quarter" idx="12"/>
          </p:nvPr>
        </p:nvSpPr>
        <p:spPr/>
        <p:txBody>
          <a:bodyPr/>
          <a:lstStyle/>
          <a:p>
            <a:fld id="{1D07D044-252C-4996-AA26-34960EC04242}" type="slidenum">
              <a:rPr lang="en-US" smtClean="0"/>
              <a:pPr/>
              <a:t>‹#›</a:t>
            </a:fld>
            <a:endParaRPr lang="en-US"/>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21359BF-352C-C941-9E9D-B4E2DD35B24A}" type="datetime1">
              <a:rPr lang="en-US" smtClean="0"/>
              <a:t>2/5/13</a:t>
            </a:fld>
            <a:endParaRPr lang="en-US"/>
          </a:p>
        </p:txBody>
      </p:sp>
      <p:sp>
        <p:nvSpPr>
          <p:cNvPr id="6" name="Footer Placeholder 5"/>
          <p:cNvSpPr>
            <a:spLocks noGrp="1"/>
          </p:cNvSpPr>
          <p:nvPr>
            <p:ph type="ftr" sz="quarter" idx="11"/>
          </p:nvPr>
        </p:nvSpPr>
        <p:spPr/>
        <p:txBody>
          <a:bodyPr/>
          <a:lstStyle/>
          <a:p>
            <a:r>
              <a:rPr lang="en-US" smtClean="0"/>
              <a:t>NUS Integrated School of Science and Engineering</a:t>
            </a:r>
            <a:endParaRPr lang="en-US" dirty="0"/>
          </a:p>
        </p:txBody>
      </p:sp>
      <p:sp>
        <p:nvSpPr>
          <p:cNvPr id="7" name="Slide Number Placeholder 6"/>
          <p:cNvSpPr>
            <a:spLocks noGrp="1"/>
          </p:cNvSpPr>
          <p:nvPr>
            <p:ph type="sldNum" sz="quarter" idx="12"/>
          </p:nvPr>
        </p:nvSpPr>
        <p:spPr/>
        <p:txBody>
          <a:bodyPr/>
          <a:lstStyle/>
          <a:p>
            <a:fld id="{78E3F581-AFD8-4C54-B97B-E2E0DC9A0F76}" type="slidenum">
              <a:rPr lang="en-US" smtClean="0"/>
              <a:pPr/>
              <a:t>‹#›</a:t>
            </a:fld>
            <a:endParaRPr lang="en-US"/>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0CA7184-7C9A-B648-9B25-A02D3EBA4C64}" type="datetime1">
              <a:rPr lang="en-US" smtClean="0"/>
              <a:t>2/5/13</a:t>
            </a:fld>
            <a:endParaRPr lang="en-US"/>
          </a:p>
        </p:txBody>
      </p:sp>
      <p:sp>
        <p:nvSpPr>
          <p:cNvPr id="8" name="Footer Placeholder 7"/>
          <p:cNvSpPr>
            <a:spLocks noGrp="1"/>
          </p:cNvSpPr>
          <p:nvPr>
            <p:ph type="ftr" sz="quarter" idx="11"/>
          </p:nvPr>
        </p:nvSpPr>
        <p:spPr/>
        <p:txBody>
          <a:bodyPr/>
          <a:lstStyle/>
          <a:p>
            <a:r>
              <a:rPr lang="en-US" smtClean="0"/>
              <a:t>NUS Integrated School of Science and Engineering</a:t>
            </a:r>
            <a:endParaRPr lang="en-US" dirty="0"/>
          </a:p>
        </p:txBody>
      </p:sp>
      <p:sp>
        <p:nvSpPr>
          <p:cNvPr id="9" name="Slide Number Placeholder 8"/>
          <p:cNvSpPr>
            <a:spLocks noGrp="1"/>
          </p:cNvSpPr>
          <p:nvPr>
            <p:ph type="sldNum" sz="quarter" idx="12"/>
          </p:nvPr>
        </p:nvSpPr>
        <p:spPr/>
        <p:txBody>
          <a:bodyPr/>
          <a:lstStyle/>
          <a:p>
            <a:fld id="{649342EC-EF2E-4A57-B135-7DA0F3CB95B0}" type="slidenum">
              <a:rPr lang="en-US" smtClean="0"/>
              <a:pPr/>
              <a:t>‹#›</a:t>
            </a:fld>
            <a:endParaRPr lang="en-US"/>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E298458-0836-764C-BF66-44C345D51754}" type="datetime1">
              <a:rPr lang="en-US" smtClean="0"/>
              <a:t>2/5/13</a:t>
            </a:fld>
            <a:endParaRPr lang="en-US"/>
          </a:p>
        </p:txBody>
      </p:sp>
      <p:sp>
        <p:nvSpPr>
          <p:cNvPr id="4" name="Footer Placeholder 3"/>
          <p:cNvSpPr>
            <a:spLocks noGrp="1"/>
          </p:cNvSpPr>
          <p:nvPr>
            <p:ph type="ftr" sz="quarter" idx="11"/>
          </p:nvPr>
        </p:nvSpPr>
        <p:spPr/>
        <p:txBody>
          <a:bodyPr/>
          <a:lstStyle/>
          <a:p>
            <a:r>
              <a:rPr lang="en-US" smtClean="0"/>
              <a:t>NUS Integrated School of Science and Engineering</a:t>
            </a:r>
            <a:endParaRPr lang="en-US" dirty="0"/>
          </a:p>
        </p:txBody>
      </p:sp>
      <p:sp>
        <p:nvSpPr>
          <p:cNvPr id="5" name="Slide Number Placeholder 4"/>
          <p:cNvSpPr>
            <a:spLocks noGrp="1"/>
          </p:cNvSpPr>
          <p:nvPr>
            <p:ph type="sldNum" sz="quarter" idx="12"/>
          </p:nvPr>
        </p:nvSpPr>
        <p:spPr/>
        <p:txBody>
          <a:bodyPr/>
          <a:lstStyle/>
          <a:p>
            <a:fld id="{122560A0-7A40-4D3C-A6AC-C7C22D983F2B}" type="slidenum">
              <a:rPr lang="en-US" smtClean="0"/>
              <a:pPr/>
              <a:t>‹#›</a:t>
            </a:fld>
            <a:endParaRPr lang="en-US"/>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62A84F-105E-E44E-982E-AC646D961BCB}" type="datetime1">
              <a:rPr lang="en-US" smtClean="0"/>
              <a:t>2/5/13</a:t>
            </a:fld>
            <a:endParaRPr lang="en-US"/>
          </a:p>
        </p:txBody>
      </p:sp>
      <p:sp>
        <p:nvSpPr>
          <p:cNvPr id="5" name="Slide Number Placeholder 4"/>
          <p:cNvSpPr>
            <a:spLocks noGrp="1"/>
          </p:cNvSpPr>
          <p:nvPr>
            <p:ph type="sldNum" sz="quarter" idx="11"/>
          </p:nvPr>
        </p:nvSpPr>
        <p:spPr/>
        <p:txBody>
          <a:bodyPr/>
          <a:lstStyle/>
          <a:p>
            <a:fld id="{CAF39C27-507F-40F3-9B4F-ABD09A52E981}" type="slidenum">
              <a:rPr lang="en-US" smtClean="0"/>
              <a:pPr/>
              <a:t>‹#›</a:t>
            </a:fld>
            <a:endParaRPr lang="en-US"/>
          </a:p>
        </p:txBody>
      </p:sp>
      <p:sp>
        <p:nvSpPr>
          <p:cNvPr id="6" name="Footer Placeholder 5"/>
          <p:cNvSpPr>
            <a:spLocks noGrp="1"/>
          </p:cNvSpPr>
          <p:nvPr>
            <p:ph type="ftr" sz="quarter" idx="12"/>
          </p:nvPr>
        </p:nvSpPr>
        <p:spPr/>
        <p:txBody>
          <a:bodyPr/>
          <a:lstStyle/>
          <a:p>
            <a:r>
              <a:rPr lang="en-US" smtClean="0"/>
              <a:t>NUS Integrated School of Science and Engineering</a:t>
            </a:r>
            <a:endParaRPr lang="en-US" dirty="0"/>
          </a:p>
        </p:txBody>
      </p:sp>
    </p:spTree>
  </p:cSld>
  <p:clrMapOvr>
    <a:masterClrMapping/>
  </p:clrMapOvr>
  <p:transition xmlns:p14="http://schemas.microsoft.com/office/powerpoint/2010/mai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F16BD0-66EF-B949-9216-2C3EE7CAD3DC}" type="datetime1">
              <a:rPr lang="en-US" smtClean="0"/>
              <a:t>2/5/13</a:t>
            </a:fld>
            <a:endParaRPr lang="en-US"/>
          </a:p>
        </p:txBody>
      </p:sp>
      <p:sp>
        <p:nvSpPr>
          <p:cNvPr id="3" name="Footer Placeholder 2"/>
          <p:cNvSpPr>
            <a:spLocks noGrp="1"/>
          </p:cNvSpPr>
          <p:nvPr>
            <p:ph type="ftr" sz="quarter" idx="11"/>
          </p:nvPr>
        </p:nvSpPr>
        <p:spPr/>
        <p:txBody>
          <a:bodyPr/>
          <a:lstStyle/>
          <a:p>
            <a:r>
              <a:rPr lang="en-US" smtClean="0"/>
              <a:t>NUS Integrated School of Science and Engineering</a:t>
            </a:r>
            <a:endParaRPr lang="en-US" dirty="0"/>
          </a:p>
        </p:txBody>
      </p:sp>
      <p:sp>
        <p:nvSpPr>
          <p:cNvPr id="4" name="Slide Number Placeholder 3"/>
          <p:cNvSpPr>
            <a:spLocks noGrp="1"/>
          </p:cNvSpPr>
          <p:nvPr>
            <p:ph type="sldNum" sz="quarter" idx="12"/>
          </p:nvPr>
        </p:nvSpPr>
        <p:spPr/>
        <p:txBody>
          <a:bodyPr/>
          <a:lstStyle/>
          <a:p>
            <a:fld id="{41DF3F34-F0B3-4711-A746-9C9272330DA2}" type="slidenum">
              <a:rPr lang="en-US" smtClean="0"/>
              <a:pPr/>
              <a:t>‹#›</a:t>
            </a:fld>
            <a:endParaRPr lang="en-US"/>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BE1FE2-31E9-8E42-A819-22F358BA4A67}" type="datetime1">
              <a:rPr lang="en-US" smtClean="0"/>
              <a:t>2/5/13</a:t>
            </a:fld>
            <a:endParaRPr lang="en-US"/>
          </a:p>
        </p:txBody>
      </p:sp>
      <p:sp>
        <p:nvSpPr>
          <p:cNvPr id="6" name="Footer Placeholder 5"/>
          <p:cNvSpPr>
            <a:spLocks noGrp="1"/>
          </p:cNvSpPr>
          <p:nvPr>
            <p:ph type="ftr" sz="quarter" idx="11"/>
          </p:nvPr>
        </p:nvSpPr>
        <p:spPr/>
        <p:txBody>
          <a:bodyPr/>
          <a:lstStyle/>
          <a:p>
            <a:r>
              <a:rPr lang="en-US" smtClean="0"/>
              <a:t>NUS Integrated School of Science and Engineering</a:t>
            </a:r>
            <a:endParaRPr lang="en-US" dirty="0"/>
          </a:p>
        </p:txBody>
      </p:sp>
      <p:sp>
        <p:nvSpPr>
          <p:cNvPr id="7" name="Slide Number Placeholder 6"/>
          <p:cNvSpPr>
            <a:spLocks noGrp="1"/>
          </p:cNvSpPr>
          <p:nvPr>
            <p:ph type="sldNum" sz="quarter" idx="12"/>
          </p:nvPr>
        </p:nvSpPr>
        <p:spPr/>
        <p:txBody>
          <a:bodyPr/>
          <a:lstStyle/>
          <a:p>
            <a:fld id="{165BF985-F883-4AC6-9999-C892973E9763}" type="slidenum">
              <a:rPr lang="en-US" smtClean="0"/>
              <a:pPr/>
              <a:t>‹#›</a:t>
            </a:fld>
            <a:endParaRPr lang="en-US"/>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67067C-51DA-0C4F-8C5C-8C67778A9794}" type="datetime1">
              <a:rPr lang="en-US" smtClean="0"/>
              <a:t>2/5/13</a:t>
            </a:fld>
            <a:endParaRPr lang="en-US"/>
          </a:p>
        </p:txBody>
      </p:sp>
      <p:sp>
        <p:nvSpPr>
          <p:cNvPr id="6" name="Footer Placeholder 5"/>
          <p:cNvSpPr>
            <a:spLocks noGrp="1"/>
          </p:cNvSpPr>
          <p:nvPr>
            <p:ph type="ftr" sz="quarter" idx="11"/>
          </p:nvPr>
        </p:nvSpPr>
        <p:spPr/>
        <p:txBody>
          <a:bodyPr/>
          <a:lstStyle/>
          <a:p>
            <a:r>
              <a:rPr lang="en-US" smtClean="0"/>
              <a:t>NUS Integrated School of Science and Engineering</a:t>
            </a:r>
            <a:endParaRPr lang="en-US" dirty="0"/>
          </a:p>
        </p:txBody>
      </p:sp>
      <p:sp>
        <p:nvSpPr>
          <p:cNvPr id="7" name="Slide Number Placeholder 6"/>
          <p:cNvSpPr>
            <a:spLocks noGrp="1"/>
          </p:cNvSpPr>
          <p:nvPr>
            <p:ph type="sldNum" sz="quarter" idx="12"/>
          </p:nvPr>
        </p:nvSpPr>
        <p:spPr/>
        <p:txBody>
          <a:bodyPr/>
          <a:lstStyle/>
          <a:p>
            <a:fld id="{CDC1657C-FE3E-4A06-BFFD-B4AB724965EB}"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F8D8515-6301-9B4C-9E78-E16B4B2CC171}" type="datetime1">
              <a:rPr lang="en-US" smtClean="0"/>
              <a:t>2/5/13</a:t>
            </a:fld>
            <a:endParaRPr lang="en-US"/>
          </a:p>
        </p:txBody>
      </p:sp>
      <p:sp>
        <p:nvSpPr>
          <p:cNvPr id="5" name="Footer Placeholder 4"/>
          <p:cNvSpPr>
            <a:spLocks noGrp="1"/>
          </p:cNvSpPr>
          <p:nvPr>
            <p:ph type="ftr" sz="quarter" idx="11"/>
          </p:nvPr>
        </p:nvSpPr>
        <p:spPr/>
        <p:txBody>
          <a:bodyPr/>
          <a:lstStyle/>
          <a:p>
            <a:r>
              <a:rPr lang="en-US" smtClean="0"/>
              <a:t>NUS Integrated School of Science and Engineering</a:t>
            </a:r>
            <a:endParaRPr lang="en-US" dirty="0"/>
          </a:p>
        </p:txBody>
      </p:sp>
      <p:sp>
        <p:nvSpPr>
          <p:cNvPr id="6" name="Slide Number Placeholder 5"/>
          <p:cNvSpPr>
            <a:spLocks noGrp="1"/>
          </p:cNvSpPr>
          <p:nvPr>
            <p:ph type="sldNum" sz="quarter" idx="12"/>
          </p:nvPr>
        </p:nvSpPr>
        <p:spPr/>
        <p:txBody>
          <a:bodyPr/>
          <a:lstStyle/>
          <a:p>
            <a:fld id="{D819E24E-5498-44EE-8E6F-2EDAF1196C27}" type="slidenum">
              <a:rPr lang="en-US" smtClean="0"/>
              <a:pPr/>
              <a:t>‹#›</a:t>
            </a:fld>
            <a:endParaRPr lang="en-US"/>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101CF78-F897-E44C-9A20-D4E884AEB3C1}" type="datetime1">
              <a:rPr lang="en-US" smtClean="0"/>
              <a:t>2/5/13</a:t>
            </a:fld>
            <a:endParaRPr lang="en-US"/>
          </a:p>
        </p:txBody>
      </p:sp>
      <p:sp>
        <p:nvSpPr>
          <p:cNvPr id="5" name="Footer Placeholder 4"/>
          <p:cNvSpPr>
            <a:spLocks noGrp="1"/>
          </p:cNvSpPr>
          <p:nvPr>
            <p:ph type="ftr" sz="quarter" idx="11"/>
          </p:nvPr>
        </p:nvSpPr>
        <p:spPr/>
        <p:txBody>
          <a:bodyPr/>
          <a:lstStyle/>
          <a:p>
            <a:r>
              <a:rPr lang="en-US" smtClean="0"/>
              <a:t>NUS Integrated School of Science and Engineering</a:t>
            </a:r>
            <a:endParaRPr lang="en-US" dirty="0"/>
          </a:p>
        </p:txBody>
      </p:sp>
      <p:sp>
        <p:nvSpPr>
          <p:cNvPr id="6" name="Slide Number Placeholder 5"/>
          <p:cNvSpPr>
            <a:spLocks noGrp="1"/>
          </p:cNvSpPr>
          <p:nvPr>
            <p:ph type="sldNum" sz="quarter" idx="12"/>
          </p:nvPr>
        </p:nvSpPr>
        <p:spPr/>
        <p:txBody>
          <a:bodyPr/>
          <a:lstStyle/>
          <a:p>
            <a:fld id="{75D1DE87-6E8A-436D-A899-85819F7F0680}" type="slidenum">
              <a:rPr lang="en-US" smtClean="0"/>
              <a:pPr/>
              <a:t>‹#›</a:t>
            </a:fld>
            <a:endParaRPr lang="en-US"/>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37FB4E-CF4B-0B4A-98D1-C333ECA303A5}" type="datetime1">
              <a:rPr lang="en-US" smtClean="0"/>
              <a:t>2/5/13</a:t>
            </a:fld>
            <a:endParaRPr lang="en-US"/>
          </a:p>
        </p:txBody>
      </p:sp>
      <p:sp>
        <p:nvSpPr>
          <p:cNvPr id="6" name="Slide Number Placeholder 5"/>
          <p:cNvSpPr>
            <a:spLocks noGrp="1"/>
          </p:cNvSpPr>
          <p:nvPr>
            <p:ph type="sldNum" sz="quarter" idx="11"/>
          </p:nvPr>
        </p:nvSpPr>
        <p:spPr/>
        <p:txBody>
          <a:bodyPr/>
          <a:lstStyle/>
          <a:p>
            <a:fld id="{CAF39C27-507F-40F3-9B4F-ABD09A52E981}" type="slidenum">
              <a:rPr lang="en-US" smtClean="0"/>
              <a:pPr/>
              <a:t>‹#›</a:t>
            </a:fld>
            <a:endParaRPr lang="en-US"/>
          </a:p>
        </p:txBody>
      </p:sp>
      <p:sp>
        <p:nvSpPr>
          <p:cNvPr id="7" name="Footer Placeholder 6"/>
          <p:cNvSpPr>
            <a:spLocks noGrp="1"/>
          </p:cNvSpPr>
          <p:nvPr>
            <p:ph type="ftr" sz="quarter" idx="12"/>
          </p:nvPr>
        </p:nvSpPr>
        <p:spPr/>
        <p:txBody>
          <a:bodyPr/>
          <a:lstStyle/>
          <a:p>
            <a:r>
              <a:rPr lang="en-US" smtClean="0"/>
              <a:t>NUS Integrated School of Science and Engineering</a:t>
            </a:r>
            <a:endParaRPr lang="en-US" dirty="0"/>
          </a:p>
        </p:txBody>
      </p:sp>
    </p:spTree>
  </p:cSld>
  <p:clrMapOvr>
    <a:masterClrMapping/>
  </p:clrMapOvr>
  <p:transition xmlns:p14="http://schemas.microsoft.com/office/powerpoint/2010/mai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410C08-15AF-4240-941E-7872C601675F}" type="datetime1">
              <a:rPr lang="en-US" smtClean="0"/>
              <a:t>2/5/13</a:t>
            </a:fld>
            <a:endParaRPr lang="en-US"/>
          </a:p>
        </p:txBody>
      </p:sp>
      <p:sp>
        <p:nvSpPr>
          <p:cNvPr id="8" name="Slide Number Placeholder 7"/>
          <p:cNvSpPr>
            <a:spLocks noGrp="1"/>
          </p:cNvSpPr>
          <p:nvPr>
            <p:ph type="sldNum" sz="quarter" idx="11"/>
          </p:nvPr>
        </p:nvSpPr>
        <p:spPr/>
        <p:txBody>
          <a:bodyPr/>
          <a:lstStyle/>
          <a:p>
            <a:fld id="{CAF39C27-507F-40F3-9B4F-ABD09A52E981}" type="slidenum">
              <a:rPr lang="en-US" smtClean="0"/>
              <a:pPr/>
              <a:t>‹#›</a:t>
            </a:fld>
            <a:endParaRPr lang="en-US"/>
          </a:p>
        </p:txBody>
      </p:sp>
      <p:sp>
        <p:nvSpPr>
          <p:cNvPr id="9" name="Footer Placeholder 8"/>
          <p:cNvSpPr>
            <a:spLocks noGrp="1"/>
          </p:cNvSpPr>
          <p:nvPr>
            <p:ph type="ftr" sz="quarter" idx="12"/>
          </p:nvPr>
        </p:nvSpPr>
        <p:spPr/>
        <p:txBody>
          <a:bodyPr/>
          <a:lstStyle/>
          <a:p>
            <a:r>
              <a:rPr lang="en-US" smtClean="0"/>
              <a:t>NUS Integrated School of Science and Engineering</a:t>
            </a:r>
            <a:endParaRPr lang="en-US" dirty="0"/>
          </a:p>
        </p:txBody>
      </p:sp>
    </p:spTree>
  </p:cSld>
  <p:clrMapOvr>
    <a:masterClrMapping/>
  </p:clrMapOvr>
  <p:transition xmlns:p14="http://schemas.microsoft.com/office/powerpoint/2010/mai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2BFEDF-EBE9-F845-9C26-C0C86E25B97E}" type="datetime1">
              <a:rPr lang="en-US" smtClean="0"/>
              <a:t>2/5/13</a:t>
            </a:fld>
            <a:endParaRPr lang="en-US"/>
          </a:p>
        </p:txBody>
      </p:sp>
      <p:sp>
        <p:nvSpPr>
          <p:cNvPr id="4" name="Slide Number Placeholder 3"/>
          <p:cNvSpPr>
            <a:spLocks noGrp="1"/>
          </p:cNvSpPr>
          <p:nvPr>
            <p:ph type="sldNum" sz="quarter" idx="11"/>
          </p:nvPr>
        </p:nvSpPr>
        <p:spPr/>
        <p:txBody>
          <a:bodyPr/>
          <a:lstStyle/>
          <a:p>
            <a:fld id="{CAF39C27-507F-40F3-9B4F-ABD09A52E981}" type="slidenum">
              <a:rPr lang="en-US" smtClean="0"/>
              <a:pPr/>
              <a:t>‹#›</a:t>
            </a:fld>
            <a:endParaRPr lang="en-US"/>
          </a:p>
        </p:txBody>
      </p:sp>
      <p:sp>
        <p:nvSpPr>
          <p:cNvPr id="5" name="Footer Placeholder 4"/>
          <p:cNvSpPr>
            <a:spLocks noGrp="1"/>
          </p:cNvSpPr>
          <p:nvPr>
            <p:ph type="ftr" sz="quarter" idx="12"/>
          </p:nvPr>
        </p:nvSpPr>
        <p:spPr/>
        <p:txBody>
          <a:bodyPr/>
          <a:lstStyle/>
          <a:p>
            <a:r>
              <a:rPr lang="en-US" smtClean="0"/>
              <a:t>NUS Integrated School of Science and Engineering</a:t>
            </a:r>
            <a:endParaRPr lang="en-US" dirty="0"/>
          </a:p>
        </p:txBody>
      </p:sp>
    </p:spTree>
  </p:cSld>
  <p:clrMapOvr>
    <a:masterClrMapping/>
  </p:clrMapOvr>
  <p:transition xmlns:p14="http://schemas.microsoft.com/office/powerpoint/2010/mai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651E8-F846-2C46-BD25-EBBCA6A14864}" type="datetime1">
              <a:rPr lang="en-US" smtClean="0"/>
              <a:t>2/5/13</a:t>
            </a:fld>
            <a:endParaRPr lang="en-US"/>
          </a:p>
        </p:txBody>
      </p:sp>
      <p:sp>
        <p:nvSpPr>
          <p:cNvPr id="3" name="Slide Number Placeholder 2"/>
          <p:cNvSpPr>
            <a:spLocks noGrp="1"/>
          </p:cNvSpPr>
          <p:nvPr>
            <p:ph type="sldNum" sz="quarter" idx="11"/>
          </p:nvPr>
        </p:nvSpPr>
        <p:spPr/>
        <p:txBody>
          <a:bodyPr/>
          <a:lstStyle/>
          <a:p>
            <a:fld id="{CAF39C27-507F-40F3-9B4F-ABD09A52E981}" type="slidenum">
              <a:rPr lang="en-US" smtClean="0"/>
              <a:pPr/>
              <a:t>‹#›</a:t>
            </a:fld>
            <a:endParaRPr lang="en-US"/>
          </a:p>
        </p:txBody>
      </p:sp>
      <p:sp>
        <p:nvSpPr>
          <p:cNvPr id="4" name="Footer Placeholder 3"/>
          <p:cNvSpPr>
            <a:spLocks noGrp="1"/>
          </p:cNvSpPr>
          <p:nvPr>
            <p:ph type="ftr" sz="quarter" idx="12"/>
          </p:nvPr>
        </p:nvSpPr>
        <p:spPr/>
        <p:txBody>
          <a:bodyPr/>
          <a:lstStyle/>
          <a:p>
            <a:r>
              <a:rPr lang="en-US" smtClean="0"/>
              <a:t>NUS Integrated School of Science and Engineering</a:t>
            </a:r>
            <a:endParaRPr lang="en-US" dirty="0"/>
          </a:p>
        </p:txBody>
      </p:sp>
    </p:spTree>
  </p:cSld>
  <p:clrMapOvr>
    <a:masterClrMapping/>
  </p:clrMapOvr>
  <p:transition xmlns:p14="http://schemas.microsoft.com/office/powerpoint/2010/mai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9F979B-C9EF-654A-A5A6-BFA5BFB99D5D}" type="datetime1">
              <a:rPr lang="en-US" smtClean="0"/>
              <a:t>2/5/13</a:t>
            </a:fld>
            <a:endParaRPr lang="en-US"/>
          </a:p>
        </p:txBody>
      </p:sp>
      <p:sp>
        <p:nvSpPr>
          <p:cNvPr id="6" name="Slide Number Placeholder 5"/>
          <p:cNvSpPr>
            <a:spLocks noGrp="1"/>
          </p:cNvSpPr>
          <p:nvPr>
            <p:ph type="sldNum" sz="quarter" idx="11"/>
          </p:nvPr>
        </p:nvSpPr>
        <p:spPr/>
        <p:txBody>
          <a:bodyPr/>
          <a:lstStyle/>
          <a:p>
            <a:fld id="{CAF39C27-507F-40F3-9B4F-ABD09A52E981}" type="slidenum">
              <a:rPr lang="en-US" smtClean="0"/>
              <a:pPr/>
              <a:t>‹#›</a:t>
            </a:fld>
            <a:endParaRPr lang="en-US"/>
          </a:p>
        </p:txBody>
      </p:sp>
      <p:sp>
        <p:nvSpPr>
          <p:cNvPr id="7" name="Footer Placeholder 6"/>
          <p:cNvSpPr>
            <a:spLocks noGrp="1"/>
          </p:cNvSpPr>
          <p:nvPr>
            <p:ph type="ftr" sz="quarter" idx="12"/>
          </p:nvPr>
        </p:nvSpPr>
        <p:spPr/>
        <p:txBody>
          <a:bodyPr/>
          <a:lstStyle/>
          <a:p>
            <a:r>
              <a:rPr lang="en-US" smtClean="0"/>
              <a:t>NUS Integrated School of Science and Engineering</a:t>
            </a:r>
            <a:endParaRPr lang="en-US" dirty="0"/>
          </a:p>
        </p:txBody>
      </p:sp>
    </p:spTree>
  </p:cSld>
  <p:clrMapOvr>
    <a:masterClrMapping/>
  </p:clrMapOvr>
  <p:transition xmlns:p14="http://schemas.microsoft.com/office/powerpoint/2010/mai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DC77C-11DC-274E-A8A2-F24D646A4D0C}" type="datetime1">
              <a:rPr lang="en-US" smtClean="0"/>
              <a:t>2/5/13</a:t>
            </a:fld>
            <a:endParaRPr lang="en-US"/>
          </a:p>
        </p:txBody>
      </p:sp>
      <p:sp>
        <p:nvSpPr>
          <p:cNvPr id="6" name="Slide Number Placeholder 5"/>
          <p:cNvSpPr>
            <a:spLocks noGrp="1"/>
          </p:cNvSpPr>
          <p:nvPr>
            <p:ph type="sldNum" sz="quarter" idx="11"/>
          </p:nvPr>
        </p:nvSpPr>
        <p:spPr/>
        <p:txBody>
          <a:bodyPr/>
          <a:lstStyle/>
          <a:p>
            <a:fld id="{CAF39C27-507F-40F3-9B4F-ABD09A52E981}" type="slidenum">
              <a:rPr lang="en-US" smtClean="0"/>
              <a:pPr/>
              <a:t>‹#›</a:t>
            </a:fld>
            <a:endParaRPr lang="en-US"/>
          </a:p>
        </p:txBody>
      </p:sp>
      <p:sp>
        <p:nvSpPr>
          <p:cNvPr id="7" name="Footer Placeholder 6"/>
          <p:cNvSpPr>
            <a:spLocks noGrp="1"/>
          </p:cNvSpPr>
          <p:nvPr>
            <p:ph type="ftr" sz="quarter" idx="12"/>
          </p:nvPr>
        </p:nvSpPr>
        <p:spPr/>
        <p:txBody>
          <a:bodyPr/>
          <a:lstStyle/>
          <a:p>
            <a:r>
              <a:rPr lang="en-US" smtClean="0"/>
              <a:t>NUS Integrated School of Science and Engineering</a:t>
            </a:r>
            <a:endParaRPr lang="en-US" dirty="0"/>
          </a:p>
        </p:txBody>
      </p:sp>
    </p:spTree>
  </p:cSld>
  <p:clrMapOvr>
    <a:masterClrMapping/>
  </p:clrMapOvr>
  <p:transition xmlns:p14="http://schemas.microsoft.com/office/powerpoint/2010/main">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3.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bgB-cover"/>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pic>
        <p:nvPicPr>
          <p:cNvPr id="1027" name="Picture 3" descr="bgB-gradient"/>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4" name="Date Placeholder 3"/>
          <p:cNvSpPr>
            <a:spLocks noGrp="1"/>
          </p:cNvSpPr>
          <p:nvPr>
            <p:ph type="dt" sz="half" idx="2"/>
          </p:nvPr>
        </p:nvSpPr>
        <p:spPr>
          <a:xfrm>
            <a:off x="2743200" y="65341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578B5-0F45-E54A-8543-8D8548111538}" type="datetime1">
              <a:rPr lang="en-US" smtClean="0"/>
              <a:t>2/5/13</a:t>
            </a:fld>
            <a:endParaRPr lang="en-US"/>
          </a:p>
        </p:txBody>
      </p:sp>
      <p:sp>
        <p:nvSpPr>
          <p:cNvPr id="5" name="Footer Placeholder 4"/>
          <p:cNvSpPr>
            <a:spLocks noGrp="1"/>
          </p:cNvSpPr>
          <p:nvPr>
            <p:ph type="ftr" sz="quarter" idx="3"/>
          </p:nvPr>
        </p:nvSpPr>
        <p:spPr>
          <a:xfrm>
            <a:off x="3873500" y="6534150"/>
            <a:ext cx="45593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NUS Integrated School of Science and Engineering</a:t>
            </a:r>
            <a:endParaRPr lang="en-US" dirty="0"/>
          </a:p>
        </p:txBody>
      </p:sp>
      <p:sp>
        <p:nvSpPr>
          <p:cNvPr id="6" name="Slide Number Placeholder 5"/>
          <p:cNvSpPr>
            <a:spLocks noGrp="1"/>
          </p:cNvSpPr>
          <p:nvPr>
            <p:ph type="sldNum" sz="quarter" idx="4"/>
          </p:nvPr>
        </p:nvSpPr>
        <p:spPr>
          <a:xfrm>
            <a:off x="6991756" y="659251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39C27-507F-40F3-9B4F-ABD09A52E98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ransition xmlns:p14="http://schemas.microsoft.com/office/powerpoint/2010/main">
    <p:wipe dir="r"/>
  </p:transition>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1" descr="bgB-inside"/>
          <p:cNvPicPr>
            <a:picLocks noChangeAspect="1" noChangeArrowheads="1"/>
          </p:cNvPicPr>
          <p:nvPr/>
        </p:nvPicPr>
        <p:blipFill>
          <a:blip r:embed="rId13" cstate="print"/>
          <a:srcRect/>
          <a:stretch>
            <a:fillRect/>
          </a:stretch>
        </p:blipFill>
        <p:spPr bwMode="auto">
          <a:xfrm>
            <a:off x="-12700" y="0"/>
            <a:ext cx="9144000" cy="6858000"/>
          </a:xfrm>
          <a:prstGeom prst="rect">
            <a:avLst/>
          </a:prstGeom>
          <a:noFill/>
          <a:ln w="9525">
            <a:noFill/>
            <a:miter lim="800000"/>
            <a:headEnd/>
            <a:tailEnd/>
          </a:ln>
        </p:spPr>
      </p:pic>
      <p:sp>
        <p:nvSpPr>
          <p:cNvPr id="8" name="Slide Number Placeholder 4"/>
          <p:cNvSpPr>
            <a:spLocks noGrp="1"/>
          </p:cNvSpPr>
          <p:nvPr>
            <p:ph type="sldNum" sz="quarter" idx="4"/>
          </p:nvPr>
        </p:nvSpPr>
        <p:spPr bwMode="auto">
          <a:xfrm>
            <a:off x="7296555" y="6611568"/>
            <a:ext cx="1825625" cy="342900"/>
          </a:xfrm>
          <a:prstGeom prst="rect">
            <a:avLst/>
          </a:prstGeom>
          <a:ln>
            <a:miter lim="800000"/>
            <a:headEnd/>
            <a:tailEnd/>
          </a:ln>
        </p:spPr>
        <p:txBody>
          <a:bodyPr vert="horz" wrap="square" lIns="91405" tIns="45701" rIns="91405" bIns="45701" numCol="1" anchor="t" anchorCtr="0" compatLnSpc="1">
            <a:prstTxWarp prst="textNoShape">
              <a:avLst/>
            </a:prstTxWarp>
          </a:bodyPr>
          <a:lstStyle>
            <a:lvl1pPr algn="r" eaLnBrk="0" hangingPunct="0">
              <a:defRPr sz="900" b="1">
                <a:latin typeface="Arial" charset="0"/>
              </a:defRPr>
            </a:lvl1pPr>
          </a:lstStyle>
          <a:p>
            <a:fld id="{EBDCDE89-C44B-408E-8F3B-01D400C01FB2}" type="slidenum">
              <a:rPr lang="en-US"/>
              <a:pPr/>
              <a:t>‹#›</a:t>
            </a:fld>
            <a:endParaRPr lang="en-US"/>
          </a:p>
        </p:txBody>
      </p:sp>
      <p:sp>
        <p:nvSpPr>
          <p:cNvPr id="292880" name="Text Box 16"/>
          <p:cNvSpPr txBox="1">
            <a:spLocks noChangeArrowheads="1"/>
          </p:cNvSpPr>
          <p:nvPr/>
        </p:nvSpPr>
        <p:spPr bwMode="auto">
          <a:xfrm>
            <a:off x="279400" y="6627813"/>
            <a:ext cx="2365375" cy="214312"/>
          </a:xfrm>
          <a:prstGeom prst="rect">
            <a:avLst/>
          </a:prstGeom>
          <a:noFill/>
          <a:ln w="9525">
            <a:noFill/>
            <a:miter lim="800000"/>
            <a:headEnd/>
            <a:tailEnd/>
          </a:ln>
          <a:effectLst/>
        </p:spPr>
        <p:txBody>
          <a:bodyPr wrap="none">
            <a:spAutoFit/>
          </a:bodyPr>
          <a:lstStyle/>
          <a:p>
            <a:pPr>
              <a:defRPr/>
            </a:pPr>
            <a:r>
              <a:rPr lang="en-US" sz="800">
                <a:latin typeface="Arial Unicode MS" pitchFamily="34" charset="-128"/>
              </a:rPr>
              <a:t>Copyright National University of Singapore 2009</a:t>
            </a:r>
          </a:p>
        </p:txBody>
      </p:sp>
      <p:sp>
        <p:nvSpPr>
          <p:cNvPr id="5" name="Date Placeholder 4"/>
          <p:cNvSpPr>
            <a:spLocks noGrp="1"/>
          </p:cNvSpPr>
          <p:nvPr>
            <p:ph type="dt" sz="half" idx="2"/>
          </p:nvPr>
        </p:nvSpPr>
        <p:spPr>
          <a:xfrm>
            <a:off x="2895600" y="65563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F09F9-DDB0-354A-97E8-32EF50053F76}" type="datetime1">
              <a:rPr lang="en-US" smtClean="0"/>
              <a:t>2/5/13</a:t>
            </a:fld>
            <a:endParaRPr lang="en-US"/>
          </a:p>
        </p:txBody>
      </p:sp>
      <p:sp>
        <p:nvSpPr>
          <p:cNvPr id="6" name="Footer Placeholder 5"/>
          <p:cNvSpPr>
            <a:spLocks noGrp="1"/>
          </p:cNvSpPr>
          <p:nvPr>
            <p:ph type="ftr" sz="quarter" idx="3"/>
          </p:nvPr>
        </p:nvSpPr>
        <p:spPr>
          <a:xfrm>
            <a:off x="4229100" y="6546850"/>
            <a:ext cx="44323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NUS Integrated School of Science and Engineering</a:t>
            </a:r>
            <a:endParaRPr lang="en-US" dirty="0"/>
          </a:p>
        </p:txBody>
      </p:sp>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ransition xmlns:p14="http://schemas.microsoft.com/office/powerpoint/2010/main">
    <p:wipe dir="r"/>
  </p:transition>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3B03DF3D-8F44-334F-A955-D8EBAE8122B9}" type="datetime1">
              <a:rPr lang="en-US" smtClean="0"/>
              <a:t>2/5/13</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NUS Integrated School of Science and Engineering</a:t>
            </a:r>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CAF39C27-507F-40F3-9B4F-ABD09A52E98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Lst>
  <p:transition xmlns:p14="http://schemas.microsoft.com/office/powerpoint/2010/main">
    <p:wipe dir="r"/>
  </p:transition>
  <p:timing>
    <p:tnLst>
      <p:par>
        <p:cTn xmlns:p14="http://schemas.microsoft.com/office/powerpoint/2010/main" id="1" dur="indefinite" restart="never" nodeType="tmRoot"/>
      </p:par>
    </p:tnLst>
  </p:timing>
  <p:hf hdr="0" ftr="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9.emf"/><Relationship Id="rId3"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emf"/><Relationship Id="rId6" Type="http://schemas.openxmlformats.org/officeDocument/2006/relationships/image" Target="../media/image14.emf"/><Relationship Id="rId7" Type="http://schemas.openxmlformats.org/officeDocument/2006/relationships/image" Target="../media/image15.emf"/><Relationship Id="rId1" Type="http://schemas.openxmlformats.org/officeDocument/2006/relationships/slideLayout" Target="../slideLayouts/slideLayout24.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1" Type="http://schemas.openxmlformats.org/officeDocument/2006/relationships/slideLayout" Target="../slideLayouts/slideLayout24.xml"/><Relationship Id="rId2"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1" Type="http://schemas.openxmlformats.org/officeDocument/2006/relationships/slideLayout" Target="../slideLayouts/slideLayout24.xml"/><Relationship Id="rId2"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25.tiff"/><Relationship Id="rId4" Type="http://schemas.openxmlformats.org/officeDocument/2006/relationships/image" Target="../media/image26.tiff"/><Relationship Id="rId5" Type="http://schemas.openxmlformats.org/officeDocument/2006/relationships/image" Target="../media/image27.tiff"/><Relationship Id="rId6" Type="http://schemas.openxmlformats.org/officeDocument/2006/relationships/image" Target="../media/image28.tiff"/><Relationship Id="rId1" Type="http://schemas.openxmlformats.org/officeDocument/2006/relationships/slideLayout" Target="../slideLayouts/slideLayout24.xml"/><Relationship Id="rId2" Type="http://schemas.openxmlformats.org/officeDocument/2006/relationships/image" Target="../media/image24.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24.xml"/><Relationship Id="rId2"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5.jpeg"/><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6.jpeg"/><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1" Type="http://schemas.microsoft.com/office/2007/relationships/diagramDrawing" Target="../diagrams/drawing2.xml"/><Relationship Id="rId12" Type="http://schemas.openxmlformats.org/officeDocument/2006/relationships/diagramData" Target="../diagrams/data3.xml"/><Relationship Id="rId13" Type="http://schemas.openxmlformats.org/officeDocument/2006/relationships/diagramLayout" Target="../diagrams/layout3.xml"/><Relationship Id="rId14" Type="http://schemas.openxmlformats.org/officeDocument/2006/relationships/diagramQuickStyle" Target="../diagrams/quickStyle3.xml"/><Relationship Id="rId15" Type="http://schemas.openxmlformats.org/officeDocument/2006/relationships/diagramColors" Target="../diagrams/colors3.xml"/><Relationship Id="rId16" Type="http://schemas.microsoft.com/office/2007/relationships/diagramDrawing" Target="../diagrams/drawing3.xml"/><Relationship Id="rId1" Type="http://schemas.openxmlformats.org/officeDocument/2006/relationships/slideLayout" Target="../slideLayouts/slideLayout24.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9783" y="2078372"/>
            <a:ext cx="7099710" cy="1470025"/>
          </a:xfrm>
        </p:spPr>
        <p:txBody>
          <a:bodyPr/>
          <a:lstStyle/>
          <a:p>
            <a:r>
              <a:rPr lang="en-US" sz="2600" dirty="0" smtClean="0"/>
              <a:t>From Empirical Behaviors to Stochastic Modeling in Financial Market</a:t>
            </a:r>
            <a:br>
              <a:rPr lang="en-US" sz="2600" dirty="0" smtClean="0"/>
            </a:br>
            <a:r>
              <a:rPr lang="en-US" sz="2000" dirty="0" smtClean="0"/>
              <a:t>- </a:t>
            </a:r>
            <a:r>
              <a:rPr lang="en-US" sz="2000" dirty="0" smtClean="0">
                <a:solidFill>
                  <a:srgbClr val="FF0000"/>
                </a:solidFill>
              </a:rPr>
              <a:t>Opinion Convergence and </a:t>
            </a:r>
            <a:br>
              <a:rPr lang="en-US" sz="2000" dirty="0" smtClean="0">
                <a:solidFill>
                  <a:srgbClr val="FF0000"/>
                </a:solidFill>
              </a:rPr>
            </a:br>
            <a:r>
              <a:rPr lang="en-US" sz="2000" dirty="0" smtClean="0">
                <a:solidFill>
                  <a:srgbClr val="FF0000"/>
                </a:solidFill>
              </a:rPr>
              <a:t>Heterogeneous Investment Horizons</a:t>
            </a:r>
            <a:endParaRPr lang="en-US" sz="2000" dirty="0">
              <a:solidFill>
                <a:srgbClr val="FF0000"/>
              </a:solidFill>
            </a:endParaRPr>
          </a:p>
        </p:txBody>
      </p:sp>
      <p:sp>
        <p:nvSpPr>
          <p:cNvPr id="3" name="Subtitle 2"/>
          <p:cNvSpPr>
            <a:spLocks noGrp="1"/>
          </p:cNvSpPr>
          <p:nvPr>
            <p:ph type="subTitle" idx="1"/>
          </p:nvPr>
        </p:nvSpPr>
        <p:spPr>
          <a:xfrm>
            <a:off x="1350779" y="4510837"/>
            <a:ext cx="6400800" cy="1752600"/>
          </a:xfrm>
        </p:spPr>
        <p:txBody>
          <a:bodyPr>
            <a:normAutofit/>
          </a:bodyPr>
          <a:lstStyle/>
          <a:p>
            <a:r>
              <a:rPr lang="en-US" i="1" dirty="0" smtClean="0">
                <a:solidFill>
                  <a:schemeClr val="tx2"/>
                </a:solidFill>
              </a:rPr>
              <a:t>Ling Feng</a:t>
            </a:r>
          </a:p>
          <a:p>
            <a:r>
              <a:rPr lang="en-US" i="1" dirty="0" smtClean="0"/>
              <a:t>Research Associate, Boston University</a:t>
            </a:r>
          </a:p>
          <a:p>
            <a:r>
              <a:rPr lang="en-US" i="1" dirty="0" smtClean="0"/>
              <a:t>Research Associate, National University of Singapore</a:t>
            </a:r>
            <a:endParaRPr lang="en-US" i="1" dirty="0"/>
          </a:p>
        </p:txBody>
      </p:sp>
      <p:sp>
        <p:nvSpPr>
          <p:cNvPr id="4" name="Rectangle 3"/>
          <p:cNvSpPr/>
          <p:nvPr/>
        </p:nvSpPr>
        <p:spPr>
          <a:xfrm>
            <a:off x="855910" y="6000118"/>
            <a:ext cx="7278446" cy="461665"/>
          </a:xfrm>
          <a:prstGeom prst="rect">
            <a:avLst/>
          </a:prstGeom>
        </p:spPr>
        <p:txBody>
          <a:bodyPr wrap="square">
            <a:spAutoFit/>
          </a:bodyPr>
          <a:lstStyle/>
          <a:p>
            <a:r>
              <a:rPr lang="en-US" sz="1200" dirty="0" smtClean="0"/>
              <a:t>L </a:t>
            </a:r>
            <a:r>
              <a:rPr lang="en-US" sz="1200" dirty="0"/>
              <a:t>Feng, </a:t>
            </a:r>
            <a:r>
              <a:rPr lang="en-US" sz="1200" dirty="0" smtClean="0"/>
              <a:t>B Li</a:t>
            </a:r>
            <a:r>
              <a:rPr lang="en-US" sz="1200" dirty="0"/>
              <a:t>, </a:t>
            </a:r>
            <a:r>
              <a:rPr lang="en-US" sz="1200" dirty="0" smtClean="0"/>
              <a:t>B </a:t>
            </a:r>
            <a:r>
              <a:rPr lang="en-US" sz="1200" dirty="0" err="1"/>
              <a:t>Podobnik</a:t>
            </a:r>
            <a:r>
              <a:rPr lang="en-US" sz="1200" dirty="0"/>
              <a:t>, </a:t>
            </a:r>
            <a:r>
              <a:rPr lang="en-US" sz="1200" dirty="0" smtClean="0"/>
              <a:t>T </a:t>
            </a:r>
            <a:r>
              <a:rPr lang="en-US" sz="1200" dirty="0" err="1"/>
              <a:t>Preis</a:t>
            </a:r>
            <a:r>
              <a:rPr lang="en-US" sz="1200" dirty="0"/>
              <a:t>, and </a:t>
            </a:r>
            <a:r>
              <a:rPr lang="en-US" sz="1200" dirty="0" smtClean="0"/>
              <a:t>H E Stanley</a:t>
            </a:r>
            <a:r>
              <a:rPr lang="en-US" sz="1200" dirty="0"/>
              <a:t>, Linking agent-based models and stochastic models of financial markets. </a:t>
            </a:r>
            <a:r>
              <a:rPr lang="en-US" sz="1200" dirty="0" smtClean="0"/>
              <a:t>Proceedings </a:t>
            </a:r>
            <a:r>
              <a:rPr lang="en-US" sz="1200" dirty="0"/>
              <a:t>of the National Academy of Sciences, 109(22</a:t>
            </a:r>
            <a:r>
              <a:rPr lang="en-US" sz="1200" dirty="0" smtClean="0"/>
              <a:t>) </a:t>
            </a:r>
            <a:r>
              <a:rPr lang="en-US" sz="1200" dirty="0"/>
              <a:t>2012.</a:t>
            </a:r>
            <a:endParaRPr lang="en-US" sz="1200" dirty="0"/>
          </a:p>
        </p:txBody>
      </p:sp>
    </p:spTree>
    <p:extLst>
      <p:ext uri="{BB962C8B-B14F-4D97-AF65-F5344CB8AC3E}">
        <p14:creationId xmlns:p14="http://schemas.microsoft.com/office/powerpoint/2010/main" val="408863095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558704"/>
          </a:xfrm>
        </p:spPr>
        <p:txBody>
          <a:bodyPr/>
          <a:lstStyle/>
          <a:p>
            <a:r>
              <a:rPr lang="en-US" sz="3600" dirty="0" smtClean="0"/>
              <a:t>Heterogeneous Investment Horizons</a:t>
            </a:r>
            <a:endParaRPr lang="en-US" sz="3600" dirty="0"/>
          </a:p>
        </p:txBody>
      </p:sp>
      <p:sp>
        <p:nvSpPr>
          <p:cNvPr id="4" name="Date Placeholder 3"/>
          <p:cNvSpPr>
            <a:spLocks noGrp="1"/>
          </p:cNvSpPr>
          <p:nvPr>
            <p:ph type="dt" sz="half" idx="10"/>
          </p:nvPr>
        </p:nvSpPr>
        <p:spPr/>
        <p:txBody>
          <a:bodyPr/>
          <a:lstStyle/>
          <a:p>
            <a:fld id="{8F84121A-A297-BD48-996E-2C52F5A67FF7}" type="datetime1">
              <a:rPr lang="en-US" smtClean="0"/>
              <a:t>2/5/13</a:t>
            </a:fld>
            <a:endParaRPr lang="en-US"/>
          </a:p>
        </p:txBody>
      </p:sp>
      <p:sp>
        <p:nvSpPr>
          <p:cNvPr id="5" name="Slide Number Placeholder 4"/>
          <p:cNvSpPr>
            <a:spLocks noGrp="1"/>
          </p:cNvSpPr>
          <p:nvPr>
            <p:ph type="sldNum" sz="quarter" idx="12"/>
          </p:nvPr>
        </p:nvSpPr>
        <p:spPr/>
        <p:txBody>
          <a:bodyPr/>
          <a:lstStyle/>
          <a:p>
            <a:fld id="{5AA39575-BDAD-4487-A1FD-BE4FE2F8A8B3}" type="slidenum">
              <a:rPr lang="en-US" smtClean="0"/>
              <a:pPr/>
              <a:t>10</a:t>
            </a:fld>
            <a:endParaRPr lang="en-US"/>
          </a:p>
        </p:txBody>
      </p:sp>
      <p:pic>
        <p:nvPicPr>
          <p:cNvPr id="10" name="Picture 9"/>
          <p:cNvPicPr>
            <a:picLocks noChangeAspect="1"/>
          </p:cNvPicPr>
          <p:nvPr/>
        </p:nvPicPr>
        <p:blipFill>
          <a:blip r:embed="rId2"/>
          <a:stretch>
            <a:fillRect/>
          </a:stretch>
        </p:blipFill>
        <p:spPr>
          <a:xfrm>
            <a:off x="184983" y="562174"/>
            <a:ext cx="8771635" cy="3196048"/>
          </a:xfrm>
          <a:prstGeom prst="rect">
            <a:avLst/>
          </a:prstGeom>
        </p:spPr>
      </p:pic>
      <p:pic>
        <p:nvPicPr>
          <p:cNvPr id="11" name="Picture 10"/>
          <p:cNvPicPr>
            <a:picLocks noChangeAspect="1"/>
          </p:cNvPicPr>
          <p:nvPr/>
        </p:nvPicPr>
        <p:blipFill>
          <a:blip r:embed="rId3"/>
          <a:stretch>
            <a:fillRect/>
          </a:stretch>
        </p:blipFill>
        <p:spPr>
          <a:xfrm>
            <a:off x="1672212" y="3720919"/>
            <a:ext cx="6281208" cy="745228"/>
          </a:xfrm>
          <a:prstGeom prst="rect">
            <a:avLst/>
          </a:prstGeom>
        </p:spPr>
      </p:pic>
      <p:sp>
        <p:nvSpPr>
          <p:cNvPr id="12" name="Rectangle 11"/>
          <p:cNvSpPr/>
          <p:nvPr/>
        </p:nvSpPr>
        <p:spPr>
          <a:xfrm>
            <a:off x="589148" y="6438598"/>
            <a:ext cx="5740211" cy="276999"/>
          </a:xfrm>
          <a:prstGeom prst="rect">
            <a:avLst/>
          </a:prstGeom>
        </p:spPr>
        <p:txBody>
          <a:bodyPr wrap="square">
            <a:spAutoFit/>
          </a:bodyPr>
          <a:lstStyle/>
          <a:p>
            <a:r>
              <a:rPr lang="en-US" sz="1200" i="1" dirty="0" err="1" smtClean="0"/>
              <a:t>Menkhoff</a:t>
            </a:r>
            <a:r>
              <a:rPr lang="en-US" sz="1200" i="1" dirty="0" smtClean="0"/>
              <a:t> L, Journal </a:t>
            </a:r>
            <a:r>
              <a:rPr lang="en-US" sz="1200" i="1" dirty="0"/>
              <a:t>of Banking &amp; Finance 34 (2010) 2573–2586</a:t>
            </a:r>
          </a:p>
        </p:txBody>
      </p:sp>
      <p:sp>
        <p:nvSpPr>
          <p:cNvPr id="13" name="Content Placeholder 2"/>
          <p:cNvSpPr>
            <a:spLocks noGrp="1"/>
          </p:cNvSpPr>
          <p:nvPr>
            <p:ph idx="1"/>
          </p:nvPr>
        </p:nvSpPr>
        <p:spPr>
          <a:xfrm>
            <a:off x="240873" y="4434928"/>
            <a:ext cx="8337076" cy="2050892"/>
          </a:xfrm>
        </p:spPr>
        <p:txBody>
          <a:bodyPr>
            <a:normAutofit/>
          </a:bodyPr>
          <a:lstStyle/>
          <a:p>
            <a:r>
              <a:rPr lang="en-US" sz="1800" b="1" dirty="0" smtClean="0">
                <a:solidFill>
                  <a:srgbClr val="0000FF"/>
                </a:solidFill>
              </a:rPr>
              <a:t>Technical Strategies applied at different investment horizons</a:t>
            </a:r>
          </a:p>
          <a:p>
            <a:r>
              <a:rPr lang="en-US" sz="1800" b="1" dirty="0" smtClean="0">
                <a:solidFill>
                  <a:srgbClr val="0000FF"/>
                </a:solidFill>
              </a:rPr>
              <a:t>Increasing trading activity induced by volatile market conditions.</a:t>
            </a:r>
          </a:p>
          <a:p>
            <a:pPr lvl="1"/>
            <a:r>
              <a:rPr lang="en-US" sz="1800" dirty="0" smtClean="0">
                <a:solidFill>
                  <a:srgbClr val="FF0000"/>
                </a:solidFill>
              </a:rPr>
              <a:t>Placement of limit orders</a:t>
            </a:r>
          </a:p>
          <a:p>
            <a:pPr lvl="1"/>
            <a:r>
              <a:rPr lang="en-US" sz="1800" dirty="0" smtClean="0">
                <a:solidFill>
                  <a:srgbClr val="FF0000"/>
                </a:solidFill>
              </a:rPr>
              <a:t>Margin calls</a:t>
            </a:r>
          </a:p>
          <a:p>
            <a:pPr lvl="1"/>
            <a:r>
              <a:rPr lang="en-US" sz="1800" dirty="0" smtClean="0">
                <a:solidFill>
                  <a:srgbClr val="FF0000"/>
                </a:solidFill>
              </a:rPr>
              <a:t>Trading threshold</a:t>
            </a:r>
          </a:p>
        </p:txBody>
      </p:sp>
    </p:spTree>
    <p:extLst>
      <p:ext uri="{BB962C8B-B14F-4D97-AF65-F5344CB8AC3E}">
        <p14:creationId xmlns:p14="http://schemas.microsoft.com/office/powerpoint/2010/main" val="177532417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blinds(horizontal)">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blinds(horizontal)">
                                      <p:cBhvr>
                                        <p:cTn id="20" dur="500"/>
                                        <p:tgtEl>
                                          <p:spTgt spid="13">
                                            <p:txEl>
                                              <p:pRg st="1" end="1"/>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animEffect transition="in" filter="blinds(horizontal)">
                                      <p:cBhvr>
                                        <p:cTn id="23" dur="500"/>
                                        <p:tgtEl>
                                          <p:spTgt spid="13">
                                            <p:txEl>
                                              <p:pRg st="2" end="2"/>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xEl>
                                              <p:pRg st="3" end="3"/>
                                            </p:txEl>
                                          </p:spTgt>
                                        </p:tgtEl>
                                        <p:attrNameLst>
                                          <p:attrName>style.visibility</p:attrName>
                                        </p:attrNameLst>
                                      </p:cBhvr>
                                      <p:to>
                                        <p:strVal val="visible"/>
                                      </p:to>
                                    </p:set>
                                    <p:animEffect transition="in" filter="blinds(horizontal)">
                                      <p:cBhvr>
                                        <p:cTn id="26" dur="500"/>
                                        <p:tgtEl>
                                          <p:spTgt spid="13">
                                            <p:txEl>
                                              <p:pRg st="3" end="3"/>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animEffect transition="in" filter="blinds(horizontal)">
                                      <p:cBhvr>
                                        <p:cTn id="29" dur="500"/>
                                        <p:tgtEl>
                                          <p:spTgt spid="13">
                                            <p:txEl>
                                              <p:pRg st="4" end="4"/>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152110"/>
          </a:xfrm>
        </p:spPr>
        <p:txBody>
          <a:bodyPr/>
          <a:lstStyle/>
          <a:p>
            <a:r>
              <a:rPr lang="en-US" sz="4000" dirty="0" smtClean="0"/>
              <a:t>Stochastic Model with Additional Assumptions</a:t>
            </a:r>
            <a:endParaRPr lang="en-US" sz="4000" dirty="0"/>
          </a:p>
        </p:txBody>
      </p:sp>
      <p:sp>
        <p:nvSpPr>
          <p:cNvPr id="4" name="Date Placeholder 3"/>
          <p:cNvSpPr>
            <a:spLocks noGrp="1"/>
          </p:cNvSpPr>
          <p:nvPr>
            <p:ph type="dt" sz="half" idx="10"/>
          </p:nvPr>
        </p:nvSpPr>
        <p:spPr/>
        <p:txBody>
          <a:bodyPr/>
          <a:lstStyle/>
          <a:p>
            <a:fld id="{8F84121A-A297-BD48-996E-2C52F5A67FF7}" type="datetime1">
              <a:rPr lang="en-US" smtClean="0"/>
              <a:t>2/5/13</a:t>
            </a:fld>
            <a:endParaRPr lang="en-US"/>
          </a:p>
        </p:txBody>
      </p:sp>
      <p:sp>
        <p:nvSpPr>
          <p:cNvPr id="5" name="Slide Number Placeholder 4"/>
          <p:cNvSpPr>
            <a:spLocks noGrp="1"/>
          </p:cNvSpPr>
          <p:nvPr>
            <p:ph type="sldNum" sz="quarter" idx="12"/>
          </p:nvPr>
        </p:nvSpPr>
        <p:spPr/>
        <p:txBody>
          <a:bodyPr/>
          <a:lstStyle/>
          <a:p>
            <a:fld id="{5AA39575-BDAD-4487-A1FD-BE4FE2F8A8B3}" type="slidenum">
              <a:rPr lang="en-US" smtClean="0"/>
              <a:pPr/>
              <a:t>11</a:t>
            </a:fld>
            <a:endParaRPr lang="en-US"/>
          </a:p>
        </p:txBody>
      </p:sp>
      <p:sp>
        <p:nvSpPr>
          <p:cNvPr id="6" name="Rounded Rectangle 5"/>
          <p:cNvSpPr/>
          <p:nvPr/>
        </p:nvSpPr>
        <p:spPr>
          <a:xfrm>
            <a:off x="4528408" y="1509547"/>
            <a:ext cx="2098943" cy="100317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4799070" y="2172154"/>
            <a:ext cx="1643751" cy="367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028094" y="1145168"/>
            <a:ext cx="1707262" cy="400110"/>
          </a:xfrm>
          <a:prstGeom prst="rect">
            <a:avLst/>
          </a:prstGeom>
          <a:noFill/>
        </p:spPr>
        <p:txBody>
          <a:bodyPr wrap="square" rtlCol="0">
            <a:spAutoFit/>
          </a:bodyPr>
          <a:lstStyle/>
          <a:p>
            <a:r>
              <a:rPr lang="en-US" sz="2000" b="1" dirty="0" smtClean="0">
                <a:solidFill>
                  <a:srgbClr val="0000FF"/>
                </a:solidFill>
              </a:rPr>
              <a:t>Stock Price</a:t>
            </a:r>
            <a:endParaRPr lang="en-US" sz="2000" b="1" dirty="0">
              <a:solidFill>
                <a:srgbClr val="0000FF"/>
              </a:solidFill>
            </a:endParaRPr>
          </a:p>
        </p:txBody>
      </p:sp>
      <p:sp>
        <p:nvSpPr>
          <p:cNvPr id="9" name="Rounded Rectangle 8"/>
          <p:cNvSpPr/>
          <p:nvPr/>
        </p:nvSpPr>
        <p:spPr>
          <a:xfrm>
            <a:off x="4528408" y="2986989"/>
            <a:ext cx="2098943" cy="100317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4799916" y="3175248"/>
            <a:ext cx="1576315" cy="651633"/>
          </a:xfrm>
          <a:custGeom>
            <a:avLst/>
            <a:gdLst>
              <a:gd name="connsiteX0" fmla="*/ 0 w 1946695"/>
              <a:gd name="connsiteY0" fmla="*/ 791207 h 791207"/>
              <a:gd name="connsiteX1" fmla="*/ 1863414 w 1946695"/>
              <a:gd name="connsiteY1" fmla="*/ 0 h 791207"/>
              <a:gd name="connsiteX2" fmla="*/ 1946695 w 1946695"/>
              <a:gd name="connsiteY2" fmla="*/ 572584 h 791207"/>
            </a:gdLst>
            <a:ahLst/>
            <a:cxnLst>
              <a:cxn ang="0">
                <a:pos x="connsiteX0" y="connsiteY0"/>
              </a:cxn>
              <a:cxn ang="0">
                <a:pos x="connsiteX1" y="connsiteY1"/>
              </a:cxn>
              <a:cxn ang="0">
                <a:pos x="connsiteX2" y="connsiteY2"/>
              </a:cxn>
            </a:cxnLst>
            <a:rect l="l" t="t" r="r" b="b"/>
            <a:pathLst>
              <a:path w="1946695" h="791207">
                <a:moveTo>
                  <a:pt x="0" y="791207"/>
                </a:moveTo>
                <a:lnTo>
                  <a:pt x="1863414" y="0"/>
                </a:lnTo>
                <a:lnTo>
                  <a:pt x="1946695" y="572584"/>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ounded Rectangle 11"/>
          <p:cNvSpPr/>
          <p:nvPr/>
        </p:nvSpPr>
        <p:spPr>
          <a:xfrm>
            <a:off x="6843361" y="1519958"/>
            <a:ext cx="2098943" cy="100317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7624121" y="1717761"/>
            <a:ext cx="581635" cy="608763"/>
          </a:xfrm>
          <a:prstGeom prst="ellipse">
            <a:avLst/>
          </a:prstGeom>
          <a:noFill/>
          <a:ln w="22225">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7547500" y="1130998"/>
            <a:ext cx="1298142" cy="400110"/>
          </a:xfrm>
          <a:prstGeom prst="rect">
            <a:avLst/>
          </a:prstGeom>
          <a:noFill/>
        </p:spPr>
        <p:txBody>
          <a:bodyPr wrap="square" rtlCol="0">
            <a:spAutoFit/>
          </a:bodyPr>
          <a:lstStyle/>
          <a:p>
            <a:r>
              <a:rPr lang="en-US" sz="2000" b="1" dirty="0" smtClean="0">
                <a:solidFill>
                  <a:srgbClr val="0000FF"/>
                </a:solidFill>
              </a:rPr>
              <a:t>Hint</a:t>
            </a:r>
            <a:endParaRPr lang="en-US" sz="2000" b="1" dirty="0">
              <a:solidFill>
                <a:srgbClr val="0000FF"/>
              </a:solidFill>
            </a:endParaRPr>
          </a:p>
        </p:txBody>
      </p:sp>
      <p:sp>
        <p:nvSpPr>
          <p:cNvPr id="15" name="Rounded Rectangle 14"/>
          <p:cNvSpPr/>
          <p:nvPr/>
        </p:nvSpPr>
        <p:spPr>
          <a:xfrm>
            <a:off x="6843361" y="2942454"/>
            <a:ext cx="2098943" cy="100317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apple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8789" y="3017255"/>
            <a:ext cx="881581" cy="881581"/>
          </a:xfrm>
          <a:prstGeom prst="rect">
            <a:avLst/>
          </a:prstGeom>
        </p:spPr>
      </p:pic>
      <p:pic>
        <p:nvPicPr>
          <p:cNvPr id="18" name="Picture 17" descr="look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68" y="2743945"/>
            <a:ext cx="1257273" cy="1495300"/>
          </a:xfrm>
          <a:prstGeom prst="rect">
            <a:avLst/>
          </a:prstGeom>
        </p:spPr>
      </p:pic>
      <p:pic>
        <p:nvPicPr>
          <p:cNvPr id="19" name="Picture 18" descr="look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532" y="1201836"/>
            <a:ext cx="1656703" cy="1502265"/>
          </a:xfrm>
          <a:prstGeom prst="rect">
            <a:avLst/>
          </a:prstGeom>
        </p:spPr>
      </p:pic>
      <p:cxnSp>
        <p:nvCxnSpPr>
          <p:cNvPr id="22" name="Straight Arrow Connector 21"/>
          <p:cNvCxnSpPr/>
          <p:nvPr/>
        </p:nvCxnSpPr>
        <p:spPr>
          <a:xfrm>
            <a:off x="2227768" y="1457488"/>
            <a:ext cx="6776996" cy="936956"/>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1769722" y="3435508"/>
            <a:ext cx="499687" cy="707921"/>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p:nvPicPr>
        <p:blipFill>
          <a:blip r:embed="rId5"/>
          <a:stretch>
            <a:fillRect/>
          </a:stretch>
        </p:blipFill>
        <p:spPr>
          <a:xfrm>
            <a:off x="1796998" y="4407816"/>
            <a:ext cx="5876811" cy="892680"/>
          </a:xfrm>
          <a:prstGeom prst="rect">
            <a:avLst/>
          </a:prstGeom>
        </p:spPr>
      </p:pic>
      <p:sp>
        <p:nvSpPr>
          <p:cNvPr id="28" name="Rounded Rectangle 27"/>
          <p:cNvSpPr/>
          <p:nvPr/>
        </p:nvSpPr>
        <p:spPr>
          <a:xfrm>
            <a:off x="3063120" y="4460835"/>
            <a:ext cx="3031101" cy="800389"/>
          </a:xfrm>
          <a:prstGeom prst="round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6"/>
          <a:stretch>
            <a:fillRect/>
          </a:stretch>
        </p:blipFill>
        <p:spPr>
          <a:xfrm>
            <a:off x="1358361" y="5449958"/>
            <a:ext cx="1485374" cy="457038"/>
          </a:xfrm>
          <a:prstGeom prst="rect">
            <a:avLst/>
          </a:prstGeom>
        </p:spPr>
      </p:pic>
      <p:cxnSp>
        <p:nvCxnSpPr>
          <p:cNvPr id="24" name="Straight Arrow Connector 23"/>
          <p:cNvCxnSpPr/>
          <p:nvPr/>
        </p:nvCxnSpPr>
        <p:spPr>
          <a:xfrm>
            <a:off x="2353250" y="5067570"/>
            <a:ext cx="23782" cy="513202"/>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7"/>
          <a:stretch>
            <a:fillRect/>
          </a:stretch>
        </p:blipFill>
        <p:spPr>
          <a:xfrm>
            <a:off x="3716157" y="5567517"/>
            <a:ext cx="362782" cy="362782"/>
          </a:xfrm>
          <a:prstGeom prst="rect">
            <a:avLst/>
          </a:prstGeom>
        </p:spPr>
      </p:pic>
      <p:sp>
        <p:nvSpPr>
          <p:cNvPr id="20" name="TextBox 19"/>
          <p:cNvSpPr txBox="1"/>
          <p:nvPr/>
        </p:nvSpPr>
        <p:spPr>
          <a:xfrm>
            <a:off x="4028721" y="5569123"/>
            <a:ext cx="5115279" cy="338554"/>
          </a:xfrm>
          <a:prstGeom prst="rect">
            <a:avLst/>
          </a:prstGeom>
          <a:noFill/>
        </p:spPr>
        <p:txBody>
          <a:bodyPr wrap="square" rtlCol="0">
            <a:spAutoFit/>
          </a:bodyPr>
          <a:lstStyle/>
          <a:p>
            <a:r>
              <a:rPr lang="en-US" sz="1600" dirty="0" smtClean="0"/>
              <a:t>is a random variable with mean 0 and variance 1</a:t>
            </a:r>
            <a:endParaRPr lang="en-US" sz="1800" dirty="0"/>
          </a:p>
        </p:txBody>
      </p:sp>
    </p:spTree>
    <p:extLst>
      <p:ext uri="{BB962C8B-B14F-4D97-AF65-F5344CB8AC3E}">
        <p14:creationId xmlns:p14="http://schemas.microsoft.com/office/powerpoint/2010/main" val="414635518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par>
                                <p:cTn id="26" presetID="3"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linds(horizontal)">
                                      <p:cBhvr>
                                        <p:cTn id="46" dur="500"/>
                                        <p:tgtEl>
                                          <p:spTgt spid="14"/>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linds(horizontal)">
                                      <p:cBhvr>
                                        <p:cTn id="49" dur="500"/>
                                        <p:tgtEl>
                                          <p:spTgt spid="15"/>
                                        </p:tgtEl>
                                      </p:cBhvr>
                                    </p:animEffect>
                                  </p:childTnLst>
                                </p:cTn>
                              </p:par>
                              <p:par>
                                <p:cTn id="50" presetID="3" presetClass="entr" presetSubtype="1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dissolv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p:tgtEl>
                                          <p:spTgt spid="28"/>
                                        </p:tgtEl>
                                        <p:attrNameLst>
                                          <p:attrName>ppt_y</p:attrName>
                                        </p:attrNameLst>
                                      </p:cBhvr>
                                      <p:tavLst>
                                        <p:tav tm="0">
                                          <p:val>
                                            <p:strVal val="#ppt_y+#ppt_h*1.125000"/>
                                          </p:val>
                                        </p:tav>
                                        <p:tav tm="100000">
                                          <p:val>
                                            <p:strVal val="#ppt_y"/>
                                          </p:val>
                                        </p:tav>
                                      </p:tavLst>
                                    </p:anim>
                                    <p:animEffect transition="in" filter="wipe(up)">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blinds(horizontal)">
                                      <p:cBhvr>
                                        <p:cTn id="73" dur="500"/>
                                        <p:tgtEl>
                                          <p:spTgt spid="17"/>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blinds(horizontal)">
                                      <p:cBhvr>
                                        <p:cTn id="76" dur="500"/>
                                        <p:tgtEl>
                                          <p:spTgt spid="20"/>
                                        </p:tgtEl>
                                      </p:cBhvr>
                                    </p:animEffect>
                                  </p:childTnLst>
                                </p:cTn>
                              </p:par>
                              <p:par>
                                <p:cTn id="77" presetID="3" presetClass="entr" presetSubtype="10" fill="hold" nodeType="with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blinds(horizontal)">
                                      <p:cBhvr>
                                        <p:cTn id="79" dur="500"/>
                                        <p:tgtEl>
                                          <p:spTgt spid="24"/>
                                        </p:tgtEl>
                                      </p:cBhvr>
                                    </p:animEffect>
                                  </p:childTnLst>
                                </p:cTn>
                              </p:par>
                              <p:par>
                                <p:cTn id="80" presetID="3" presetClass="entr" presetSubtype="10" fill="hold" nodeType="with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blinds(horizontal)">
                                      <p:cBhvr>
                                        <p:cTn id="8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0" grpId="0" animBg="1"/>
      <p:bldP spid="12" grpId="0" animBg="1"/>
      <p:bldP spid="13" grpId="0" animBg="1"/>
      <p:bldP spid="14" grpId="0"/>
      <p:bldP spid="15" grpId="0" animBg="1"/>
      <p:bldP spid="28"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621167"/>
          </a:xfrm>
        </p:spPr>
        <p:txBody>
          <a:bodyPr/>
          <a:lstStyle/>
          <a:p>
            <a:r>
              <a:rPr lang="en-US" dirty="0" smtClean="0"/>
              <a:t>Stochastic Model</a:t>
            </a:r>
            <a:endParaRPr lang="en-US" dirty="0"/>
          </a:p>
        </p:txBody>
      </p:sp>
      <p:sp>
        <p:nvSpPr>
          <p:cNvPr id="4" name="Date Placeholder 3"/>
          <p:cNvSpPr>
            <a:spLocks noGrp="1"/>
          </p:cNvSpPr>
          <p:nvPr>
            <p:ph type="dt" sz="half" idx="10"/>
          </p:nvPr>
        </p:nvSpPr>
        <p:spPr/>
        <p:txBody>
          <a:bodyPr/>
          <a:lstStyle/>
          <a:p>
            <a:fld id="{8F84121A-A297-BD48-996E-2C52F5A67FF7}" type="datetime1">
              <a:rPr lang="en-US" smtClean="0"/>
              <a:t>2/5/13</a:t>
            </a:fld>
            <a:endParaRPr lang="en-US"/>
          </a:p>
        </p:txBody>
      </p:sp>
      <p:sp>
        <p:nvSpPr>
          <p:cNvPr id="5" name="Slide Number Placeholder 4"/>
          <p:cNvSpPr>
            <a:spLocks noGrp="1"/>
          </p:cNvSpPr>
          <p:nvPr>
            <p:ph type="sldNum" sz="quarter" idx="12"/>
          </p:nvPr>
        </p:nvSpPr>
        <p:spPr/>
        <p:txBody>
          <a:bodyPr/>
          <a:lstStyle/>
          <a:p>
            <a:fld id="{5AA39575-BDAD-4487-A1FD-BE4FE2F8A8B3}" type="slidenum">
              <a:rPr lang="en-US" smtClean="0"/>
              <a:pPr/>
              <a:t>12</a:t>
            </a:fld>
            <a:endParaRPr lang="en-US"/>
          </a:p>
        </p:txBody>
      </p:sp>
      <p:pic>
        <p:nvPicPr>
          <p:cNvPr id="6" name="Picture 5"/>
          <p:cNvPicPr>
            <a:picLocks noChangeAspect="1"/>
          </p:cNvPicPr>
          <p:nvPr/>
        </p:nvPicPr>
        <p:blipFill>
          <a:blip r:embed="rId2"/>
          <a:stretch>
            <a:fillRect/>
          </a:stretch>
        </p:blipFill>
        <p:spPr>
          <a:xfrm>
            <a:off x="464502" y="607937"/>
            <a:ext cx="5113118" cy="776676"/>
          </a:xfrm>
          <a:prstGeom prst="rect">
            <a:avLst/>
          </a:prstGeom>
        </p:spPr>
      </p:pic>
      <p:pic>
        <p:nvPicPr>
          <p:cNvPr id="7" name="Picture 6"/>
          <p:cNvPicPr>
            <a:picLocks noChangeAspect="1"/>
          </p:cNvPicPr>
          <p:nvPr/>
        </p:nvPicPr>
        <p:blipFill>
          <a:blip r:embed="rId3"/>
          <a:stretch>
            <a:fillRect/>
          </a:stretch>
        </p:blipFill>
        <p:spPr>
          <a:xfrm>
            <a:off x="5904351" y="799054"/>
            <a:ext cx="2660874" cy="368834"/>
          </a:xfrm>
          <a:prstGeom prst="rect">
            <a:avLst/>
          </a:prstGeom>
        </p:spPr>
      </p:pic>
      <p:sp>
        <p:nvSpPr>
          <p:cNvPr id="8" name="Rounded Rectangle 7"/>
          <p:cNvSpPr/>
          <p:nvPr/>
        </p:nvSpPr>
        <p:spPr>
          <a:xfrm>
            <a:off x="1522420" y="702599"/>
            <a:ext cx="2745734" cy="609140"/>
          </a:xfrm>
          <a:prstGeom prst="round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780132" y="1655290"/>
            <a:ext cx="1290858" cy="646331"/>
          </a:xfrm>
          <a:prstGeom prst="rect">
            <a:avLst/>
          </a:prstGeom>
          <a:noFill/>
        </p:spPr>
        <p:txBody>
          <a:bodyPr wrap="square" rtlCol="0">
            <a:spAutoFit/>
          </a:bodyPr>
          <a:lstStyle/>
          <a:p>
            <a:r>
              <a:rPr lang="en-US" sz="1800" dirty="0" smtClean="0">
                <a:solidFill>
                  <a:srgbClr val="0000FF"/>
                </a:solidFill>
              </a:rPr>
              <a:t>Average volatility</a:t>
            </a:r>
            <a:endParaRPr lang="en-US" sz="1800" dirty="0">
              <a:solidFill>
                <a:srgbClr val="0000FF"/>
              </a:solidFill>
            </a:endParaRPr>
          </a:p>
        </p:txBody>
      </p:sp>
      <p:sp>
        <p:nvSpPr>
          <p:cNvPr id="10" name="TextBox 9"/>
          <p:cNvSpPr txBox="1"/>
          <p:nvPr/>
        </p:nvSpPr>
        <p:spPr>
          <a:xfrm>
            <a:off x="3275440" y="1651531"/>
            <a:ext cx="2210700" cy="646331"/>
          </a:xfrm>
          <a:prstGeom prst="rect">
            <a:avLst/>
          </a:prstGeom>
          <a:noFill/>
        </p:spPr>
        <p:txBody>
          <a:bodyPr wrap="square" rtlCol="0">
            <a:spAutoFit/>
          </a:bodyPr>
          <a:lstStyle/>
          <a:p>
            <a:r>
              <a:rPr lang="en-US" sz="1800" dirty="0" smtClean="0">
                <a:solidFill>
                  <a:srgbClr val="0000FF"/>
                </a:solidFill>
              </a:rPr>
              <a:t>Relative portion of trades by chartists</a:t>
            </a:r>
            <a:endParaRPr lang="en-US" sz="1800" dirty="0">
              <a:solidFill>
                <a:srgbClr val="0000FF"/>
              </a:solidFill>
            </a:endParaRPr>
          </a:p>
        </p:txBody>
      </p:sp>
      <p:sp>
        <p:nvSpPr>
          <p:cNvPr id="11" name="TextBox 10"/>
          <p:cNvSpPr txBox="1"/>
          <p:nvPr/>
        </p:nvSpPr>
        <p:spPr>
          <a:xfrm>
            <a:off x="5930024" y="1464138"/>
            <a:ext cx="1603161" cy="923330"/>
          </a:xfrm>
          <a:prstGeom prst="rect">
            <a:avLst/>
          </a:prstGeom>
          <a:noFill/>
        </p:spPr>
        <p:txBody>
          <a:bodyPr wrap="square" rtlCol="0">
            <a:spAutoFit/>
          </a:bodyPr>
          <a:lstStyle/>
          <a:p>
            <a:r>
              <a:rPr lang="en-US" sz="1800" dirty="0" smtClean="0">
                <a:solidFill>
                  <a:srgbClr val="0000FF"/>
                </a:solidFill>
              </a:rPr>
              <a:t>Decay in investment Horizons</a:t>
            </a:r>
            <a:endParaRPr lang="en-US" sz="1800" dirty="0">
              <a:solidFill>
                <a:srgbClr val="0000FF"/>
              </a:solidFill>
            </a:endParaRPr>
          </a:p>
        </p:txBody>
      </p:sp>
      <p:sp>
        <p:nvSpPr>
          <p:cNvPr id="12" name="TextBox 11"/>
          <p:cNvSpPr txBox="1"/>
          <p:nvPr/>
        </p:nvSpPr>
        <p:spPr>
          <a:xfrm>
            <a:off x="7380784" y="1599477"/>
            <a:ext cx="1763216" cy="646331"/>
          </a:xfrm>
          <a:prstGeom prst="rect">
            <a:avLst/>
          </a:prstGeom>
          <a:noFill/>
        </p:spPr>
        <p:txBody>
          <a:bodyPr wrap="square" rtlCol="0">
            <a:spAutoFit/>
          </a:bodyPr>
          <a:lstStyle/>
          <a:p>
            <a:r>
              <a:rPr lang="en-US" sz="1800" dirty="0" smtClean="0">
                <a:solidFill>
                  <a:srgbClr val="0000FF"/>
                </a:solidFill>
              </a:rPr>
              <a:t>(log) Stock price at day t</a:t>
            </a:r>
            <a:endParaRPr lang="en-US" sz="1800" dirty="0">
              <a:solidFill>
                <a:srgbClr val="0000FF"/>
              </a:solidFill>
            </a:endParaRPr>
          </a:p>
        </p:txBody>
      </p:sp>
      <p:sp>
        <p:nvSpPr>
          <p:cNvPr id="13" name="TextBox 12"/>
          <p:cNvSpPr txBox="1"/>
          <p:nvPr/>
        </p:nvSpPr>
        <p:spPr>
          <a:xfrm>
            <a:off x="229022" y="1655290"/>
            <a:ext cx="1603161" cy="646331"/>
          </a:xfrm>
          <a:prstGeom prst="rect">
            <a:avLst/>
          </a:prstGeom>
          <a:noFill/>
        </p:spPr>
        <p:txBody>
          <a:bodyPr wrap="square" rtlCol="0">
            <a:spAutoFit/>
          </a:bodyPr>
          <a:lstStyle/>
          <a:p>
            <a:r>
              <a:rPr lang="en-US" sz="1800" dirty="0" smtClean="0">
                <a:solidFill>
                  <a:srgbClr val="0000FF"/>
                </a:solidFill>
              </a:rPr>
              <a:t>Volatility at day t+1</a:t>
            </a:r>
            <a:endParaRPr lang="en-US" sz="1800" dirty="0">
              <a:solidFill>
                <a:srgbClr val="0000FF"/>
              </a:solidFill>
            </a:endParaRPr>
          </a:p>
        </p:txBody>
      </p:sp>
      <p:cxnSp>
        <p:nvCxnSpPr>
          <p:cNvPr id="15" name="Straight Arrow Connector 14"/>
          <p:cNvCxnSpPr/>
          <p:nvPr/>
        </p:nvCxnSpPr>
        <p:spPr>
          <a:xfrm flipH="1">
            <a:off x="624608" y="1176401"/>
            <a:ext cx="62461" cy="4476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2800326" y="1124348"/>
            <a:ext cx="1551109" cy="635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4923993" y="1186811"/>
            <a:ext cx="31230" cy="5205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7068480" y="1093116"/>
            <a:ext cx="301894" cy="4580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7661857" y="1134758"/>
            <a:ext cx="322715" cy="5205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9" name="Picture 28"/>
          <p:cNvPicPr>
            <a:picLocks noChangeAspect="1"/>
          </p:cNvPicPr>
          <p:nvPr/>
        </p:nvPicPr>
        <p:blipFill>
          <a:blip r:embed="rId4"/>
          <a:stretch>
            <a:fillRect/>
          </a:stretch>
        </p:blipFill>
        <p:spPr>
          <a:xfrm>
            <a:off x="4967427" y="2410542"/>
            <a:ext cx="4047748" cy="3500366"/>
          </a:xfrm>
          <a:prstGeom prst="rect">
            <a:avLst/>
          </a:prstGeom>
        </p:spPr>
      </p:pic>
      <p:pic>
        <p:nvPicPr>
          <p:cNvPr id="30" name="Picture 29"/>
          <p:cNvPicPr>
            <a:picLocks noChangeAspect="1"/>
          </p:cNvPicPr>
          <p:nvPr/>
        </p:nvPicPr>
        <p:blipFill>
          <a:blip r:embed="rId5"/>
          <a:stretch>
            <a:fillRect/>
          </a:stretch>
        </p:blipFill>
        <p:spPr>
          <a:xfrm>
            <a:off x="267088" y="2329315"/>
            <a:ext cx="4419083" cy="3572220"/>
          </a:xfrm>
          <a:prstGeom prst="rect">
            <a:avLst/>
          </a:prstGeom>
        </p:spPr>
      </p:pic>
      <p:sp>
        <p:nvSpPr>
          <p:cNvPr id="31" name="Rectangle 30"/>
          <p:cNvSpPr/>
          <p:nvPr/>
        </p:nvSpPr>
        <p:spPr>
          <a:xfrm>
            <a:off x="701175" y="3671678"/>
            <a:ext cx="3942105"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Long Memory</a:t>
            </a:r>
            <a:endParaRPr lang="en-US" sz="4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2" name="Rectangle 31"/>
          <p:cNvSpPr/>
          <p:nvPr/>
        </p:nvSpPr>
        <p:spPr>
          <a:xfrm>
            <a:off x="5809448" y="3663999"/>
            <a:ext cx="2035032"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Fat Tail</a:t>
            </a:r>
            <a:endParaRPr lang="en-US" sz="4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0440275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dissolve">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dissolve">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checkerboard(across)">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checkerboard(across)">
                                      <p:cBhvr>
                                        <p:cTn id="5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5"/>
            <a:ext cx="8042276" cy="1068825"/>
          </a:xfrm>
        </p:spPr>
        <p:txBody>
          <a:bodyPr/>
          <a:lstStyle/>
          <a:p>
            <a:r>
              <a:rPr lang="en-US" sz="4000" dirty="0" smtClean="0"/>
              <a:t>Prediction of new scaling relation in long memory</a:t>
            </a:r>
            <a:endParaRPr lang="en-US" sz="4000" dirty="0"/>
          </a:p>
        </p:txBody>
      </p:sp>
      <p:sp>
        <p:nvSpPr>
          <p:cNvPr id="4" name="Date Placeholder 3"/>
          <p:cNvSpPr>
            <a:spLocks noGrp="1"/>
          </p:cNvSpPr>
          <p:nvPr>
            <p:ph type="dt" sz="half" idx="10"/>
          </p:nvPr>
        </p:nvSpPr>
        <p:spPr/>
        <p:txBody>
          <a:bodyPr/>
          <a:lstStyle/>
          <a:p>
            <a:fld id="{8F84121A-A297-BD48-996E-2C52F5A67FF7}" type="datetime1">
              <a:rPr lang="en-US" smtClean="0"/>
              <a:t>2/5/13</a:t>
            </a:fld>
            <a:endParaRPr lang="en-US"/>
          </a:p>
        </p:txBody>
      </p:sp>
      <p:sp>
        <p:nvSpPr>
          <p:cNvPr id="5" name="Slide Number Placeholder 4"/>
          <p:cNvSpPr>
            <a:spLocks noGrp="1"/>
          </p:cNvSpPr>
          <p:nvPr>
            <p:ph type="sldNum" sz="quarter" idx="12"/>
          </p:nvPr>
        </p:nvSpPr>
        <p:spPr/>
        <p:txBody>
          <a:bodyPr/>
          <a:lstStyle/>
          <a:p>
            <a:fld id="{5AA39575-BDAD-4487-A1FD-BE4FE2F8A8B3}" type="slidenum">
              <a:rPr lang="en-US" smtClean="0"/>
              <a:pPr/>
              <a:t>13</a:t>
            </a:fld>
            <a:endParaRPr lang="en-US"/>
          </a:p>
        </p:txBody>
      </p:sp>
      <p:pic>
        <p:nvPicPr>
          <p:cNvPr id="7" name="Picture 6"/>
          <p:cNvPicPr>
            <a:picLocks noChangeAspect="1"/>
          </p:cNvPicPr>
          <p:nvPr/>
        </p:nvPicPr>
        <p:blipFill>
          <a:blip r:embed="rId2"/>
          <a:stretch>
            <a:fillRect/>
          </a:stretch>
        </p:blipFill>
        <p:spPr>
          <a:xfrm>
            <a:off x="523516" y="1156156"/>
            <a:ext cx="2265624" cy="280021"/>
          </a:xfrm>
          <a:prstGeom prst="rect">
            <a:avLst/>
          </a:prstGeom>
        </p:spPr>
      </p:pic>
      <p:pic>
        <p:nvPicPr>
          <p:cNvPr id="8" name="Picture 7"/>
          <p:cNvPicPr>
            <a:picLocks noChangeAspect="1"/>
          </p:cNvPicPr>
          <p:nvPr/>
        </p:nvPicPr>
        <p:blipFill>
          <a:blip r:embed="rId3"/>
          <a:stretch>
            <a:fillRect/>
          </a:stretch>
        </p:blipFill>
        <p:spPr>
          <a:xfrm>
            <a:off x="595135" y="2801034"/>
            <a:ext cx="2087429" cy="280021"/>
          </a:xfrm>
          <a:prstGeom prst="rect">
            <a:avLst/>
          </a:prstGeom>
        </p:spPr>
      </p:pic>
      <p:pic>
        <p:nvPicPr>
          <p:cNvPr id="9" name="Picture 8"/>
          <p:cNvPicPr>
            <a:picLocks noChangeAspect="1"/>
          </p:cNvPicPr>
          <p:nvPr/>
        </p:nvPicPr>
        <p:blipFill>
          <a:blip r:embed="rId4"/>
          <a:stretch>
            <a:fillRect/>
          </a:stretch>
        </p:blipFill>
        <p:spPr>
          <a:xfrm>
            <a:off x="3382973" y="1607574"/>
            <a:ext cx="2571099" cy="890975"/>
          </a:xfrm>
          <a:prstGeom prst="rect">
            <a:avLst/>
          </a:prstGeom>
        </p:spPr>
      </p:pic>
      <p:sp>
        <p:nvSpPr>
          <p:cNvPr id="10" name="TextBox 9"/>
          <p:cNvSpPr txBox="1"/>
          <p:nvPr/>
        </p:nvSpPr>
        <p:spPr>
          <a:xfrm>
            <a:off x="229022" y="1655290"/>
            <a:ext cx="2040387" cy="646331"/>
          </a:xfrm>
          <a:prstGeom prst="rect">
            <a:avLst/>
          </a:prstGeom>
          <a:noFill/>
        </p:spPr>
        <p:txBody>
          <a:bodyPr wrap="square" rtlCol="0">
            <a:spAutoFit/>
          </a:bodyPr>
          <a:lstStyle/>
          <a:p>
            <a:r>
              <a:rPr lang="en-US" sz="1800" dirty="0" smtClean="0">
                <a:solidFill>
                  <a:srgbClr val="0000FF"/>
                </a:solidFill>
              </a:rPr>
              <a:t>Autocorrelation (memory) of |</a:t>
            </a:r>
            <a:r>
              <a:rPr lang="en-US" sz="1800" dirty="0" err="1" smtClean="0">
                <a:solidFill>
                  <a:srgbClr val="0000FF"/>
                </a:solidFill>
              </a:rPr>
              <a:t>r</a:t>
            </a:r>
            <a:r>
              <a:rPr lang="en-US" sz="1800" baseline="-25000" dirty="0" err="1" smtClean="0">
                <a:solidFill>
                  <a:srgbClr val="0000FF"/>
                </a:solidFill>
              </a:rPr>
              <a:t>t</a:t>
            </a:r>
            <a:r>
              <a:rPr lang="en-US" sz="1800" dirty="0" smtClean="0">
                <a:solidFill>
                  <a:srgbClr val="0000FF"/>
                </a:solidFill>
              </a:rPr>
              <a:t>|</a:t>
            </a:r>
            <a:endParaRPr lang="en-US" sz="1800" dirty="0">
              <a:solidFill>
                <a:srgbClr val="0000FF"/>
              </a:solidFill>
            </a:endParaRPr>
          </a:p>
        </p:txBody>
      </p:sp>
      <p:sp>
        <p:nvSpPr>
          <p:cNvPr id="11" name="TextBox 10"/>
          <p:cNvSpPr txBox="1"/>
          <p:nvPr/>
        </p:nvSpPr>
        <p:spPr>
          <a:xfrm>
            <a:off x="329371" y="3317231"/>
            <a:ext cx="2040387" cy="646331"/>
          </a:xfrm>
          <a:prstGeom prst="rect">
            <a:avLst/>
          </a:prstGeom>
          <a:noFill/>
        </p:spPr>
        <p:txBody>
          <a:bodyPr wrap="square" rtlCol="0">
            <a:spAutoFit/>
          </a:bodyPr>
          <a:lstStyle/>
          <a:p>
            <a:r>
              <a:rPr lang="en-US" sz="1800" dirty="0" smtClean="0">
                <a:solidFill>
                  <a:srgbClr val="0000FF"/>
                </a:solidFill>
              </a:rPr>
              <a:t>Autocorrelation (memory) of r</a:t>
            </a:r>
            <a:r>
              <a:rPr lang="en-US" sz="1800" baseline="-25000" dirty="0" smtClean="0">
                <a:solidFill>
                  <a:srgbClr val="0000FF"/>
                </a:solidFill>
              </a:rPr>
              <a:t>t</a:t>
            </a:r>
            <a:r>
              <a:rPr lang="en-US" sz="1800" baseline="30000" dirty="0">
                <a:solidFill>
                  <a:srgbClr val="0000FF"/>
                </a:solidFill>
              </a:rPr>
              <a:t>2</a:t>
            </a:r>
          </a:p>
        </p:txBody>
      </p:sp>
      <p:sp>
        <p:nvSpPr>
          <p:cNvPr id="12" name="TextBox 11"/>
          <p:cNvSpPr txBox="1"/>
          <p:nvPr/>
        </p:nvSpPr>
        <p:spPr>
          <a:xfrm>
            <a:off x="6054945" y="1266338"/>
            <a:ext cx="2387673" cy="646331"/>
          </a:xfrm>
          <a:prstGeom prst="rect">
            <a:avLst/>
          </a:prstGeom>
          <a:noFill/>
        </p:spPr>
        <p:txBody>
          <a:bodyPr wrap="square" rtlCol="0">
            <a:spAutoFit/>
          </a:bodyPr>
          <a:lstStyle/>
          <a:p>
            <a:r>
              <a:rPr lang="en-US" sz="1800" dirty="0" smtClean="0">
                <a:solidFill>
                  <a:srgbClr val="0000FF"/>
                </a:solidFill>
              </a:rPr>
              <a:t>Decay in investment horizon</a:t>
            </a:r>
            <a:endParaRPr lang="en-US" sz="1800" dirty="0">
              <a:solidFill>
                <a:srgbClr val="0000FF"/>
              </a:solidFill>
            </a:endParaRPr>
          </a:p>
        </p:txBody>
      </p:sp>
      <p:cxnSp>
        <p:nvCxnSpPr>
          <p:cNvPr id="14" name="Straight Arrow Connector 13"/>
          <p:cNvCxnSpPr/>
          <p:nvPr/>
        </p:nvCxnSpPr>
        <p:spPr>
          <a:xfrm>
            <a:off x="624608" y="1447077"/>
            <a:ext cx="166562" cy="3123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35367" y="3098607"/>
            <a:ext cx="166562" cy="3123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12" idx="1"/>
          </p:cNvCxnSpPr>
          <p:nvPr/>
        </p:nvCxnSpPr>
        <p:spPr>
          <a:xfrm flipV="1">
            <a:off x="5465319" y="1589504"/>
            <a:ext cx="589626" cy="3885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5"/>
          <a:stretch>
            <a:fillRect/>
          </a:stretch>
        </p:blipFill>
        <p:spPr>
          <a:xfrm>
            <a:off x="3559770" y="2568772"/>
            <a:ext cx="4768336" cy="3757381"/>
          </a:xfrm>
          <a:prstGeom prst="rect">
            <a:avLst/>
          </a:prstGeom>
        </p:spPr>
      </p:pic>
      <p:sp>
        <p:nvSpPr>
          <p:cNvPr id="22" name="Oval 21"/>
          <p:cNvSpPr/>
          <p:nvPr/>
        </p:nvSpPr>
        <p:spPr>
          <a:xfrm>
            <a:off x="2581713" y="1103526"/>
            <a:ext cx="187382" cy="24985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463449" y="2734235"/>
            <a:ext cx="187382" cy="24985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a:off x="2758685" y="1415845"/>
            <a:ext cx="697479" cy="14262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2789915" y="2967028"/>
            <a:ext cx="635019" cy="728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41517" y="5094384"/>
            <a:ext cx="3430956" cy="707886"/>
          </a:xfrm>
          <a:prstGeom prst="rect">
            <a:avLst/>
          </a:prstGeom>
          <a:noFill/>
        </p:spPr>
        <p:txBody>
          <a:bodyPr wrap="square" rtlCol="0">
            <a:spAutoFit/>
          </a:bodyPr>
          <a:lstStyle/>
          <a:p>
            <a:r>
              <a:rPr lang="en-US" sz="2000" b="1" dirty="0" smtClean="0">
                <a:solidFill>
                  <a:srgbClr val="FF0000"/>
                </a:solidFill>
              </a:rPr>
              <a:t>Relationships to FIGARCH, HARCH, FIARCH, ……..</a:t>
            </a:r>
            <a:endParaRPr lang="en-US" sz="2000" b="1" baseline="30000" dirty="0">
              <a:solidFill>
                <a:srgbClr val="FF0000"/>
              </a:solidFill>
            </a:endParaRPr>
          </a:p>
        </p:txBody>
      </p:sp>
    </p:spTree>
    <p:extLst>
      <p:ext uri="{BB962C8B-B14F-4D97-AF65-F5344CB8AC3E}">
        <p14:creationId xmlns:p14="http://schemas.microsoft.com/office/powerpoint/2010/main" val="427143952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par>
                                <p:cTn id="14" presetID="5"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par>
                                <p:cTn id="17" presetID="5"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heckerboard(across)">
                                      <p:cBhvr>
                                        <p:cTn id="19" dur="500"/>
                                        <p:tgtEl>
                                          <p:spTgt spid="1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par>
                                <p:cTn id="33" presetID="9"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dissolv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dissolve">
                                      <p:cBhvr>
                                        <p:cTn id="40" dur="500"/>
                                        <p:tgtEl>
                                          <p:spTgt spid="22"/>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dissolve">
                                      <p:cBhvr>
                                        <p:cTn id="43" dur="500"/>
                                        <p:tgtEl>
                                          <p:spTgt spid="23"/>
                                        </p:tgtEl>
                                      </p:cBhvr>
                                    </p:animEffect>
                                  </p:childTnLst>
                                </p:cTn>
                              </p:par>
                              <p:par>
                                <p:cTn id="44" presetID="9"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dissolve">
                                      <p:cBhvr>
                                        <p:cTn id="46" dur="500"/>
                                        <p:tgtEl>
                                          <p:spTgt spid="28"/>
                                        </p:tgtEl>
                                      </p:cBhvr>
                                    </p:animEffect>
                                  </p:childTnLst>
                                </p:cTn>
                              </p:par>
                              <p:par>
                                <p:cTn id="47" presetID="9"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dissolv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dissolve">
                                      <p:cBhvr>
                                        <p:cTn id="54" dur="500"/>
                                        <p:tgtEl>
                                          <p:spTgt spid="19"/>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checkerboard(across)">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22" grpId="0" animBg="1"/>
      <p:bldP spid="23"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1134698"/>
          </a:xfrm>
        </p:spPr>
        <p:txBody>
          <a:bodyPr/>
          <a:lstStyle/>
          <a:p>
            <a:r>
              <a:rPr lang="en-US" sz="3600" dirty="0" smtClean="0"/>
              <a:t>Origin of Scaling and Self-similarity</a:t>
            </a:r>
            <a:br>
              <a:rPr lang="en-US" sz="3600" dirty="0" smtClean="0"/>
            </a:br>
            <a:r>
              <a:rPr lang="en-US" sz="3200" i="1" dirty="0" smtClean="0">
                <a:solidFill>
                  <a:srgbClr val="FF0000"/>
                </a:solidFill>
              </a:rPr>
              <a:t>physics and finance</a:t>
            </a:r>
            <a:endParaRPr lang="en-US" sz="3200" i="1" dirty="0">
              <a:solidFill>
                <a:srgbClr val="FF0000"/>
              </a:solidFill>
            </a:endParaRPr>
          </a:p>
        </p:txBody>
      </p:sp>
      <p:sp>
        <p:nvSpPr>
          <p:cNvPr id="4" name="Date Placeholder 3"/>
          <p:cNvSpPr>
            <a:spLocks noGrp="1"/>
          </p:cNvSpPr>
          <p:nvPr>
            <p:ph type="dt" sz="half" idx="10"/>
          </p:nvPr>
        </p:nvSpPr>
        <p:spPr/>
        <p:txBody>
          <a:bodyPr/>
          <a:lstStyle/>
          <a:p>
            <a:fld id="{8F84121A-A297-BD48-996E-2C52F5A67FF7}" type="datetime1">
              <a:rPr lang="en-US" smtClean="0"/>
              <a:t>2/5/13</a:t>
            </a:fld>
            <a:endParaRPr lang="en-US"/>
          </a:p>
        </p:txBody>
      </p:sp>
      <p:sp>
        <p:nvSpPr>
          <p:cNvPr id="5" name="Slide Number Placeholder 4"/>
          <p:cNvSpPr>
            <a:spLocks noGrp="1"/>
          </p:cNvSpPr>
          <p:nvPr>
            <p:ph type="sldNum" sz="quarter" idx="12"/>
          </p:nvPr>
        </p:nvSpPr>
        <p:spPr/>
        <p:txBody>
          <a:bodyPr/>
          <a:lstStyle/>
          <a:p>
            <a:fld id="{5AA39575-BDAD-4487-A1FD-BE4FE2F8A8B3}" type="slidenum">
              <a:rPr lang="en-US" smtClean="0"/>
              <a:pPr/>
              <a:t>14</a:t>
            </a:fld>
            <a:endParaRPr lang="en-US"/>
          </a:p>
        </p:txBody>
      </p:sp>
      <p:pic>
        <p:nvPicPr>
          <p:cNvPr id="6" name="Picture 5" descr="analogyTabl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384" y="2995803"/>
            <a:ext cx="6146214" cy="486052"/>
          </a:xfrm>
          <a:prstGeom prst="rect">
            <a:avLst/>
          </a:prstGeom>
        </p:spPr>
      </p:pic>
      <p:pic>
        <p:nvPicPr>
          <p:cNvPr id="8" name="Picture 7" descr="FTSA.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17" y="3586980"/>
            <a:ext cx="2537795" cy="2695958"/>
          </a:xfrm>
          <a:prstGeom prst="rect">
            <a:avLst/>
          </a:prstGeom>
        </p:spPr>
      </p:pic>
      <p:pic>
        <p:nvPicPr>
          <p:cNvPr id="9" name="Picture 8" descr="FTSB.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2086" y="3614388"/>
            <a:ext cx="2465903" cy="2652823"/>
          </a:xfrm>
          <a:prstGeom prst="rect">
            <a:avLst/>
          </a:prstGeom>
        </p:spPr>
      </p:pic>
      <p:pic>
        <p:nvPicPr>
          <p:cNvPr id="11" name="Picture 10" descr="ising.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572" y="1276511"/>
            <a:ext cx="6918559" cy="1662301"/>
          </a:xfrm>
          <a:prstGeom prst="rect">
            <a:avLst/>
          </a:prstGeom>
        </p:spPr>
      </p:pic>
      <p:pic>
        <p:nvPicPr>
          <p:cNvPr id="3" name="Picture 2" descr="FTS.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3984" y="3563039"/>
            <a:ext cx="3047553" cy="3145313"/>
          </a:xfrm>
          <a:prstGeom prst="rect">
            <a:avLst/>
          </a:prstGeom>
        </p:spPr>
      </p:pic>
    </p:spTree>
    <p:extLst>
      <p:ext uri="{BB962C8B-B14F-4D97-AF65-F5344CB8AC3E}">
        <p14:creationId xmlns:p14="http://schemas.microsoft.com/office/powerpoint/2010/main" val="95503086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1500" fill="hold"/>
                                        <p:tgtEl>
                                          <p:spTgt spid="3"/>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1600" fill="hold"/>
                                        <p:tgtEl>
                                          <p:spTgt spid="3"/>
                                        </p:tgtEl>
                                      </p:cBhvr>
                                      <p:by x="50000" y="50000"/>
                                    </p:animScale>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uzzl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558" y="2528242"/>
            <a:ext cx="6354733" cy="4228758"/>
          </a:xfrm>
          <a:prstGeom prst="rect">
            <a:avLst/>
          </a:prstGeom>
        </p:spPr>
      </p:pic>
      <p:sp>
        <p:nvSpPr>
          <p:cNvPr id="2" name="Title 1"/>
          <p:cNvSpPr>
            <a:spLocks noGrp="1"/>
          </p:cNvSpPr>
          <p:nvPr>
            <p:ph type="title"/>
          </p:nvPr>
        </p:nvSpPr>
        <p:spPr>
          <a:xfrm>
            <a:off x="549275" y="107576"/>
            <a:ext cx="8042276" cy="850202"/>
          </a:xfrm>
        </p:spPr>
        <p:txBody>
          <a:bodyPr/>
          <a:lstStyle/>
          <a:p>
            <a:r>
              <a:rPr lang="en-US" dirty="0" smtClean="0"/>
              <a:t>Summary</a:t>
            </a:r>
            <a:endParaRPr lang="en-US" dirty="0"/>
          </a:p>
        </p:txBody>
      </p:sp>
      <p:sp>
        <p:nvSpPr>
          <p:cNvPr id="3" name="Content Placeholder 2"/>
          <p:cNvSpPr>
            <a:spLocks noGrp="1"/>
          </p:cNvSpPr>
          <p:nvPr>
            <p:ph idx="1"/>
          </p:nvPr>
        </p:nvSpPr>
        <p:spPr>
          <a:xfrm>
            <a:off x="455583" y="861047"/>
            <a:ext cx="8195236" cy="2459943"/>
          </a:xfrm>
        </p:spPr>
        <p:txBody>
          <a:bodyPr>
            <a:normAutofit fontScale="92500" lnSpcReduction="20000"/>
          </a:bodyPr>
          <a:lstStyle/>
          <a:p>
            <a:r>
              <a:rPr lang="en-US" dirty="0" smtClean="0"/>
              <a:t>Fat tail in distribution – Opinion convergence</a:t>
            </a:r>
          </a:p>
          <a:p>
            <a:r>
              <a:rPr lang="en-US" dirty="0" smtClean="0"/>
              <a:t>Long memory – Heterogeneous Investment Horizons</a:t>
            </a:r>
          </a:p>
          <a:p>
            <a:r>
              <a:rPr lang="en-US" dirty="0" smtClean="0"/>
              <a:t>Behavioral explanation to stochastic </a:t>
            </a:r>
            <a:r>
              <a:rPr lang="en-US" dirty="0" smtClean="0"/>
              <a:t>modeling</a:t>
            </a:r>
            <a:endParaRPr lang="en-US" dirty="0" smtClean="0"/>
          </a:p>
          <a:p>
            <a:r>
              <a:rPr lang="en-US" dirty="0" smtClean="0"/>
              <a:t>Retrieval of parameters from empirical data</a:t>
            </a:r>
          </a:p>
          <a:p>
            <a:r>
              <a:rPr lang="en-US" dirty="0" smtClean="0"/>
              <a:t>A possible origin of criticality phenomenon in finance</a:t>
            </a:r>
            <a:endParaRPr lang="en-US" dirty="0"/>
          </a:p>
        </p:txBody>
      </p:sp>
      <p:sp>
        <p:nvSpPr>
          <p:cNvPr id="4" name="Date Placeholder 3"/>
          <p:cNvSpPr>
            <a:spLocks noGrp="1"/>
          </p:cNvSpPr>
          <p:nvPr>
            <p:ph type="dt" sz="half" idx="10"/>
          </p:nvPr>
        </p:nvSpPr>
        <p:spPr/>
        <p:txBody>
          <a:bodyPr/>
          <a:lstStyle/>
          <a:p>
            <a:fld id="{8F84121A-A297-BD48-996E-2C52F5A67FF7}" type="datetime1">
              <a:rPr lang="en-US" smtClean="0"/>
              <a:t>2/5/13</a:t>
            </a:fld>
            <a:endParaRPr lang="en-US"/>
          </a:p>
        </p:txBody>
      </p:sp>
      <p:sp>
        <p:nvSpPr>
          <p:cNvPr id="5" name="Slide Number Placeholder 4"/>
          <p:cNvSpPr>
            <a:spLocks noGrp="1"/>
          </p:cNvSpPr>
          <p:nvPr>
            <p:ph type="sldNum" sz="quarter" idx="12"/>
          </p:nvPr>
        </p:nvSpPr>
        <p:spPr/>
        <p:txBody>
          <a:bodyPr/>
          <a:lstStyle/>
          <a:p>
            <a:fld id="{5AA39575-BDAD-4487-A1FD-BE4FE2F8A8B3}" type="slidenum">
              <a:rPr lang="en-US" smtClean="0"/>
              <a:pPr/>
              <a:t>15</a:t>
            </a:fld>
            <a:endParaRPr lang="en-US"/>
          </a:p>
        </p:txBody>
      </p:sp>
      <p:sp>
        <p:nvSpPr>
          <p:cNvPr id="14" name="TextBox 13"/>
          <p:cNvSpPr txBox="1"/>
          <p:nvPr/>
        </p:nvSpPr>
        <p:spPr>
          <a:xfrm>
            <a:off x="3204333" y="4042856"/>
            <a:ext cx="943821" cy="461665"/>
          </a:xfrm>
          <a:prstGeom prst="rect">
            <a:avLst/>
          </a:prstGeom>
          <a:noFill/>
        </p:spPr>
        <p:txBody>
          <a:bodyPr wrap="square" rtlCol="0">
            <a:spAutoFit/>
          </a:bodyPr>
          <a:lstStyle/>
          <a:p>
            <a:r>
              <a:rPr lang="en-US" b="1" i="1" dirty="0" smtClean="0">
                <a:solidFill>
                  <a:srgbClr val="FF0000"/>
                </a:solidFill>
              </a:rPr>
              <a:t>ABM</a:t>
            </a:r>
            <a:endParaRPr lang="en-US" b="1" i="1" dirty="0">
              <a:solidFill>
                <a:srgbClr val="FF0000"/>
              </a:solidFill>
            </a:endParaRPr>
          </a:p>
        </p:txBody>
      </p:sp>
      <p:sp>
        <p:nvSpPr>
          <p:cNvPr id="15" name="TextBox 14"/>
          <p:cNvSpPr txBox="1"/>
          <p:nvPr/>
        </p:nvSpPr>
        <p:spPr>
          <a:xfrm>
            <a:off x="3881079" y="4999167"/>
            <a:ext cx="1164289" cy="461665"/>
          </a:xfrm>
          <a:prstGeom prst="rect">
            <a:avLst/>
          </a:prstGeom>
          <a:noFill/>
        </p:spPr>
        <p:txBody>
          <a:bodyPr wrap="square" rtlCol="0">
            <a:spAutoFit/>
          </a:bodyPr>
          <a:lstStyle/>
          <a:p>
            <a:r>
              <a:rPr lang="en-US" b="1" i="1" dirty="0" smtClean="0">
                <a:solidFill>
                  <a:srgbClr val="FF0000"/>
                </a:solidFill>
              </a:rPr>
              <a:t>ARCH</a:t>
            </a:r>
            <a:endParaRPr lang="en-US" b="1" i="1" dirty="0">
              <a:solidFill>
                <a:srgbClr val="FF0000"/>
              </a:solidFill>
            </a:endParaRPr>
          </a:p>
        </p:txBody>
      </p:sp>
      <p:sp>
        <p:nvSpPr>
          <p:cNvPr id="16" name="TextBox 15"/>
          <p:cNvSpPr txBox="1"/>
          <p:nvPr/>
        </p:nvSpPr>
        <p:spPr>
          <a:xfrm>
            <a:off x="4604433" y="3671905"/>
            <a:ext cx="1164289" cy="461665"/>
          </a:xfrm>
          <a:prstGeom prst="rect">
            <a:avLst/>
          </a:prstGeom>
          <a:noFill/>
        </p:spPr>
        <p:txBody>
          <a:bodyPr wrap="square" rtlCol="0">
            <a:spAutoFit/>
          </a:bodyPr>
          <a:lstStyle/>
          <a:p>
            <a:r>
              <a:rPr lang="en-US" b="1" i="1" dirty="0" smtClean="0">
                <a:solidFill>
                  <a:srgbClr val="FFFF00"/>
                </a:solidFill>
              </a:rPr>
              <a:t>Fat tail</a:t>
            </a:r>
            <a:endParaRPr lang="en-US" b="1" i="1" dirty="0">
              <a:solidFill>
                <a:srgbClr val="FFFF00"/>
              </a:solidFill>
            </a:endParaRPr>
          </a:p>
        </p:txBody>
      </p:sp>
      <p:sp>
        <p:nvSpPr>
          <p:cNvPr id="17" name="TextBox 16"/>
          <p:cNvSpPr txBox="1"/>
          <p:nvPr/>
        </p:nvSpPr>
        <p:spPr>
          <a:xfrm>
            <a:off x="5525873" y="4535009"/>
            <a:ext cx="1430442" cy="461665"/>
          </a:xfrm>
          <a:prstGeom prst="rect">
            <a:avLst/>
          </a:prstGeom>
          <a:noFill/>
        </p:spPr>
        <p:txBody>
          <a:bodyPr wrap="square" rtlCol="0">
            <a:spAutoFit/>
          </a:bodyPr>
          <a:lstStyle/>
          <a:p>
            <a:r>
              <a:rPr lang="en-US" b="1" i="1" dirty="0" smtClean="0">
                <a:solidFill>
                  <a:srgbClr val="FFFF00"/>
                </a:solidFill>
              </a:rPr>
              <a:t>Memory</a:t>
            </a:r>
            <a:endParaRPr lang="en-US" b="1" i="1" dirty="0">
              <a:solidFill>
                <a:srgbClr val="FFFF00"/>
              </a:solidFill>
            </a:endParaRPr>
          </a:p>
        </p:txBody>
      </p:sp>
      <p:sp>
        <p:nvSpPr>
          <p:cNvPr id="19" name="Quad Arrow 18"/>
          <p:cNvSpPr/>
          <p:nvPr/>
        </p:nvSpPr>
        <p:spPr>
          <a:xfrm rot="962432">
            <a:off x="4148154" y="4147714"/>
            <a:ext cx="1398254" cy="803911"/>
          </a:xfrm>
          <a:prstGeom prst="quad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461349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dissolv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P spid="17" grpId="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84121A-A297-BD48-996E-2C52F5A67FF7}" type="datetime1">
              <a:rPr lang="en-US" smtClean="0"/>
              <a:t>2/5/13</a:t>
            </a:fld>
            <a:endParaRPr lang="en-US"/>
          </a:p>
        </p:txBody>
      </p:sp>
      <p:sp>
        <p:nvSpPr>
          <p:cNvPr id="5" name="Slide Number Placeholder 4"/>
          <p:cNvSpPr>
            <a:spLocks noGrp="1"/>
          </p:cNvSpPr>
          <p:nvPr>
            <p:ph type="sldNum" sz="quarter" idx="12"/>
          </p:nvPr>
        </p:nvSpPr>
        <p:spPr/>
        <p:txBody>
          <a:bodyPr/>
          <a:lstStyle/>
          <a:p>
            <a:fld id="{5AA39575-BDAD-4487-A1FD-BE4FE2F8A8B3}" type="slidenum">
              <a:rPr lang="en-US" smtClean="0"/>
              <a:pPr/>
              <a:t>16</a:t>
            </a:fld>
            <a:endParaRPr lang="en-US"/>
          </a:p>
        </p:txBody>
      </p:sp>
      <p:sp>
        <p:nvSpPr>
          <p:cNvPr id="6" name="Rectangle 5"/>
          <p:cNvSpPr/>
          <p:nvPr/>
        </p:nvSpPr>
        <p:spPr>
          <a:xfrm>
            <a:off x="2588920" y="2155306"/>
            <a:ext cx="4354638"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3366FF"/>
                </a:solidFill>
                <a:effectLst>
                  <a:outerShdw blurRad="41275" dist="20320" dir="1800000" algn="tl" rotWithShape="0">
                    <a:srgbClr val="000000">
                      <a:alpha val="40000"/>
                    </a:srgbClr>
                  </a:outerShdw>
                  <a:reflection blurRad="6350" stA="55000" endA="300" endPos="45500" dir="5400000" sy="-100000" algn="bl" rotWithShape="0"/>
                </a:effectLst>
              </a:rPr>
              <a:t>Thank You!</a:t>
            </a:r>
            <a:endParaRPr lang="en-US" sz="5400" b="1" cap="none" spc="0"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reflection blurRad="6350" stA="55000" endA="300" endPos="45500" dir="5400000" sy="-100000" algn="bl" rotWithShape="0"/>
              </a:effectLst>
            </a:endParaRPr>
          </a:p>
        </p:txBody>
      </p:sp>
    </p:spTree>
    <p:extLst>
      <p:ext uri="{BB962C8B-B14F-4D97-AF65-F5344CB8AC3E}">
        <p14:creationId xmlns:p14="http://schemas.microsoft.com/office/powerpoint/2010/main" val="11205257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66917"/>
          </a:xfrm>
        </p:spPr>
        <p:txBody>
          <a:bodyPr/>
          <a:lstStyle/>
          <a:p>
            <a:r>
              <a:rPr lang="en-US" sz="2800" b="1" dirty="0" smtClean="0">
                <a:solidFill>
                  <a:srgbClr val="FF0000"/>
                </a:solidFill>
              </a:rPr>
              <a:t>Fundamentalists</a:t>
            </a:r>
            <a:r>
              <a:rPr lang="en-US" sz="2800" dirty="0"/>
              <a:t> </a:t>
            </a:r>
            <a:r>
              <a:rPr lang="en-US" sz="2800" dirty="0" smtClean="0"/>
              <a:t>vs. </a:t>
            </a:r>
            <a:r>
              <a:rPr lang="en-US" sz="2800" b="1" dirty="0" smtClean="0">
                <a:solidFill>
                  <a:srgbClr val="FF0000"/>
                </a:solidFill>
              </a:rPr>
              <a:t>Chartists</a:t>
            </a:r>
            <a:endParaRPr lang="en-US" sz="2800" b="1" dirty="0">
              <a:solidFill>
                <a:srgbClr val="FF0000"/>
              </a:solidFill>
            </a:endParaRPr>
          </a:p>
        </p:txBody>
      </p:sp>
      <p:sp>
        <p:nvSpPr>
          <p:cNvPr id="4" name="Date Placeholder 3"/>
          <p:cNvSpPr>
            <a:spLocks noGrp="1"/>
          </p:cNvSpPr>
          <p:nvPr>
            <p:ph type="dt" sz="half" idx="10"/>
          </p:nvPr>
        </p:nvSpPr>
        <p:spPr/>
        <p:txBody>
          <a:bodyPr/>
          <a:lstStyle/>
          <a:p>
            <a:fld id="{8F84121A-A297-BD48-996E-2C52F5A67FF7}" type="datetime1">
              <a:rPr lang="en-US" smtClean="0"/>
              <a:t>2/5/13</a:t>
            </a:fld>
            <a:endParaRPr lang="en-US"/>
          </a:p>
        </p:txBody>
      </p:sp>
      <p:sp>
        <p:nvSpPr>
          <p:cNvPr id="5" name="Slide Number Placeholder 4"/>
          <p:cNvSpPr>
            <a:spLocks noGrp="1"/>
          </p:cNvSpPr>
          <p:nvPr>
            <p:ph type="sldNum" sz="quarter" idx="12"/>
          </p:nvPr>
        </p:nvSpPr>
        <p:spPr/>
        <p:txBody>
          <a:bodyPr/>
          <a:lstStyle/>
          <a:p>
            <a:fld id="{5AA39575-BDAD-4487-A1FD-BE4FE2F8A8B3}" type="slidenum">
              <a:rPr lang="en-US" smtClean="0"/>
              <a:pPr/>
              <a:t>2</a:t>
            </a:fld>
            <a:endParaRPr lang="en-US"/>
          </a:p>
        </p:txBody>
      </p:sp>
      <p:graphicFrame>
        <p:nvGraphicFramePr>
          <p:cNvPr id="6" name="Chart 5"/>
          <p:cNvGraphicFramePr/>
          <p:nvPr>
            <p:extLst>
              <p:ext uri="{D42A27DB-BD31-4B8C-83A1-F6EECF244321}">
                <p14:modId xmlns:p14="http://schemas.microsoft.com/office/powerpoint/2010/main" val="3986085096"/>
              </p:ext>
            </p:extLst>
          </p:nvPr>
        </p:nvGraphicFramePr>
        <p:xfrm>
          <a:off x="446294" y="931890"/>
          <a:ext cx="7902633" cy="31698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extLst>
              <p:ext uri="{D42A27DB-BD31-4B8C-83A1-F6EECF244321}">
                <p14:modId xmlns:p14="http://schemas.microsoft.com/office/powerpoint/2010/main" val="2816258466"/>
              </p:ext>
            </p:extLst>
          </p:nvPr>
        </p:nvGraphicFramePr>
        <p:xfrm>
          <a:off x="426021" y="3924585"/>
          <a:ext cx="4270052" cy="29334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3840932634"/>
              </p:ext>
            </p:extLst>
          </p:nvPr>
        </p:nvGraphicFramePr>
        <p:xfrm>
          <a:off x="4226465" y="3880553"/>
          <a:ext cx="4632036" cy="297744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308075" y="6480241"/>
            <a:ext cx="5740211" cy="276999"/>
          </a:xfrm>
          <a:prstGeom prst="rect">
            <a:avLst/>
          </a:prstGeom>
        </p:spPr>
        <p:txBody>
          <a:bodyPr wrap="square">
            <a:spAutoFit/>
          </a:bodyPr>
          <a:lstStyle/>
          <a:p>
            <a:r>
              <a:rPr lang="en-US" sz="1200" i="1" dirty="0" smtClean="0"/>
              <a:t>Raw data from Yahoo ! Finance and CRSP</a:t>
            </a:r>
            <a:endParaRPr lang="en-US" sz="1200" i="1" dirty="0"/>
          </a:p>
        </p:txBody>
      </p:sp>
    </p:spTree>
    <p:extLst>
      <p:ext uri="{BB962C8B-B14F-4D97-AF65-F5344CB8AC3E}">
        <p14:creationId xmlns:p14="http://schemas.microsoft.com/office/powerpoint/2010/main" val="202264699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edg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edge">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10" grpId="0">
        <p:bldAsOne/>
      </p:bldGraphic>
      <p:bldGraphic spid="11"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433198"/>
          </a:xfrm>
        </p:spPr>
        <p:txBody>
          <a:bodyPr/>
          <a:lstStyle/>
          <a:p>
            <a:r>
              <a:rPr lang="en-US" sz="4000" b="1" dirty="0" smtClean="0"/>
              <a:t>Guessing game</a:t>
            </a:r>
            <a:endParaRPr lang="en-US" sz="4000" b="1" dirty="0"/>
          </a:p>
        </p:txBody>
      </p:sp>
      <p:sp>
        <p:nvSpPr>
          <p:cNvPr id="4" name="Date Placeholder 3"/>
          <p:cNvSpPr>
            <a:spLocks noGrp="1"/>
          </p:cNvSpPr>
          <p:nvPr>
            <p:ph type="dt" sz="half" idx="10"/>
          </p:nvPr>
        </p:nvSpPr>
        <p:spPr/>
        <p:txBody>
          <a:bodyPr/>
          <a:lstStyle/>
          <a:p>
            <a:fld id="{504522DC-1CA3-F342-948D-EECC22C14726}" type="datetime1">
              <a:rPr lang="en-US" smtClean="0"/>
              <a:t>2/5/13</a:t>
            </a:fld>
            <a:endParaRPr lang="en-US"/>
          </a:p>
        </p:txBody>
      </p:sp>
      <p:sp>
        <p:nvSpPr>
          <p:cNvPr id="6" name="Slide Number Placeholder 5"/>
          <p:cNvSpPr>
            <a:spLocks noGrp="1"/>
          </p:cNvSpPr>
          <p:nvPr>
            <p:ph type="sldNum" sz="quarter" idx="12"/>
          </p:nvPr>
        </p:nvSpPr>
        <p:spPr/>
        <p:txBody>
          <a:bodyPr/>
          <a:lstStyle/>
          <a:p>
            <a:fld id="{5AA39575-BDAD-4487-A1FD-BE4FE2F8A8B3}" type="slidenum">
              <a:rPr lang="en-US" smtClean="0"/>
              <a:pPr/>
              <a:t>3</a:t>
            </a:fld>
            <a:endParaRPr lang="en-US"/>
          </a:p>
        </p:txBody>
      </p:sp>
      <p:sp>
        <p:nvSpPr>
          <p:cNvPr id="9" name="Rectangle 8"/>
          <p:cNvSpPr/>
          <p:nvPr/>
        </p:nvSpPr>
        <p:spPr>
          <a:xfrm>
            <a:off x="2398256" y="0"/>
            <a:ext cx="3868630"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$ 1,000,000</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ounded Rectangle 10"/>
          <p:cNvSpPr/>
          <p:nvPr/>
        </p:nvSpPr>
        <p:spPr>
          <a:xfrm>
            <a:off x="926503" y="1447077"/>
            <a:ext cx="2592123" cy="121804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953983" y="2723824"/>
            <a:ext cx="2592123" cy="121804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964393" y="4004385"/>
            <a:ext cx="2592123" cy="121804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985213" y="5284838"/>
            <a:ext cx="2592123" cy="121804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1894644" y="3144009"/>
            <a:ext cx="718299" cy="739155"/>
          </a:xfrm>
          <a:prstGeom prst="ellipse">
            <a:avLst/>
          </a:prstGeom>
          <a:noFill/>
          <a:ln w="22225">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3830929" y="1832270"/>
            <a:ext cx="3300012" cy="461665"/>
          </a:xfrm>
          <a:prstGeom prst="rect">
            <a:avLst/>
          </a:prstGeom>
          <a:noFill/>
        </p:spPr>
        <p:txBody>
          <a:bodyPr wrap="square" rtlCol="0">
            <a:spAutoFit/>
          </a:bodyPr>
          <a:lstStyle/>
          <a:p>
            <a:r>
              <a:rPr lang="en-US" dirty="0" smtClean="0"/>
              <a:t>Whatever….</a:t>
            </a:r>
            <a:endParaRPr lang="en-US" dirty="0"/>
          </a:p>
        </p:txBody>
      </p:sp>
      <p:sp>
        <p:nvSpPr>
          <p:cNvPr id="26" name="TextBox 25"/>
          <p:cNvSpPr txBox="1"/>
          <p:nvPr/>
        </p:nvSpPr>
        <p:spPr>
          <a:xfrm>
            <a:off x="3910456" y="3109018"/>
            <a:ext cx="3845091" cy="461665"/>
          </a:xfrm>
          <a:prstGeom prst="rect">
            <a:avLst/>
          </a:prstGeom>
          <a:noFill/>
        </p:spPr>
        <p:txBody>
          <a:bodyPr wrap="square" rtlCol="0">
            <a:spAutoFit/>
          </a:bodyPr>
          <a:lstStyle/>
          <a:p>
            <a:r>
              <a:rPr lang="en-US" dirty="0" smtClean="0">
                <a:latin typeface="Times New Roman"/>
                <a:cs typeface="Times New Roman"/>
              </a:rPr>
              <a:t>ball? sun? anything round…. </a:t>
            </a:r>
            <a:endParaRPr lang="en-US" dirty="0">
              <a:latin typeface="Times New Roman"/>
              <a:cs typeface="Times New Roman"/>
            </a:endParaRPr>
          </a:p>
        </p:txBody>
      </p:sp>
      <p:sp>
        <p:nvSpPr>
          <p:cNvPr id="27" name="TextBox 26"/>
          <p:cNvSpPr txBox="1"/>
          <p:nvPr/>
        </p:nvSpPr>
        <p:spPr>
          <a:xfrm>
            <a:off x="3875475" y="4593977"/>
            <a:ext cx="3765562" cy="461665"/>
          </a:xfrm>
          <a:prstGeom prst="rect">
            <a:avLst/>
          </a:prstGeom>
          <a:noFill/>
        </p:spPr>
        <p:txBody>
          <a:bodyPr wrap="square" rtlCol="0">
            <a:spAutoFit/>
          </a:bodyPr>
          <a:lstStyle/>
          <a:p>
            <a:r>
              <a:rPr lang="en-US" dirty="0" smtClean="0">
                <a:latin typeface="Times New Roman"/>
                <a:cs typeface="Times New Roman"/>
              </a:rPr>
              <a:t>Bomb? Fruit? Pendulum? …  </a:t>
            </a:r>
            <a:endParaRPr lang="en-US" dirty="0"/>
          </a:p>
        </p:txBody>
      </p:sp>
      <p:sp>
        <p:nvSpPr>
          <p:cNvPr id="28" name="TextBox 27"/>
          <p:cNvSpPr txBox="1"/>
          <p:nvPr/>
        </p:nvSpPr>
        <p:spPr>
          <a:xfrm>
            <a:off x="3931277" y="5753317"/>
            <a:ext cx="2283572" cy="461665"/>
          </a:xfrm>
          <a:prstGeom prst="rect">
            <a:avLst/>
          </a:prstGeom>
          <a:noFill/>
        </p:spPr>
        <p:txBody>
          <a:bodyPr wrap="square" rtlCol="0">
            <a:spAutoFit/>
          </a:bodyPr>
          <a:lstStyle/>
          <a:p>
            <a:r>
              <a:rPr lang="en-US" dirty="0" smtClean="0">
                <a:latin typeface="Times New Roman"/>
                <a:cs typeface="Times New Roman"/>
              </a:rPr>
              <a:t>Apple (plastic?)</a:t>
            </a:r>
            <a:endParaRPr lang="en-US" dirty="0"/>
          </a:p>
        </p:txBody>
      </p:sp>
      <p:sp>
        <p:nvSpPr>
          <p:cNvPr id="30" name="Oval 29"/>
          <p:cNvSpPr/>
          <p:nvPr/>
        </p:nvSpPr>
        <p:spPr>
          <a:xfrm>
            <a:off x="1890892" y="4420757"/>
            <a:ext cx="718299" cy="739155"/>
          </a:xfrm>
          <a:prstGeom prst="ellipse">
            <a:avLst/>
          </a:prstGeom>
          <a:noFill/>
          <a:ln w="2540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2238178" y="4216304"/>
            <a:ext cx="0" cy="374782"/>
          </a:xfrm>
          <a:prstGeom prst="line">
            <a:avLst/>
          </a:prstGeom>
          <a:ln/>
        </p:spPr>
        <p:style>
          <a:lnRef idx="3">
            <a:schemeClr val="accent6"/>
          </a:lnRef>
          <a:fillRef idx="0">
            <a:schemeClr val="accent6"/>
          </a:fillRef>
          <a:effectRef idx="2">
            <a:schemeClr val="accent6"/>
          </a:effectRef>
          <a:fontRef idx="minor">
            <a:schemeClr val="tx1"/>
          </a:fontRef>
        </p:style>
      </p:cxnSp>
      <p:pic>
        <p:nvPicPr>
          <p:cNvPr id="35" name="Picture 34" descr="apple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3968" y="5338818"/>
            <a:ext cx="1070408" cy="1070408"/>
          </a:xfrm>
          <a:prstGeom prst="rect">
            <a:avLst/>
          </a:prstGeom>
        </p:spPr>
      </p:pic>
      <p:pic>
        <p:nvPicPr>
          <p:cNvPr id="37" name="Picture 36" descr="apple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823" y="5421605"/>
            <a:ext cx="822401" cy="995750"/>
          </a:xfrm>
          <a:prstGeom prst="rect">
            <a:avLst/>
          </a:prstGeom>
        </p:spPr>
      </p:pic>
      <p:sp>
        <p:nvSpPr>
          <p:cNvPr id="39" name="TextBox 38"/>
          <p:cNvSpPr txBox="1"/>
          <p:nvPr/>
        </p:nvSpPr>
        <p:spPr>
          <a:xfrm>
            <a:off x="6141978" y="1824752"/>
            <a:ext cx="2151144" cy="461665"/>
          </a:xfrm>
          <a:prstGeom prst="rect">
            <a:avLst/>
          </a:prstGeom>
          <a:noFill/>
        </p:spPr>
        <p:txBody>
          <a:bodyPr wrap="square" rtlCol="0">
            <a:spAutoFit/>
          </a:bodyPr>
          <a:lstStyle/>
          <a:p>
            <a:r>
              <a:rPr lang="en-US" dirty="0" smtClean="0">
                <a:latin typeface="Zapf Dingbats"/>
                <a:ea typeface="Zapf Dingbats"/>
                <a:cs typeface="Zapf Dingbats"/>
                <a:sym typeface="Zapf Dingbats"/>
              </a:rPr>
              <a:t>✪</a:t>
            </a:r>
            <a:r>
              <a:rPr lang="en-US" dirty="0" smtClean="0">
                <a:latin typeface="Wingdings"/>
                <a:ea typeface="Wingdings"/>
                <a:cs typeface="Wingdings"/>
                <a:sym typeface="Wingdings"/>
              </a:rPr>
              <a:t></a:t>
            </a:r>
            <a:r>
              <a:rPr lang="en-US" dirty="0" err="1" smtClean="0">
                <a:latin typeface="Lucida Grande"/>
                <a:ea typeface="Lucida Grande"/>
                <a:cs typeface="Lucida Grande"/>
                <a:sym typeface="Wingdings"/>
              </a:rPr>
              <a:t>ξ</a:t>
            </a:r>
            <a:r>
              <a:rPr lang="en-US" dirty="0" err="1">
                <a:latin typeface="Lucida Grande"/>
                <a:ea typeface="Lucida Grande"/>
                <a:cs typeface="Lucida Grande"/>
                <a:sym typeface="Wingdings"/>
              </a:rPr>
              <a:t></a:t>
            </a:r>
            <a:r>
              <a:rPr lang="en-US" dirty="0" err="1" smtClean="0">
                <a:latin typeface="Lucida Grande"/>
                <a:ea typeface="Lucida Grande"/>
                <a:cs typeface="Lucida Grande"/>
                <a:sym typeface="Wingdings"/>
              </a:rPr>
              <a:t>ΩΞ</a:t>
            </a:r>
            <a:r>
              <a:rPr lang="en-US" dirty="0" smtClean="0">
                <a:latin typeface="Times New Roman"/>
                <a:cs typeface="Times New Roman"/>
              </a:rPr>
              <a:t>…</a:t>
            </a:r>
            <a:endParaRPr lang="en-US" dirty="0">
              <a:latin typeface="Times New Roman"/>
              <a:cs typeface="Times New Roman"/>
            </a:endParaRPr>
          </a:p>
        </p:txBody>
      </p:sp>
    </p:spTree>
    <p:extLst>
      <p:ext uri="{BB962C8B-B14F-4D97-AF65-F5344CB8AC3E}">
        <p14:creationId xmlns:p14="http://schemas.microsoft.com/office/powerpoint/2010/main" val="12886219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dissolv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1"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2000"/>
                                        <p:tgtEl>
                                          <p:spTgt spid="9"/>
                                        </p:tgtEl>
                                      </p:cBhvr>
                                    </p:animEffect>
                                  </p:childTnLst>
                                </p:cTn>
                              </p:par>
                              <p:par>
                                <p:cTn id="17" presetID="8" presetClass="emph" presetSubtype="0" fill="hold" grpId="0" nodeType="withEffect">
                                  <p:stCondLst>
                                    <p:cond delay="0"/>
                                  </p:stCondLst>
                                  <p:childTnLst>
                                    <p:animRot by="21600000">
                                      <p:cBhvr>
                                        <p:cTn id="18" dur="2000" fill="hold"/>
                                        <p:tgtEl>
                                          <p:spTgt spid="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animBg="1"/>
      <p:bldP spid="12" grpId="0" animBg="1"/>
      <p:bldP spid="13" grpId="0" animBg="1"/>
      <p:bldP spid="14" grpId="0" animBg="1"/>
      <p:bldP spid="15" grpId="0" animBg="1"/>
      <p:bldP spid="25" grpId="0"/>
      <p:bldP spid="26" grpId="0"/>
      <p:bldP spid="27" grpId="0"/>
      <p:bldP spid="28" grpId="0"/>
      <p:bldP spid="30" grpId="0" animBg="1"/>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454" y="0"/>
            <a:ext cx="8042276" cy="1215498"/>
          </a:xfrm>
        </p:spPr>
        <p:txBody>
          <a:bodyPr/>
          <a:lstStyle/>
          <a:p>
            <a:r>
              <a:rPr lang="en-US" sz="4000" b="1" dirty="0" smtClean="0"/>
              <a:t>Guessing game in</a:t>
            </a:r>
            <a:br>
              <a:rPr lang="en-US" sz="4000" b="1" dirty="0" smtClean="0"/>
            </a:br>
            <a:r>
              <a:rPr lang="en-US" sz="4000" b="1" dirty="0" smtClean="0">
                <a:solidFill>
                  <a:srgbClr val="FF0000"/>
                </a:solidFill>
              </a:rPr>
              <a:t>Financial Market</a:t>
            </a:r>
            <a:endParaRPr lang="en-US" sz="4000" b="1" dirty="0"/>
          </a:p>
        </p:txBody>
      </p:sp>
      <p:sp>
        <p:nvSpPr>
          <p:cNvPr id="4" name="Date Placeholder 3"/>
          <p:cNvSpPr>
            <a:spLocks noGrp="1"/>
          </p:cNvSpPr>
          <p:nvPr>
            <p:ph type="dt" sz="half" idx="10"/>
          </p:nvPr>
        </p:nvSpPr>
        <p:spPr/>
        <p:txBody>
          <a:bodyPr/>
          <a:lstStyle/>
          <a:p>
            <a:fld id="{8F84121A-A297-BD48-996E-2C52F5A67FF7}" type="datetime1">
              <a:rPr lang="en-US" smtClean="0"/>
              <a:t>2/5/13</a:t>
            </a:fld>
            <a:endParaRPr lang="en-US"/>
          </a:p>
        </p:txBody>
      </p:sp>
      <p:sp>
        <p:nvSpPr>
          <p:cNvPr id="5" name="Slide Number Placeholder 4"/>
          <p:cNvSpPr>
            <a:spLocks noGrp="1"/>
          </p:cNvSpPr>
          <p:nvPr>
            <p:ph type="sldNum" sz="quarter" idx="12"/>
          </p:nvPr>
        </p:nvSpPr>
        <p:spPr/>
        <p:txBody>
          <a:bodyPr/>
          <a:lstStyle/>
          <a:p>
            <a:fld id="{5AA39575-BDAD-4487-A1FD-BE4FE2F8A8B3}" type="slidenum">
              <a:rPr lang="en-US" smtClean="0"/>
              <a:pPr/>
              <a:t>4</a:t>
            </a:fld>
            <a:endParaRPr lang="en-US"/>
          </a:p>
        </p:txBody>
      </p:sp>
      <p:sp>
        <p:nvSpPr>
          <p:cNvPr id="6" name="Rounded Rectangle 5"/>
          <p:cNvSpPr/>
          <p:nvPr/>
        </p:nvSpPr>
        <p:spPr>
          <a:xfrm>
            <a:off x="926503" y="1655297"/>
            <a:ext cx="2592123" cy="121804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1197165" y="2300756"/>
            <a:ext cx="2029976" cy="2082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922751" y="2932045"/>
            <a:ext cx="2592123" cy="121804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929409" y="4250435"/>
            <a:ext cx="2592123" cy="121804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3"/>
          <p:cNvSpPr/>
          <p:nvPr/>
        </p:nvSpPr>
        <p:spPr>
          <a:xfrm>
            <a:off x="1186755" y="4476576"/>
            <a:ext cx="1977925" cy="718333"/>
          </a:xfrm>
          <a:custGeom>
            <a:avLst/>
            <a:gdLst>
              <a:gd name="connsiteX0" fmla="*/ 0 w 1977925"/>
              <a:gd name="connsiteY0" fmla="*/ 770386 h 770386"/>
              <a:gd name="connsiteX1" fmla="*/ 1977925 w 1977925"/>
              <a:gd name="connsiteY1" fmla="*/ 0 h 770386"/>
            </a:gdLst>
            <a:ahLst/>
            <a:cxnLst>
              <a:cxn ang="0">
                <a:pos x="connsiteX0" y="connsiteY0"/>
              </a:cxn>
              <a:cxn ang="0">
                <a:pos x="connsiteX1" y="connsiteY1"/>
              </a:cxn>
            </a:cxnLst>
            <a:rect l="l" t="t" r="r" b="b"/>
            <a:pathLst>
              <a:path w="1977925" h="770386">
                <a:moveTo>
                  <a:pt x="0" y="770386"/>
                </a:moveTo>
                <a:lnTo>
                  <a:pt x="1977925"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Rounded Rectangle 14"/>
          <p:cNvSpPr/>
          <p:nvPr/>
        </p:nvSpPr>
        <p:spPr>
          <a:xfrm>
            <a:off x="915247" y="5579235"/>
            <a:ext cx="2592123" cy="121804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1186755" y="5767494"/>
            <a:ext cx="1946695" cy="791207"/>
          </a:xfrm>
          <a:custGeom>
            <a:avLst/>
            <a:gdLst>
              <a:gd name="connsiteX0" fmla="*/ 0 w 1946695"/>
              <a:gd name="connsiteY0" fmla="*/ 791207 h 791207"/>
              <a:gd name="connsiteX1" fmla="*/ 1863414 w 1946695"/>
              <a:gd name="connsiteY1" fmla="*/ 0 h 791207"/>
              <a:gd name="connsiteX2" fmla="*/ 1946695 w 1946695"/>
              <a:gd name="connsiteY2" fmla="*/ 572584 h 791207"/>
            </a:gdLst>
            <a:ahLst/>
            <a:cxnLst>
              <a:cxn ang="0">
                <a:pos x="connsiteX0" y="connsiteY0"/>
              </a:cxn>
              <a:cxn ang="0">
                <a:pos x="connsiteX1" y="connsiteY1"/>
              </a:cxn>
              <a:cxn ang="0">
                <a:pos x="connsiteX2" y="connsiteY2"/>
              </a:cxn>
            </a:cxnLst>
            <a:rect l="l" t="t" r="r" b="b"/>
            <a:pathLst>
              <a:path w="1946695" h="791207">
                <a:moveTo>
                  <a:pt x="0" y="791207"/>
                </a:moveTo>
                <a:lnTo>
                  <a:pt x="1863414" y="0"/>
                </a:lnTo>
                <a:lnTo>
                  <a:pt x="1946695" y="572584"/>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1197165" y="3237713"/>
            <a:ext cx="1988335" cy="739154"/>
          </a:xfrm>
          <a:custGeom>
            <a:avLst/>
            <a:gdLst>
              <a:gd name="connsiteX0" fmla="*/ 0 w 1988335"/>
              <a:gd name="connsiteY0" fmla="*/ 739154 h 739154"/>
              <a:gd name="connsiteX1" fmla="*/ 187383 w 1988335"/>
              <a:gd name="connsiteY1" fmla="*/ 458067 h 739154"/>
              <a:gd name="connsiteX2" fmla="*/ 249843 w 1988335"/>
              <a:gd name="connsiteY2" fmla="*/ 666280 h 739154"/>
              <a:gd name="connsiteX3" fmla="*/ 333124 w 1988335"/>
              <a:gd name="connsiteY3" fmla="*/ 270676 h 739154"/>
              <a:gd name="connsiteX4" fmla="*/ 395585 w 1988335"/>
              <a:gd name="connsiteY4" fmla="*/ 582995 h 739154"/>
              <a:gd name="connsiteX5" fmla="*/ 541327 w 1988335"/>
              <a:gd name="connsiteY5" fmla="*/ 187391 h 739154"/>
              <a:gd name="connsiteX6" fmla="*/ 624608 w 1988335"/>
              <a:gd name="connsiteY6" fmla="*/ 510120 h 739154"/>
              <a:gd name="connsiteX7" fmla="*/ 791170 w 1988335"/>
              <a:gd name="connsiteY7" fmla="*/ 20821 h 739154"/>
              <a:gd name="connsiteX8" fmla="*/ 916092 w 1988335"/>
              <a:gd name="connsiteY8" fmla="*/ 624637 h 739154"/>
              <a:gd name="connsiteX9" fmla="*/ 999373 w 1988335"/>
              <a:gd name="connsiteY9" fmla="*/ 343550 h 739154"/>
              <a:gd name="connsiteX10" fmla="*/ 1072244 w 1988335"/>
              <a:gd name="connsiteY10" fmla="*/ 530942 h 739154"/>
              <a:gd name="connsiteX11" fmla="*/ 1217986 w 1988335"/>
              <a:gd name="connsiteY11" fmla="*/ 260265 h 739154"/>
              <a:gd name="connsiteX12" fmla="*/ 1322087 w 1988335"/>
              <a:gd name="connsiteY12" fmla="*/ 395604 h 739154"/>
              <a:gd name="connsiteX13" fmla="*/ 1488649 w 1988335"/>
              <a:gd name="connsiteY13" fmla="*/ 124927 h 739154"/>
              <a:gd name="connsiteX14" fmla="*/ 1592750 w 1988335"/>
              <a:gd name="connsiteY14" fmla="*/ 249855 h 739154"/>
              <a:gd name="connsiteX15" fmla="*/ 1655211 w 1988335"/>
              <a:gd name="connsiteY15" fmla="*/ 104106 h 739154"/>
              <a:gd name="connsiteX16" fmla="*/ 1759313 w 1988335"/>
              <a:gd name="connsiteY16" fmla="*/ 343550 h 739154"/>
              <a:gd name="connsiteX17" fmla="*/ 1988335 w 1988335"/>
              <a:gd name="connsiteY17" fmla="*/ 0 h 73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88335" h="739154">
                <a:moveTo>
                  <a:pt x="0" y="739154"/>
                </a:moveTo>
                <a:lnTo>
                  <a:pt x="187383" y="458067"/>
                </a:lnTo>
                <a:lnTo>
                  <a:pt x="249843" y="666280"/>
                </a:lnTo>
                <a:lnTo>
                  <a:pt x="333124" y="270676"/>
                </a:lnTo>
                <a:lnTo>
                  <a:pt x="395585" y="582995"/>
                </a:lnTo>
                <a:lnTo>
                  <a:pt x="541327" y="187391"/>
                </a:lnTo>
                <a:lnTo>
                  <a:pt x="624608" y="510120"/>
                </a:lnTo>
                <a:lnTo>
                  <a:pt x="791170" y="20821"/>
                </a:lnTo>
                <a:lnTo>
                  <a:pt x="916092" y="624637"/>
                </a:lnTo>
                <a:lnTo>
                  <a:pt x="999373" y="343550"/>
                </a:lnTo>
                <a:lnTo>
                  <a:pt x="1072244" y="530942"/>
                </a:lnTo>
                <a:lnTo>
                  <a:pt x="1217986" y="260265"/>
                </a:lnTo>
                <a:lnTo>
                  <a:pt x="1322087" y="395604"/>
                </a:lnTo>
                <a:lnTo>
                  <a:pt x="1488649" y="124927"/>
                </a:lnTo>
                <a:lnTo>
                  <a:pt x="1592750" y="249855"/>
                </a:lnTo>
                <a:lnTo>
                  <a:pt x="1655211" y="104106"/>
                </a:lnTo>
                <a:lnTo>
                  <a:pt x="1759313" y="343550"/>
                </a:lnTo>
                <a:lnTo>
                  <a:pt x="1988335"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Rounded Rectangle 18"/>
          <p:cNvSpPr/>
          <p:nvPr/>
        </p:nvSpPr>
        <p:spPr>
          <a:xfrm>
            <a:off x="4715789" y="1676118"/>
            <a:ext cx="2592123" cy="121804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4743269" y="2952865"/>
            <a:ext cx="2592123" cy="121804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4753679" y="4233426"/>
            <a:ext cx="2592123" cy="121804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4774499" y="5513879"/>
            <a:ext cx="2592123" cy="121804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descr="apple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1878" y="4359728"/>
            <a:ext cx="822401" cy="995750"/>
          </a:xfrm>
          <a:prstGeom prst="rect">
            <a:avLst/>
          </a:prstGeom>
        </p:spPr>
      </p:pic>
      <p:sp>
        <p:nvSpPr>
          <p:cNvPr id="27" name="Oval 26"/>
          <p:cNvSpPr/>
          <p:nvPr/>
        </p:nvSpPr>
        <p:spPr>
          <a:xfrm>
            <a:off x="5690591" y="3338060"/>
            <a:ext cx="718299" cy="739155"/>
          </a:xfrm>
          <a:prstGeom prst="ellipse">
            <a:avLst/>
          </a:prstGeom>
          <a:noFill/>
          <a:ln w="2540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6037877" y="3133607"/>
            <a:ext cx="0" cy="374782"/>
          </a:xfrm>
          <a:prstGeom prst="line">
            <a:avLst/>
          </a:prstGeom>
          <a:ln/>
        </p:spPr>
        <p:style>
          <a:lnRef idx="3">
            <a:schemeClr val="accent6"/>
          </a:lnRef>
          <a:fillRef idx="0">
            <a:schemeClr val="accent6"/>
          </a:fillRef>
          <a:effectRef idx="2">
            <a:schemeClr val="accent6"/>
          </a:effectRef>
          <a:fontRef idx="minor">
            <a:schemeClr val="tx1"/>
          </a:fontRef>
        </p:style>
      </p:cxnSp>
      <p:pic>
        <p:nvPicPr>
          <p:cNvPr id="29" name="Picture 28" descr="apple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439" y="5588680"/>
            <a:ext cx="1070408" cy="1070408"/>
          </a:xfrm>
          <a:prstGeom prst="rect">
            <a:avLst/>
          </a:prstGeom>
        </p:spPr>
      </p:pic>
      <p:sp>
        <p:nvSpPr>
          <p:cNvPr id="30" name="Oval 29"/>
          <p:cNvSpPr/>
          <p:nvPr/>
        </p:nvSpPr>
        <p:spPr>
          <a:xfrm>
            <a:off x="5673522" y="1967616"/>
            <a:ext cx="718299" cy="739155"/>
          </a:xfrm>
          <a:prstGeom prst="ellipse">
            <a:avLst/>
          </a:prstGeom>
          <a:noFill/>
          <a:ln w="22225">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1426188" y="1290918"/>
            <a:ext cx="1603161" cy="400110"/>
          </a:xfrm>
          <a:prstGeom prst="rect">
            <a:avLst/>
          </a:prstGeom>
          <a:noFill/>
        </p:spPr>
        <p:txBody>
          <a:bodyPr wrap="square" rtlCol="0">
            <a:spAutoFit/>
          </a:bodyPr>
          <a:lstStyle/>
          <a:p>
            <a:r>
              <a:rPr lang="en-US" sz="2000" b="1" dirty="0" smtClean="0">
                <a:solidFill>
                  <a:srgbClr val="0000FF"/>
                </a:solidFill>
              </a:rPr>
              <a:t>Stock Price</a:t>
            </a:r>
            <a:endParaRPr lang="en-US" sz="2000" b="1" dirty="0">
              <a:solidFill>
                <a:srgbClr val="0000FF"/>
              </a:solidFill>
            </a:endParaRPr>
          </a:p>
        </p:txBody>
      </p:sp>
      <p:sp>
        <p:nvSpPr>
          <p:cNvPr id="32" name="TextBox 31"/>
          <p:cNvSpPr txBox="1"/>
          <p:nvPr/>
        </p:nvSpPr>
        <p:spPr>
          <a:xfrm>
            <a:off x="5419927" y="1287158"/>
            <a:ext cx="1603161" cy="400110"/>
          </a:xfrm>
          <a:prstGeom prst="rect">
            <a:avLst/>
          </a:prstGeom>
          <a:noFill/>
        </p:spPr>
        <p:txBody>
          <a:bodyPr wrap="square" rtlCol="0">
            <a:spAutoFit/>
          </a:bodyPr>
          <a:lstStyle/>
          <a:p>
            <a:r>
              <a:rPr lang="en-US" sz="2000" b="1" dirty="0" smtClean="0">
                <a:solidFill>
                  <a:srgbClr val="0000FF"/>
                </a:solidFill>
              </a:rPr>
              <a:t>Hint</a:t>
            </a:r>
            <a:endParaRPr lang="en-US" sz="2000" b="1" dirty="0">
              <a:solidFill>
                <a:srgbClr val="0000FF"/>
              </a:solidFill>
            </a:endParaRPr>
          </a:p>
        </p:txBody>
      </p:sp>
      <p:sp>
        <p:nvSpPr>
          <p:cNvPr id="33" name="Rectangle 32"/>
          <p:cNvSpPr/>
          <p:nvPr/>
        </p:nvSpPr>
        <p:spPr>
          <a:xfrm>
            <a:off x="206084" y="3081852"/>
            <a:ext cx="8023952" cy="1754327"/>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rPr>
              <a:t>Clearer signal</a:t>
            </a:r>
          </a:p>
          <a:p>
            <a:pPr algn="ctr"/>
            <a:r>
              <a:rPr lang="en-US" sz="5400" b="1" dirty="0" smtClean="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rPr>
              <a:t>=&gt; Converged opinions</a:t>
            </a:r>
            <a:endParaRPr lang="en-US" sz="54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9958645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par>
                                <p:cTn id="12" presetID="3" presetClass="entr" presetSubtype="1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linds(horizont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blinds(horizontal)">
                                      <p:cBhvr>
                                        <p:cTn id="46" dur="500"/>
                                        <p:tgtEl>
                                          <p:spTgt spid="3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blinds(horizontal)">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linds(horizontal)">
                                      <p:cBhvr>
                                        <p:cTn id="54" dur="500"/>
                                        <p:tgtEl>
                                          <p:spTgt spid="20"/>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linds(horizontal)">
                                      <p:cBhvr>
                                        <p:cTn id="57" dur="500"/>
                                        <p:tgtEl>
                                          <p:spTgt spid="27"/>
                                        </p:tgtEl>
                                      </p:cBhvr>
                                    </p:animEffect>
                                  </p:childTnLst>
                                </p:cTn>
                              </p:par>
                              <p:par>
                                <p:cTn id="58" presetID="3" presetClass="entr" presetSubtype="10"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linds(horizontal)">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linds(horizontal)">
                                      <p:cBhvr>
                                        <p:cTn id="65" dur="500"/>
                                        <p:tgtEl>
                                          <p:spTgt spid="21"/>
                                        </p:tgtEl>
                                      </p:cBhvr>
                                    </p:animEffect>
                                  </p:childTnLst>
                                </p:cTn>
                              </p:par>
                              <p:par>
                                <p:cTn id="66" presetID="3" presetClass="entr" presetSubtype="10" fill="hold"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blinds(horizontal)">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blinds(horizontal)">
                                      <p:cBhvr>
                                        <p:cTn id="73" dur="500"/>
                                        <p:tgtEl>
                                          <p:spTgt spid="22"/>
                                        </p:tgtEl>
                                      </p:cBhvr>
                                    </p:animEffect>
                                  </p:childTnLst>
                                </p:cTn>
                              </p:par>
                              <p:par>
                                <p:cTn id="74" presetID="3" presetClass="entr" presetSubtype="1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blinds(horizontal)">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12" presetClass="entr" presetSubtype="4" fill="hold" grpId="0" nodeType="click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500"/>
                                        <p:tgtEl>
                                          <p:spTgt spid="33"/>
                                        </p:tgtEl>
                                        <p:attrNameLst>
                                          <p:attrName>ppt_y</p:attrName>
                                        </p:attrNameLst>
                                      </p:cBhvr>
                                      <p:tavLst>
                                        <p:tav tm="0">
                                          <p:val>
                                            <p:strVal val="#ppt_y+#ppt_h*1.125000"/>
                                          </p:val>
                                        </p:tav>
                                        <p:tav tm="100000">
                                          <p:val>
                                            <p:strVal val="#ppt_y"/>
                                          </p:val>
                                        </p:tav>
                                      </p:tavLst>
                                    </p:anim>
                                    <p:animEffect transition="in" filter="wipe(up)">
                                      <p:cBhvr>
                                        <p:cTn id="8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3" grpId="0" animBg="1"/>
      <p:bldP spid="14" grpId="0" animBg="1"/>
      <p:bldP spid="15" grpId="0" animBg="1"/>
      <p:bldP spid="16" grpId="0" animBg="1"/>
      <p:bldP spid="17" grpId="0" animBg="1"/>
      <p:bldP spid="19" grpId="0" animBg="1"/>
      <p:bldP spid="20" grpId="0" animBg="1"/>
      <p:bldP spid="21" grpId="0" animBg="1"/>
      <p:bldP spid="22" grpId="0" animBg="1"/>
      <p:bldP spid="27" grpId="0" animBg="1"/>
      <p:bldP spid="30" grpId="0" animBg="1"/>
      <p:bldP spid="31"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64718"/>
          </a:xfrm>
        </p:spPr>
        <p:txBody>
          <a:bodyPr/>
          <a:lstStyle/>
          <a:p>
            <a:r>
              <a:rPr lang="en-US" sz="2800" dirty="0" smtClean="0"/>
              <a:t>Adaptive strategies by Chartists</a:t>
            </a:r>
            <a:br>
              <a:rPr lang="en-US" sz="2800" dirty="0" smtClean="0"/>
            </a:br>
            <a:r>
              <a:rPr lang="en-US" sz="2800" dirty="0" smtClean="0"/>
              <a:t>- adaptive markets hypothesis (Andrew Lo)???</a:t>
            </a:r>
            <a:endParaRPr lang="en-US" sz="2000" dirty="0"/>
          </a:p>
        </p:txBody>
      </p:sp>
      <p:sp>
        <p:nvSpPr>
          <p:cNvPr id="4" name="Date Placeholder 3"/>
          <p:cNvSpPr>
            <a:spLocks noGrp="1"/>
          </p:cNvSpPr>
          <p:nvPr>
            <p:ph type="dt" sz="half" idx="10"/>
          </p:nvPr>
        </p:nvSpPr>
        <p:spPr/>
        <p:txBody>
          <a:bodyPr/>
          <a:lstStyle/>
          <a:p>
            <a:fld id="{8F84121A-A297-BD48-996E-2C52F5A67FF7}" type="datetime1">
              <a:rPr lang="en-US" smtClean="0"/>
              <a:t>2/5/13</a:t>
            </a:fld>
            <a:endParaRPr lang="en-US"/>
          </a:p>
        </p:txBody>
      </p:sp>
      <p:sp>
        <p:nvSpPr>
          <p:cNvPr id="5" name="Slide Number Placeholder 4"/>
          <p:cNvSpPr>
            <a:spLocks noGrp="1"/>
          </p:cNvSpPr>
          <p:nvPr>
            <p:ph type="sldNum" sz="quarter" idx="12"/>
          </p:nvPr>
        </p:nvSpPr>
        <p:spPr/>
        <p:txBody>
          <a:bodyPr/>
          <a:lstStyle/>
          <a:p>
            <a:fld id="{5AA39575-BDAD-4487-A1FD-BE4FE2F8A8B3}" type="slidenum">
              <a:rPr lang="en-US" smtClean="0"/>
              <a:pPr/>
              <a:t>5</a:t>
            </a:fld>
            <a:endParaRPr lang="en-US"/>
          </a:p>
        </p:txBody>
      </p:sp>
      <p:sp>
        <p:nvSpPr>
          <p:cNvPr id="6" name="Rectangle 5"/>
          <p:cNvSpPr/>
          <p:nvPr/>
        </p:nvSpPr>
        <p:spPr>
          <a:xfrm>
            <a:off x="624608" y="1228860"/>
            <a:ext cx="7651448" cy="646331"/>
          </a:xfrm>
          <a:prstGeom prst="rect">
            <a:avLst/>
          </a:prstGeom>
        </p:spPr>
        <p:txBody>
          <a:bodyPr wrap="square">
            <a:spAutoFit/>
          </a:bodyPr>
          <a:lstStyle/>
          <a:p>
            <a:pPr lvl="2"/>
            <a:r>
              <a:rPr lang="en-US" sz="1800" b="1" i="1" dirty="0" smtClean="0">
                <a:solidFill>
                  <a:srgbClr val="FF0000"/>
                </a:solidFill>
                <a:sym typeface="Mathematica1"/>
              </a:rPr>
              <a:t>“There </a:t>
            </a:r>
            <a:r>
              <a:rPr lang="en-US" sz="1800" b="1" i="1" dirty="0">
                <a:solidFill>
                  <a:srgbClr val="FF0000"/>
                </a:solidFill>
                <a:sym typeface="Mathematica1"/>
              </a:rPr>
              <a:t>are only so many ways to skin a </a:t>
            </a:r>
            <a:r>
              <a:rPr lang="en-US" sz="1800" b="1" i="1" dirty="0" smtClean="0">
                <a:solidFill>
                  <a:srgbClr val="FF0000"/>
                </a:solidFill>
                <a:sym typeface="Mathematica1"/>
              </a:rPr>
              <a:t>cat”</a:t>
            </a:r>
          </a:p>
          <a:p>
            <a:pPr lvl="2"/>
            <a:r>
              <a:rPr lang="en-US" sz="1800" b="1" i="1" dirty="0" smtClean="0">
                <a:solidFill>
                  <a:srgbClr val="FF0000"/>
                </a:solidFill>
                <a:sym typeface="Mathematica1"/>
              </a:rPr>
              <a:t>- There are only so many ways to chart</a:t>
            </a:r>
          </a:p>
        </p:txBody>
      </p:sp>
      <p:graphicFrame>
        <p:nvGraphicFramePr>
          <p:cNvPr id="14" name="Diagram 13"/>
          <p:cNvGraphicFramePr/>
          <p:nvPr>
            <p:extLst>
              <p:ext uri="{D42A27DB-BD31-4B8C-83A1-F6EECF244321}">
                <p14:modId xmlns:p14="http://schemas.microsoft.com/office/powerpoint/2010/main" val="4089016240"/>
              </p:ext>
            </p:extLst>
          </p:nvPr>
        </p:nvGraphicFramePr>
        <p:xfrm>
          <a:off x="482988" y="2063280"/>
          <a:ext cx="3118919" cy="3360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 14"/>
          <p:cNvGraphicFramePr/>
          <p:nvPr>
            <p:extLst>
              <p:ext uri="{D42A27DB-BD31-4B8C-83A1-F6EECF244321}">
                <p14:modId xmlns:p14="http://schemas.microsoft.com/office/powerpoint/2010/main" val="1714604742"/>
              </p:ext>
            </p:extLst>
          </p:nvPr>
        </p:nvGraphicFramePr>
        <p:xfrm>
          <a:off x="3793409" y="2032048"/>
          <a:ext cx="5076023" cy="34647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0" name="Diagram 19"/>
          <p:cNvGraphicFramePr/>
          <p:nvPr>
            <p:extLst>
              <p:ext uri="{D42A27DB-BD31-4B8C-83A1-F6EECF244321}">
                <p14:modId xmlns:p14="http://schemas.microsoft.com/office/powerpoint/2010/main" val="1887520524"/>
              </p:ext>
            </p:extLst>
          </p:nvPr>
        </p:nvGraphicFramePr>
        <p:xfrm>
          <a:off x="2431274" y="5625701"/>
          <a:ext cx="3466681" cy="111536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1" name="Right Arrow 20"/>
          <p:cNvSpPr/>
          <p:nvPr/>
        </p:nvSpPr>
        <p:spPr>
          <a:xfrm rot="19305374">
            <a:off x="3125039" y="6296692"/>
            <a:ext cx="418618" cy="1049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9305374">
            <a:off x="3975667" y="6254622"/>
            <a:ext cx="457364" cy="1405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5400000">
            <a:off x="2896276" y="6258964"/>
            <a:ext cx="218460" cy="1377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5400000">
            <a:off x="3621432" y="6260639"/>
            <a:ext cx="218460" cy="1377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5400000">
            <a:off x="4517411" y="6252265"/>
            <a:ext cx="218460" cy="1377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19305374">
            <a:off x="4821403" y="6286441"/>
            <a:ext cx="457364" cy="1405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5400000">
            <a:off x="5363147" y="6284084"/>
            <a:ext cx="218460" cy="1377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rot="19305374">
            <a:off x="5767595" y="6288121"/>
            <a:ext cx="457364" cy="1405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961500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15" grpId="0">
        <p:bldAsOne/>
      </p:bldGraphic>
      <p:bldGraphic spid="20" grpId="0">
        <p:bldAsOne/>
      </p:bldGraphic>
      <p:bldP spid="21" grpId="0" animBg="1"/>
      <p:bldP spid="22" grpId="0" animBg="1"/>
      <p:bldP spid="23" grpId="0" animBg="1"/>
      <p:bldP spid="24" grpId="0" animBg="1"/>
      <p:bldP spid="25" grpId="0" animBg="1"/>
      <p:bldP spid="26"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204163"/>
          </a:xfrm>
        </p:spPr>
        <p:txBody>
          <a:bodyPr/>
          <a:lstStyle/>
          <a:p>
            <a:r>
              <a:rPr lang="en-US" sz="3600" dirty="0" smtClean="0"/>
              <a:t>Same price signal, similar strategies, diverse implementations</a:t>
            </a:r>
            <a:endParaRPr lang="en-US" sz="3600" dirty="0"/>
          </a:p>
        </p:txBody>
      </p:sp>
      <p:sp>
        <p:nvSpPr>
          <p:cNvPr id="4" name="Date Placeholder 3"/>
          <p:cNvSpPr>
            <a:spLocks noGrp="1"/>
          </p:cNvSpPr>
          <p:nvPr>
            <p:ph type="dt" sz="half" idx="10"/>
          </p:nvPr>
        </p:nvSpPr>
        <p:spPr/>
        <p:txBody>
          <a:bodyPr/>
          <a:lstStyle/>
          <a:p>
            <a:fld id="{8F84121A-A297-BD48-996E-2C52F5A67FF7}" type="datetime1">
              <a:rPr lang="en-US" smtClean="0"/>
              <a:t>2/5/13</a:t>
            </a:fld>
            <a:endParaRPr lang="en-US"/>
          </a:p>
        </p:txBody>
      </p:sp>
      <p:sp>
        <p:nvSpPr>
          <p:cNvPr id="5" name="Slide Number Placeholder 4"/>
          <p:cNvSpPr>
            <a:spLocks noGrp="1"/>
          </p:cNvSpPr>
          <p:nvPr>
            <p:ph type="sldNum" sz="quarter" idx="12"/>
          </p:nvPr>
        </p:nvSpPr>
        <p:spPr/>
        <p:txBody>
          <a:bodyPr/>
          <a:lstStyle/>
          <a:p>
            <a:fld id="{5AA39575-BDAD-4487-A1FD-BE4FE2F8A8B3}" type="slidenum">
              <a:rPr lang="en-US" smtClean="0"/>
              <a:pPr/>
              <a:t>6</a:t>
            </a:fld>
            <a:endParaRPr lang="en-US"/>
          </a:p>
        </p:txBody>
      </p:sp>
      <p:sp>
        <p:nvSpPr>
          <p:cNvPr id="6" name="Content Placeholder 2"/>
          <p:cNvSpPr>
            <a:spLocks noGrp="1"/>
          </p:cNvSpPr>
          <p:nvPr>
            <p:ph idx="1"/>
          </p:nvPr>
        </p:nvSpPr>
        <p:spPr>
          <a:xfrm>
            <a:off x="538865" y="1391988"/>
            <a:ext cx="8042276" cy="4343400"/>
          </a:xfrm>
        </p:spPr>
        <p:txBody>
          <a:bodyPr/>
          <a:lstStyle/>
          <a:p>
            <a:pPr lvl="2">
              <a:buFont typeface="Arial" pitchFamily="34" charset="0"/>
              <a:buChar char="•"/>
            </a:pPr>
            <a:r>
              <a:rPr lang="en-US" sz="1800" dirty="0" smtClean="0">
                <a:solidFill>
                  <a:srgbClr val="003366"/>
                </a:solidFill>
                <a:sym typeface="Mathematica1"/>
              </a:rPr>
              <a:t>Same strategy, different parameterization – </a:t>
            </a:r>
            <a:r>
              <a:rPr lang="en-US" sz="1800" i="1" dirty="0" smtClean="0">
                <a:solidFill>
                  <a:srgbClr val="FF6600"/>
                </a:solidFill>
                <a:sym typeface="Mathematica1"/>
              </a:rPr>
              <a:t>“they (technical traders) will be looking at the same stocks, just entering at different times, in different ways, with unique holding periods” by Brian R. Brown in Chasing the Same Signals.</a:t>
            </a:r>
          </a:p>
          <a:p>
            <a:pPr lvl="2">
              <a:buFont typeface="Arial" pitchFamily="34" charset="0"/>
              <a:buChar char="•"/>
            </a:pPr>
            <a:endParaRPr lang="en-US" sz="1400" dirty="0" smtClean="0">
              <a:solidFill>
                <a:srgbClr val="003366"/>
              </a:solidFill>
              <a:sym typeface="Mathematica1"/>
            </a:endParaRPr>
          </a:p>
          <a:p>
            <a:pPr lvl="2">
              <a:buFont typeface="Arial" pitchFamily="34" charset="0"/>
              <a:buChar char="•"/>
            </a:pPr>
            <a:r>
              <a:rPr lang="en-US" sz="1800" dirty="0" smtClean="0">
                <a:solidFill>
                  <a:srgbClr val="003366"/>
                </a:solidFill>
                <a:sym typeface="Mathematica1"/>
              </a:rPr>
              <a:t>Under extreme price changes, these strategies’ parameterization would give a similar decision indication.</a:t>
            </a:r>
          </a:p>
          <a:p>
            <a:pPr lvl="2">
              <a:buFont typeface="Arial" pitchFamily="34" charset="0"/>
              <a:buChar char="•"/>
            </a:pPr>
            <a:endParaRPr lang="en-US" sz="1800" dirty="0" smtClean="0">
              <a:sym typeface="Mathematica1"/>
            </a:endParaRPr>
          </a:p>
          <a:p>
            <a:pPr lvl="2">
              <a:buFont typeface="Arial" pitchFamily="34" charset="0"/>
              <a:buChar char="•"/>
            </a:pPr>
            <a:endParaRPr lang="en-US" sz="1800" dirty="0" smtClean="0">
              <a:sym typeface="Mathematica1"/>
            </a:endParaRPr>
          </a:p>
        </p:txBody>
      </p:sp>
      <p:sp>
        <p:nvSpPr>
          <p:cNvPr id="7" name="Rectangle 6"/>
          <p:cNvSpPr/>
          <p:nvPr/>
        </p:nvSpPr>
        <p:spPr>
          <a:xfrm>
            <a:off x="1746246" y="4169152"/>
            <a:ext cx="5757702"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Small signal – diverse opinions</a:t>
            </a:r>
          </a:p>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8" name="Rounded Rectangle 7"/>
          <p:cNvSpPr/>
          <p:nvPr/>
        </p:nvSpPr>
        <p:spPr>
          <a:xfrm>
            <a:off x="0" y="3872759"/>
            <a:ext cx="2592123" cy="121804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270662" y="4518218"/>
            <a:ext cx="2029976" cy="2082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6551877" y="3924813"/>
            <a:ext cx="2592123" cy="121804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7509610" y="4216311"/>
            <a:ext cx="718299" cy="739155"/>
          </a:xfrm>
          <a:prstGeom prst="ellipse">
            <a:avLst/>
          </a:prstGeom>
          <a:noFill/>
          <a:ln w="22225">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99685" y="3508380"/>
            <a:ext cx="1603161" cy="400110"/>
          </a:xfrm>
          <a:prstGeom prst="rect">
            <a:avLst/>
          </a:prstGeom>
          <a:noFill/>
        </p:spPr>
        <p:txBody>
          <a:bodyPr wrap="square" rtlCol="0">
            <a:spAutoFit/>
          </a:bodyPr>
          <a:lstStyle/>
          <a:p>
            <a:r>
              <a:rPr lang="en-US" sz="2000" b="1" dirty="0" smtClean="0">
                <a:solidFill>
                  <a:srgbClr val="0000FF"/>
                </a:solidFill>
              </a:rPr>
              <a:t>Stock Price</a:t>
            </a:r>
            <a:endParaRPr lang="en-US" sz="2000" b="1" dirty="0">
              <a:solidFill>
                <a:srgbClr val="0000FF"/>
              </a:solidFill>
            </a:endParaRPr>
          </a:p>
        </p:txBody>
      </p:sp>
      <p:sp>
        <p:nvSpPr>
          <p:cNvPr id="13" name="TextBox 12"/>
          <p:cNvSpPr txBox="1"/>
          <p:nvPr/>
        </p:nvSpPr>
        <p:spPr>
          <a:xfrm>
            <a:off x="7256015" y="3535853"/>
            <a:ext cx="1603161" cy="400110"/>
          </a:xfrm>
          <a:prstGeom prst="rect">
            <a:avLst/>
          </a:prstGeom>
          <a:noFill/>
        </p:spPr>
        <p:txBody>
          <a:bodyPr wrap="square" rtlCol="0">
            <a:spAutoFit/>
          </a:bodyPr>
          <a:lstStyle/>
          <a:p>
            <a:r>
              <a:rPr lang="en-US" sz="2000" b="1" dirty="0" smtClean="0">
                <a:solidFill>
                  <a:srgbClr val="0000FF"/>
                </a:solidFill>
              </a:rPr>
              <a:t>Hint</a:t>
            </a:r>
            <a:endParaRPr lang="en-US" sz="2000" b="1" dirty="0">
              <a:solidFill>
                <a:srgbClr val="0000FF"/>
              </a:solidFill>
            </a:endParaRPr>
          </a:p>
        </p:txBody>
      </p:sp>
      <p:sp>
        <p:nvSpPr>
          <p:cNvPr id="14" name="Rounded Rectangle 13"/>
          <p:cNvSpPr/>
          <p:nvPr/>
        </p:nvSpPr>
        <p:spPr>
          <a:xfrm>
            <a:off x="0" y="5350201"/>
            <a:ext cx="2592123" cy="121804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p:cNvSpPr/>
          <p:nvPr/>
        </p:nvSpPr>
        <p:spPr>
          <a:xfrm>
            <a:off x="271508" y="5538460"/>
            <a:ext cx="1946695" cy="791207"/>
          </a:xfrm>
          <a:custGeom>
            <a:avLst/>
            <a:gdLst>
              <a:gd name="connsiteX0" fmla="*/ 0 w 1946695"/>
              <a:gd name="connsiteY0" fmla="*/ 791207 h 791207"/>
              <a:gd name="connsiteX1" fmla="*/ 1863414 w 1946695"/>
              <a:gd name="connsiteY1" fmla="*/ 0 h 791207"/>
              <a:gd name="connsiteX2" fmla="*/ 1946695 w 1946695"/>
              <a:gd name="connsiteY2" fmla="*/ 572584 h 791207"/>
            </a:gdLst>
            <a:ahLst/>
            <a:cxnLst>
              <a:cxn ang="0">
                <a:pos x="connsiteX0" y="connsiteY0"/>
              </a:cxn>
              <a:cxn ang="0">
                <a:pos x="connsiteX1" y="connsiteY1"/>
              </a:cxn>
              <a:cxn ang="0">
                <a:pos x="connsiteX2" y="connsiteY2"/>
              </a:cxn>
            </a:cxnLst>
            <a:rect l="l" t="t" r="r" b="b"/>
            <a:pathLst>
              <a:path w="1946695" h="791207">
                <a:moveTo>
                  <a:pt x="0" y="791207"/>
                </a:moveTo>
                <a:lnTo>
                  <a:pt x="1863414" y="0"/>
                </a:lnTo>
                <a:lnTo>
                  <a:pt x="1946695" y="572584"/>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ounded Rectangle 15"/>
          <p:cNvSpPr/>
          <p:nvPr/>
        </p:nvSpPr>
        <p:spPr>
          <a:xfrm>
            <a:off x="6551877" y="5347309"/>
            <a:ext cx="2592123" cy="121804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apple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1817" y="5422110"/>
            <a:ext cx="1070408" cy="1070408"/>
          </a:xfrm>
          <a:prstGeom prst="rect">
            <a:avLst/>
          </a:prstGeom>
        </p:spPr>
      </p:pic>
      <p:sp>
        <p:nvSpPr>
          <p:cNvPr id="18" name="Rectangle 17"/>
          <p:cNvSpPr/>
          <p:nvPr/>
        </p:nvSpPr>
        <p:spPr>
          <a:xfrm>
            <a:off x="1742494" y="5414668"/>
            <a:ext cx="5757702"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Large signal – converged opinion</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07333081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1"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linds(horizont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linds(horizont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blinds(horizontal)">
                                      <p:cBhvr>
                                        <p:cTn id="46" dur="500"/>
                                        <p:tgtEl>
                                          <p:spTgt spid="4"/>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linds(horizontal)">
                                      <p:cBhvr>
                                        <p:cTn id="49" dur="500"/>
                                        <p:tgtEl>
                                          <p:spTgt spid="14"/>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linds(horizontal)">
                                      <p:cBhvr>
                                        <p:cTn id="55" dur="500"/>
                                        <p:tgtEl>
                                          <p:spTgt spid="16"/>
                                        </p:tgtEl>
                                      </p:cBhvr>
                                    </p:animEffect>
                                  </p:childTnLst>
                                </p:cTn>
                              </p:par>
                              <p:par>
                                <p:cTn id="56" presetID="3" presetClass="entr" presetSubtype="10"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linds(horizontal)">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7" grpId="0"/>
      <p:bldP spid="7" grpId="1"/>
      <p:bldP spid="8" grpId="0" animBg="1"/>
      <p:bldP spid="10" grpId="0" animBg="1"/>
      <p:bldP spid="11" grpId="0" animBg="1"/>
      <p:bldP spid="12" grpId="0"/>
      <p:bldP spid="13" grpId="0"/>
      <p:bldP spid="14" grpId="0" animBg="1"/>
      <p:bldP spid="15" grpId="0" animBg="1"/>
      <p:bldP spid="16"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162520"/>
          </a:xfrm>
        </p:spPr>
        <p:txBody>
          <a:bodyPr/>
          <a:lstStyle/>
          <a:p>
            <a:r>
              <a:rPr lang="en-US" sz="3600" dirty="0" smtClean="0"/>
              <a:t>Empirical Evidence</a:t>
            </a:r>
            <a:br>
              <a:rPr lang="en-US" sz="3600" dirty="0" smtClean="0"/>
            </a:br>
            <a:r>
              <a:rPr lang="en-US" sz="3600" dirty="0" smtClean="0"/>
              <a:t>from daily number of trades N</a:t>
            </a:r>
            <a:endParaRPr lang="en-US" sz="3600" dirty="0"/>
          </a:p>
        </p:txBody>
      </p:sp>
      <p:sp>
        <p:nvSpPr>
          <p:cNvPr id="4" name="Date Placeholder 3"/>
          <p:cNvSpPr>
            <a:spLocks noGrp="1"/>
          </p:cNvSpPr>
          <p:nvPr>
            <p:ph type="dt" sz="half" idx="10"/>
          </p:nvPr>
        </p:nvSpPr>
        <p:spPr/>
        <p:txBody>
          <a:bodyPr/>
          <a:lstStyle/>
          <a:p>
            <a:fld id="{8F84121A-A297-BD48-996E-2C52F5A67FF7}" type="datetime1">
              <a:rPr lang="en-US" smtClean="0"/>
              <a:t>2/5/13</a:t>
            </a:fld>
            <a:endParaRPr lang="en-US"/>
          </a:p>
        </p:txBody>
      </p:sp>
      <p:sp>
        <p:nvSpPr>
          <p:cNvPr id="5" name="Slide Number Placeholder 4"/>
          <p:cNvSpPr>
            <a:spLocks noGrp="1"/>
          </p:cNvSpPr>
          <p:nvPr>
            <p:ph type="sldNum" sz="quarter" idx="12"/>
          </p:nvPr>
        </p:nvSpPr>
        <p:spPr/>
        <p:txBody>
          <a:bodyPr/>
          <a:lstStyle/>
          <a:p>
            <a:fld id="{5AA39575-BDAD-4487-A1FD-BE4FE2F8A8B3}" type="slidenum">
              <a:rPr lang="en-US" smtClean="0"/>
              <a:pPr/>
              <a:t>7</a:t>
            </a:fld>
            <a:endParaRPr lang="en-US"/>
          </a:p>
        </p:txBody>
      </p:sp>
      <p:sp>
        <p:nvSpPr>
          <p:cNvPr id="6" name="Content Placeholder 2"/>
          <p:cNvSpPr>
            <a:spLocks noGrp="1"/>
          </p:cNvSpPr>
          <p:nvPr>
            <p:ph idx="1"/>
          </p:nvPr>
        </p:nvSpPr>
        <p:spPr>
          <a:xfrm>
            <a:off x="-289956" y="1531866"/>
            <a:ext cx="4632292" cy="3876152"/>
          </a:xfrm>
        </p:spPr>
        <p:txBody>
          <a:bodyPr/>
          <a:lstStyle/>
          <a:p>
            <a:pPr lvl="2">
              <a:buFont typeface="Arial" pitchFamily="34" charset="0"/>
              <a:buChar char="•"/>
            </a:pPr>
            <a:r>
              <a:rPr lang="en-US" sz="1600" dirty="0" smtClean="0">
                <a:solidFill>
                  <a:srgbClr val="FF6600"/>
                </a:solidFill>
                <a:sym typeface="Mathematica1"/>
              </a:rPr>
              <a:t>Large N imbalance occurs when most trades has same signs – not simply due to large amount of trades occurring</a:t>
            </a:r>
            <a:r>
              <a:rPr lang="en-US" sz="1600" baseline="30000" dirty="0" smtClean="0">
                <a:solidFill>
                  <a:srgbClr val="FF6600"/>
                </a:solidFill>
                <a:sym typeface="Mathematica1"/>
              </a:rPr>
              <a:t>1</a:t>
            </a:r>
            <a:r>
              <a:rPr lang="en-US" sz="1600" dirty="0" smtClean="0">
                <a:solidFill>
                  <a:srgbClr val="FF6600"/>
                </a:solidFill>
                <a:sym typeface="Mathematica1"/>
              </a:rPr>
              <a:t>.</a:t>
            </a:r>
          </a:p>
          <a:p>
            <a:pPr lvl="2">
              <a:buFont typeface="Arial" pitchFamily="34" charset="0"/>
              <a:buChar char="•"/>
            </a:pPr>
            <a:endParaRPr lang="en-US" sz="1600" dirty="0" smtClean="0">
              <a:solidFill>
                <a:srgbClr val="FF6600"/>
              </a:solidFill>
              <a:sym typeface="Mathematica1"/>
            </a:endParaRPr>
          </a:p>
          <a:p>
            <a:pPr lvl="2">
              <a:buFont typeface="Arial" pitchFamily="34" charset="0"/>
              <a:buChar char="•"/>
            </a:pPr>
            <a:r>
              <a:rPr lang="en-US" sz="1600" dirty="0" smtClean="0">
                <a:solidFill>
                  <a:srgbClr val="FF6600"/>
                </a:solidFill>
                <a:sym typeface="Mathematica1"/>
              </a:rPr>
              <a:t>Large price swings is due to agents converge in their opinions, rather than high activity in trading.</a:t>
            </a:r>
          </a:p>
        </p:txBody>
      </p:sp>
      <p:sp>
        <p:nvSpPr>
          <p:cNvPr id="7" name="Rectangle 6"/>
          <p:cNvSpPr/>
          <p:nvPr/>
        </p:nvSpPr>
        <p:spPr>
          <a:xfrm>
            <a:off x="503867" y="4185191"/>
            <a:ext cx="5004077"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Large price fluctuations are due to convergence in opinions, not simply high trading activities.</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 name="Picture 2"/>
          <p:cNvPicPr>
            <a:picLocks noChangeAspect="1" noChangeArrowheads="1"/>
          </p:cNvPicPr>
          <p:nvPr/>
        </p:nvPicPr>
        <p:blipFill>
          <a:blip r:embed="rId2" cstate="print"/>
          <a:srcRect/>
          <a:stretch>
            <a:fillRect/>
          </a:stretch>
        </p:blipFill>
        <p:spPr bwMode="auto">
          <a:xfrm>
            <a:off x="5341623" y="1634338"/>
            <a:ext cx="2929618" cy="2437934"/>
          </a:xfrm>
          <a:prstGeom prst="rect">
            <a:avLst/>
          </a:prstGeom>
          <a:noFill/>
          <a:ln w="9525">
            <a:noFill/>
            <a:miter lim="800000"/>
            <a:headEnd/>
            <a:tailEnd/>
          </a:ln>
        </p:spPr>
      </p:pic>
      <p:sp>
        <p:nvSpPr>
          <p:cNvPr id="9" name="Rectangle 8"/>
          <p:cNvSpPr/>
          <p:nvPr/>
        </p:nvSpPr>
        <p:spPr>
          <a:xfrm>
            <a:off x="5507944" y="4203670"/>
            <a:ext cx="3200400" cy="1384995"/>
          </a:xfrm>
          <a:prstGeom prst="rect">
            <a:avLst/>
          </a:prstGeom>
        </p:spPr>
        <p:txBody>
          <a:bodyPr wrap="square">
            <a:spAutoFit/>
          </a:bodyPr>
          <a:lstStyle/>
          <a:p>
            <a:r>
              <a:rPr lang="en-US" sz="1200" dirty="0" smtClean="0"/>
              <a:t>Plot of conditional expected number of trades N given number of trade imbalance N’. This empirical trend shows that when trade imbalance is large, same trade sign dominates the transactions, implying a convergence in opinions.</a:t>
            </a:r>
            <a:endParaRPr lang="en-US" sz="1200" dirty="0"/>
          </a:p>
        </p:txBody>
      </p:sp>
      <p:sp>
        <p:nvSpPr>
          <p:cNvPr id="10" name="Rectangle 9"/>
          <p:cNvSpPr/>
          <p:nvPr/>
        </p:nvSpPr>
        <p:spPr>
          <a:xfrm>
            <a:off x="516277" y="6251207"/>
            <a:ext cx="5740211" cy="461665"/>
          </a:xfrm>
          <a:prstGeom prst="rect">
            <a:avLst/>
          </a:prstGeom>
        </p:spPr>
        <p:txBody>
          <a:bodyPr wrap="square">
            <a:spAutoFit/>
          </a:bodyPr>
          <a:lstStyle/>
          <a:p>
            <a:r>
              <a:rPr lang="en-US" sz="1200" i="1" dirty="0" err="1"/>
              <a:t>Gabaix</a:t>
            </a:r>
            <a:r>
              <a:rPr lang="en-US" sz="1200" i="1" dirty="0"/>
              <a:t> et al, A theory of power-law distributions in financial market fluctuations, Nature 423, 2003</a:t>
            </a:r>
            <a:r>
              <a:rPr lang="en-US" sz="1200" dirty="0"/>
              <a:t>.</a:t>
            </a:r>
            <a:endParaRPr lang="en-US" sz="1200" i="1" dirty="0"/>
          </a:p>
        </p:txBody>
      </p:sp>
    </p:spTree>
    <p:extLst>
      <p:ext uri="{BB962C8B-B14F-4D97-AF65-F5344CB8AC3E}">
        <p14:creationId xmlns:p14="http://schemas.microsoft.com/office/powerpoint/2010/main" val="287626203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18970"/>
          </a:xfrm>
        </p:spPr>
        <p:txBody>
          <a:bodyPr/>
          <a:lstStyle/>
          <a:p>
            <a:r>
              <a:rPr lang="en-US" dirty="0" smtClean="0"/>
              <a:t>Behavioral Model</a:t>
            </a:r>
            <a:endParaRPr lang="en-US" dirty="0"/>
          </a:p>
        </p:txBody>
      </p:sp>
      <p:sp>
        <p:nvSpPr>
          <p:cNvPr id="4" name="Date Placeholder 3"/>
          <p:cNvSpPr>
            <a:spLocks noGrp="1"/>
          </p:cNvSpPr>
          <p:nvPr>
            <p:ph type="dt" sz="half" idx="10"/>
          </p:nvPr>
        </p:nvSpPr>
        <p:spPr/>
        <p:txBody>
          <a:bodyPr/>
          <a:lstStyle/>
          <a:p>
            <a:fld id="{8F84121A-A297-BD48-996E-2C52F5A67FF7}" type="datetime1">
              <a:rPr lang="en-US" smtClean="0"/>
              <a:t>2/5/13</a:t>
            </a:fld>
            <a:endParaRPr lang="en-US"/>
          </a:p>
        </p:txBody>
      </p:sp>
      <p:sp>
        <p:nvSpPr>
          <p:cNvPr id="5" name="Slide Number Placeholder 4"/>
          <p:cNvSpPr>
            <a:spLocks noGrp="1"/>
          </p:cNvSpPr>
          <p:nvPr>
            <p:ph type="sldNum" sz="quarter" idx="12"/>
          </p:nvPr>
        </p:nvSpPr>
        <p:spPr/>
        <p:txBody>
          <a:bodyPr/>
          <a:lstStyle/>
          <a:p>
            <a:fld id="{5AA39575-BDAD-4487-A1FD-BE4FE2F8A8B3}" type="slidenum">
              <a:rPr lang="en-US" smtClean="0"/>
              <a:pPr/>
              <a:t>8</a:t>
            </a:fld>
            <a:endParaRPr lang="en-US"/>
          </a:p>
        </p:txBody>
      </p:sp>
      <p:sp>
        <p:nvSpPr>
          <p:cNvPr id="6" name="Content Placeholder 2"/>
          <p:cNvSpPr>
            <a:spLocks noGrp="1"/>
          </p:cNvSpPr>
          <p:nvPr>
            <p:ph idx="1"/>
          </p:nvPr>
        </p:nvSpPr>
        <p:spPr>
          <a:xfrm>
            <a:off x="305685" y="1094038"/>
            <a:ext cx="7703213" cy="5514974"/>
          </a:xfrm>
        </p:spPr>
        <p:txBody>
          <a:bodyPr>
            <a:normAutofit/>
          </a:bodyPr>
          <a:lstStyle/>
          <a:p>
            <a:r>
              <a:rPr lang="en-US" sz="1800" dirty="0" smtClean="0">
                <a:solidFill>
                  <a:srgbClr val="FF6600"/>
                </a:solidFill>
              </a:rPr>
              <a:t>Step 1: Agent decision making on daily basis – urge to trade.</a:t>
            </a:r>
          </a:p>
          <a:p>
            <a:pPr lvl="1"/>
            <a:r>
              <a:rPr lang="en-US" sz="1400" dirty="0" smtClean="0"/>
              <a:t>N agents (traders) with equal size 1. On each day every agent makes a decision </a:t>
            </a:r>
            <a:r>
              <a:rPr lang="en-US" sz="1400" dirty="0" err="1" smtClean="0"/>
              <a:t>Φ</a:t>
            </a:r>
            <a:r>
              <a:rPr lang="en-US" sz="1400" baseline="-25000" dirty="0" err="1" smtClean="0">
                <a:sym typeface="Mathematica1"/>
              </a:rPr>
              <a:t>i</a:t>
            </a:r>
            <a:r>
              <a:rPr lang="en-US" sz="1400" baseline="-25000" dirty="0" smtClean="0">
                <a:sym typeface="Mathematica1"/>
              </a:rPr>
              <a:t>(t)</a:t>
            </a:r>
            <a:r>
              <a:rPr lang="en-US" sz="1400" dirty="0" smtClean="0">
                <a:sym typeface="Mathematica1"/>
              </a:rPr>
              <a:t> = {-1, 0 , 1}</a:t>
            </a:r>
          </a:p>
          <a:p>
            <a:pPr lvl="2"/>
            <a:r>
              <a:rPr lang="en-US" sz="1000" i="1" dirty="0" smtClean="0">
                <a:sym typeface="Mathematica1"/>
              </a:rPr>
              <a:t>P(</a:t>
            </a:r>
            <a:r>
              <a:rPr lang="en-US" sz="1000" i="1" dirty="0" err="1" smtClean="0">
                <a:sym typeface="Mathematica1"/>
              </a:rPr>
              <a:t>ϕ</a:t>
            </a:r>
            <a:r>
              <a:rPr lang="en-US" sz="1000" i="1" baseline="-25000" dirty="0" err="1" smtClean="0">
                <a:sym typeface="Mathematica1"/>
              </a:rPr>
              <a:t>i</a:t>
            </a:r>
            <a:r>
              <a:rPr lang="en-US" sz="1000" i="1" baseline="-25000" dirty="0" smtClean="0">
                <a:sym typeface="Mathematica1"/>
              </a:rPr>
              <a:t>(t)</a:t>
            </a:r>
            <a:r>
              <a:rPr lang="en-US" sz="1000" i="1" dirty="0" smtClean="0">
                <a:sym typeface="Mathematica1"/>
              </a:rPr>
              <a:t> = -1) = P(</a:t>
            </a:r>
            <a:r>
              <a:rPr lang="en-US" sz="1000" i="1" dirty="0" err="1" smtClean="0">
                <a:sym typeface="Mathematica1"/>
              </a:rPr>
              <a:t>ϕ</a:t>
            </a:r>
            <a:r>
              <a:rPr lang="en-US" sz="1000" i="1" baseline="-25000" dirty="0" err="1" smtClean="0">
                <a:sym typeface="Mathematica1"/>
              </a:rPr>
              <a:t>i</a:t>
            </a:r>
            <a:r>
              <a:rPr lang="en-US" sz="1000" i="1" baseline="-25000" dirty="0" smtClean="0">
                <a:sym typeface="Mathematica1"/>
              </a:rPr>
              <a:t>(t)</a:t>
            </a:r>
            <a:r>
              <a:rPr lang="en-US" sz="1000" i="1" dirty="0" smtClean="0">
                <a:sym typeface="Mathematica1"/>
              </a:rPr>
              <a:t> = +1) = p</a:t>
            </a:r>
          </a:p>
          <a:p>
            <a:pPr lvl="2"/>
            <a:r>
              <a:rPr lang="en-US" sz="1000" i="1" dirty="0" smtClean="0">
                <a:sym typeface="Mathematica1"/>
              </a:rPr>
              <a:t>P(</a:t>
            </a:r>
            <a:r>
              <a:rPr lang="en-US" sz="1000" i="1" dirty="0" err="1" smtClean="0">
                <a:sym typeface="Mathematica1"/>
              </a:rPr>
              <a:t>ϕ</a:t>
            </a:r>
            <a:r>
              <a:rPr lang="en-US" sz="1000" i="1" baseline="-25000" dirty="0" err="1" smtClean="0">
                <a:sym typeface="Mathematica1"/>
              </a:rPr>
              <a:t>i</a:t>
            </a:r>
            <a:r>
              <a:rPr lang="en-US" sz="1000" i="1" baseline="-25000" dirty="0" smtClean="0">
                <a:sym typeface="Mathematica1"/>
              </a:rPr>
              <a:t>(t)</a:t>
            </a:r>
            <a:r>
              <a:rPr lang="en-US" sz="1000" i="1" dirty="0" smtClean="0">
                <a:sym typeface="Mathematica1"/>
              </a:rPr>
              <a:t> = 0) = 1-2p</a:t>
            </a:r>
          </a:p>
          <a:p>
            <a:pPr lvl="2"/>
            <a:r>
              <a:rPr lang="en-US" sz="1000" i="1" dirty="0" smtClean="0">
                <a:sym typeface="Mathematica1"/>
              </a:rPr>
              <a:t>p is determined empirically from the volume turnover</a:t>
            </a:r>
          </a:p>
          <a:p>
            <a:r>
              <a:rPr lang="en-US" sz="1800" dirty="0" smtClean="0">
                <a:solidFill>
                  <a:srgbClr val="FF6600"/>
                </a:solidFill>
                <a:sym typeface="Mathematica1"/>
              </a:rPr>
              <a:t>Step 2: Price change </a:t>
            </a:r>
            <a:r>
              <a:rPr lang="en-US" sz="1800" dirty="0">
                <a:solidFill>
                  <a:srgbClr val="FF6600"/>
                </a:solidFill>
                <a:sym typeface="Mathematica1"/>
              </a:rPr>
              <a:t>r</a:t>
            </a:r>
            <a:r>
              <a:rPr lang="en-US" sz="1800" baseline="-25000" dirty="0" smtClean="0">
                <a:solidFill>
                  <a:srgbClr val="FF6600"/>
                </a:solidFill>
                <a:sym typeface="Mathematica1"/>
              </a:rPr>
              <a:t>(t)</a:t>
            </a:r>
            <a:r>
              <a:rPr lang="en-US" sz="1800" dirty="0" smtClean="0">
                <a:solidFill>
                  <a:srgbClr val="FF6600"/>
                </a:solidFill>
                <a:sym typeface="Mathematica1"/>
              </a:rPr>
              <a:t> from aggregate demand</a:t>
            </a:r>
          </a:p>
          <a:p>
            <a:pPr lvl="1"/>
            <a:r>
              <a:rPr lang="en-US" sz="1400" i="1" dirty="0">
                <a:sym typeface="Mathematica1"/>
              </a:rPr>
              <a:t>r</a:t>
            </a:r>
            <a:r>
              <a:rPr lang="en-US" sz="1400" i="1" baseline="-25000" dirty="0" smtClean="0">
                <a:sym typeface="Mathematica1"/>
              </a:rPr>
              <a:t>(t)</a:t>
            </a:r>
            <a:r>
              <a:rPr lang="en-US" sz="1400" i="1" dirty="0" smtClean="0">
                <a:sym typeface="Mathematica1"/>
              </a:rPr>
              <a:t>=ED(t)/k = </a:t>
            </a:r>
            <a:r>
              <a:rPr lang="en-US" sz="1400" i="1" dirty="0" err="1" smtClean="0">
                <a:sym typeface="Mathematica1"/>
              </a:rPr>
              <a:t>Σϕ</a:t>
            </a:r>
            <a:r>
              <a:rPr lang="en-US" sz="1400" i="1" baseline="-25000" dirty="0" err="1" smtClean="0"/>
              <a:t>i</a:t>
            </a:r>
            <a:r>
              <a:rPr lang="en-US" sz="1400" i="1" dirty="0" smtClean="0"/>
              <a:t>(t)/k</a:t>
            </a:r>
            <a:endParaRPr lang="en-US" sz="1400" i="1" dirty="0" smtClean="0">
              <a:sym typeface="Mathematica1"/>
            </a:endParaRPr>
          </a:p>
          <a:p>
            <a:pPr lvl="1"/>
            <a:r>
              <a:rPr lang="en-US" sz="1400" i="1" dirty="0" smtClean="0">
                <a:sym typeface="Mathematica1"/>
              </a:rPr>
              <a:t>k refers to market depth and does not affect the simulation result, hence set to 1.</a:t>
            </a:r>
          </a:p>
          <a:p>
            <a:r>
              <a:rPr lang="en-US" sz="1800" dirty="0" smtClean="0">
                <a:solidFill>
                  <a:srgbClr val="FF0000"/>
                </a:solidFill>
                <a:sym typeface="Mathematica1"/>
              </a:rPr>
              <a:t>Step 3: opinion cluster formation induced by price change</a:t>
            </a:r>
          </a:p>
          <a:p>
            <a:pPr lvl="1"/>
            <a:r>
              <a:rPr lang="en-US" sz="1400" dirty="0" smtClean="0">
                <a:sym typeface="Mathematica1"/>
              </a:rPr>
              <a:t>At day t+1, agents </a:t>
            </a:r>
            <a:r>
              <a:rPr lang="en-US" sz="1400" dirty="0" err="1" smtClean="0">
                <a:sym typeface="Mathematica1"/>
              </a:rPr>
              <a:t>randomely</a:t>
            </a:r>
            <a:r>
              <a:rPr lang="en-US" sz="1400" dirty="0" smtClean="0">
                <a:sym typeface="Mathematica1"/>
              </a:rPr>
              <a:t> gather into C</a:t>
            </a:r>
            <a:r>
              <a:rPr lang="en-US" sz="1400" baseline="-25000" dirty="0" smtClean="0">
                <a:sym typeface="Mathematica1"/>
              </a:rPr>
              <a:t>(t+1)</a:t>
            </a:r>
            <a:r>
              <a:rPr lang="en-US" sz="1400" dirty="0" smtClean="0">
                <a:sym typeface="Mathematica1"/>
              </a:rPr>
              <a:t> opinion groups. C</a:t>
            </a:r>
            <a:r>
              <a:rPr lang="en-US" sz="1400" baseline="-25000" dirty="0" smtClean="0">
                <a:sym typeface="Mathematica1"/>
              </a:rPr>
              <a:t>(t+1)</a:t>
            </a:r>
            <a:r>
              <a:rPr lang="en-US" sz="1400" dirty="0" smtClean="0">
                <a:sym typeface="Mathematica1"/>
              </a:rPr>
              <a:t> is determined by the price change of previous day </a:t>
            </a:r>
            <a:r>
              <a:rPr lang="en-US" sz="1400" dirty="0">
                <a:sym typeface="Mathematica1"/>
              </a:rPr>
              <a:t>r</a:t>
            </a:r>
            <a:r>
              <a:rPr lang="en-US" sz="1400" baseline="-25000" dirty="0" smtClean="0">
                <a:sym typeface="Mathematica1"/>
              </a:rPr>
              <a:t>(t)</a:t>
            </a:r>
            <a:r>
              <a:rPr lang="en-US" sz="1400" dirty="0" smtClean="0">
                <a:sym typeface="Mathematica1"/>
              </a:rPr>
              <a:t>. </a:t>
            </a:r>
          </a:p>
          <a:p>
            <a:pPr lvl="1"/>
            <a:r>
              <a:rPr lang="en-US" sz="1400" dirty="0" smtClean="0">
                <a:sym typeface="Mathematica1"/>
              </a:rPr>
              <a:t>Larger </a:t>
            </a:r>
            <a:r>
              <a:rPr lang="en-US" sz="1400" dirty="0">
                <a:sym typeface="Mathematica1"/>
              </a:rPr>
              <a:t>r</a:t>
            </a:r>
            <a:r>
              <a:rPr lang="en-US" sz="1400" baseline="-25000" dirty="0">
                <a:sym typeface="Mathematica1"/>
              </a:rPr>
              <a:t>(t)</a:t>
            </a:r>
            <a:r>
              <a:rPr lang="en-US" sz="1400" dirty="0" smtClean="0">
                <a:sym typeface="Mathematica1"/>
              </a:rPr>
              <a:t> </a:t>
            </a:r>
            <a:r>
              <a:rPr lang="en-US" sz="1400" dirty="0" smtClean="0">
                <a:sym typeface="Wingdings" pitchFamily="2" charset="2"/>
              </a:rPr>
              <a:t> </a:t>
            </a:r>
            <a:r>
              <a:rPr lang="en-US" sz="1400" dirty="0" smtClean="0">
                <a:sym typeface="Mathematica1"/>
              </a:rPr>
              <a:t>fewer distinct strategies</a:t>
            </a:r>
          </a:p>
          <a:p>
            <a:pPr lvl="1"/>
            <a:r>
              <a:rPr lang="en-US" sz="1400" dirty="0" smtClean="0">
                <a:sym typeface="Mathematica1"/>
              </a:rPr>
              <a:t>Smaller </a:t>
            </a:r>
            <a:r>
              <a:rPr lang="en-US" sz="1400" dirty="0">
                <a:sym typeface="Mathematica1"/>
              </a:rPr>
              <a:t>r</a:t>
            </a:r>
            <a:r>
              <a:rPr lang="en-US" sz="1400" baseline="-25000" dirty="0">
                <a:sym typeface="Mathematica1"/>
              </a:rPr>
              <a:t>(t)</a:t>
            </a:r>
            <a:r>
              <a:rPr lang="en-US" sz="1400" dirty="0" smtClean="0">
                <a:sym typeface="Mathematica1"/>
              </a:rPr>
              <a:t> </a:t>
            </a:r>
            <a:r>
              <a:rPr lang="en-US" sz="1400" dirty="0" smtClean="0">
                <a:sym typeface="Wingdings" pitchFamily="2" charset="2"/>
              </a:rPr>
              <a:t> </a:t>
            </a:r>
            <a:r>
              <a:rPr lang="en-US" sz="1400" dirty="0" smtClean="0">
                <a:sym typeface="Mathematica1"/>
              </a:rPr>
              <a:t>diverse strategy pools.</a:t>
            </a:r>
          </a:p>
          <a:p>
            <a:pPr lvl="1"/>
            <a:r>
              <a:rPr lang="en-US" sz="1400" b="1" i="1" dirty="0" smtClean="0">
                <a:solidFill>
                  <a:srgbClr val="FF0000"/>
                </a:solidFill>
                <a:sym typeface="Mathematica1"/>
              </a:rPr>
              <a:t>C(t+1) = N/</a:t>
            </a:r>
            <a:r>
              <a:rPr lang="en-US" sz="1400" b="1" i="1" dirty="0">
                <a:solidFill>
                  <a:srgbClr val="FF0000"/>
                </a:solidFill>
                <a:sym typeface="Mathematica1"/>
              </a:rPr>
              <a:t>r</a:t>
            </a:r>
            <a:r>
              <a:rPr lang="en-US" sz="1400" b="1" i="1" baseline="-25000" dirty="0" smtClean="0">
                <a:solidFill>
                  <a:srgbClr val="FF0000"/>
                </a:solidFill>
                <a:sym typeface="Mathematica1"/>
              </a:rPr>
              <a:t>(t)</a:t>
            </a:r>
            <a:r>
              <a:rPr lang="en-US" sz="1400" b="1" i="1" dirty="0" smtClean="0">
                <a:solidFill>
                  <a:srgbClr val="FF0000"/>
                </a:solidFill>
                <a:sym typeface="Mathematica1"/>
              </a:rPr>
              <a:t> 	if market noise is included, C(t+1) ~ N (N</a:t>
            </a:r>
            <a:r>
              <a:rPr lang="en-US" sz="1400" b="1" i="1" dirty="0">
                <a:solidFill>
                  <a:srgbClr val="FF0000"/>
                </a:solidFill>
                <a:sym typeface="Mathematica1"/>
              </a:rPr>
              <a:t>/r</a:t>
            </a:r>
            <a:r>
              <a:rPr lang="en-US" sz="1400" b="1" i="1" baseline="-25000" dirty="0">
                <a:solidFill>
                  <a:srgbClr val="FF0000"/>
                </a:solidFill>
                <a:sym typeface="Mathematica1"/>
              </a:rPr>
              <a:t>(t)</a:t>
            </a:r>
            <a:r>
              <a:rPr lang="en-US" sz="1400" b="1" i="1" dirty="0" smtClean="0">
                <a:solidFill>
                  <a:srgbClr val="FF0000"/>
                </a:solidFill>
                <a:sym typeface="Mathematica1"/>
              </a:rPr>
              <a:t>, b(t))</a:t>
            </a:r>
          </a:p>
          <a:p>
            <a:pPr lvl="1"/>
            <a:r>
              <a:rPr lang="en-US" sz="1400" dirty="0" smtClean="0">
                <a:sym typeface="Wingdings" pitchFamily="2" charset="2"/>
              </a:rPr>
              <a:t>Each opinion group makes the same same trading decision in the same probability breakdown as step 1.</a:t>
            </a:r>
            <a:endParaRPr lang="en-US" sz="1400" dirty="0" smtClean="0">
              <a:sym typeface="Mathematica1"/>
            </a:endParaRPr>
          </a:p>
        </p:txBody>
      </p:sp>
    </p:spTree>
    <p:extLst>
      <p:ext uri="{BB962C8B-B14F-4D97-AF65-F5344CB8AC3E}">
        <p14:creationId xmlns:p14="http://schemas.microsoft.com/office/powerpoint/2010/main" val="120095751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60612"/>
          </a:xfrm>
        </p:spPr>
        <p:txBody>
          <a:bodyPr/>
          <a:lstStyle/>
          <a:p>
            <a:r>
              <a:rPr lang="en-US" sz="4000" dirty="0" smtClean="0"/>
              <a:t>Simulation Result </a:t>
            </a:r>
            <a:r>
              <a:rPr lang="en-US" sz="4000" dirty="0" err="1" smtClean="0"/>
              <a:t>v.s</a:t>
            </a:r>
            <a:r>
              <a:rPr lang="en-US" sz="4000" dirty="0" smtClean="0"/>
              <a:t>. S&amp;P500</a:t>
            </a:r>
            <a:endParaRPr lang="en-US" sz="4000" dirty="0"/>
          </a:p>
        </p:txBody>
      </p:sp>
      <p:sp>
        <p:nvSpPr>
          <p:cNvPr id="4" name="Date Placeholder 3"/>
          <p:cNvSpPr>
            <a:spLocks noGrp="1"/>
          </p:cNvSpPr>
          <p:nvPr>
            <p:ph type="dt" sz="half" idx="10"/>
          </p:nvPr>
        </p:nvSpPr>
        <p:spPr/>
        <p:txBody>
          <a:bodyPr/>
          <a:lstStyle/>
          <a:p>
            <a:fld id="{8F84121A-A297-BD48-996E-2C52F5A67FF7}" type="datetime1">
              <a:rPr lang="en-US" smtClean="0"/>
              <a:t>2/5/13</a:t>
            </a:fld>
            <a:endParaRPr lang="en-US"/>
          </a:p>
        </p:txBody>
      </p:sp>
      <p:sp>
        <p:nvSpPr>
          <p:cNvPr id="5" name="Slide Number Placeholder 4"/>
          <p:cNvSpPr>
            <a:spLocks noGrp="1"/>
          </p:cNvSpPr>
          <p:nvPr>
            <p:ph type="sldNum" sz="quarter" idx="12"/>
          </p:nvPr>
        </p:nvSpPr>
        <p:spPr/>
        <p:txBody>
          <a:bodyPr/>
          <a:lstStyle/>
          <a:p>
            <a:fld id="{5AA39575-BDAD-4487-A1FD-BE4FE2F8A8B3}" type="slidenum">
              <a:rPr lang="en-US" smtClean="0"/>
              <a:pPr/>
              <a:t>9</a:t>
            </a:fld>
            <a:endParaRPr lang="en-US"/>
          </a:p>
        </p:txBody>
      </p:sp>
      <p:pic>
        <p:nvPicPr>
          <p:cNvPr id="9" name="Picture 8"/>
          <p:cNvPicPr>
            <a:picLocks noChangeAspect="1"/>
          </p:cNvPicPr>
          <p:nvPr/>
        </p:nvPicPr>
        <p:blipFill>
          <a:blip r:embed="rId2"/>
          <a:stretch>
            <a:fillRect/>
          </a:stretch>
        </p:blipFill>
        <p:spPr>
          <a:xfrm>
            <a:off x="187563" y="1113938"/>
            <a:ext cx="8956437" cy="4872173"/>
          </a:xfrm>
          <a:prstGeom prst="rect">
            <a:avLst/>
          </a:prstGeom>
        </p:spPr>
      </p:pic>
    </p:spTree>
    <p:extLst>
      <p:ext uri="{BB962C8B-B14F-4D97-AF65-F5344CB8AC3E}">
        <p14:creationId xmlns:p14="http://schemas.microsoft.com/office/powerpoint/2010/main" val="191448815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30973</TotalTime>
  <Words>923</Words>
  <Application>Microsoft Macintosh PowerPoint</Application>
  <PresentationFormat>On-screen Show (4:3)</PresentationFormat>
  <Paragraphs>149</Paragraphs>
  <Slides>16</Slides>
  <Notes>0</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1_Custom Design</vt:lpstr>
      <vt:lpstr>Custom Design</vt:lpstr>
      <vt:lpstr>Breeze</vt:lpstr>
      <vt:lpstr>From Empirical Behaviors to Stochastic Modeling in Financial Market - Opinion Convergence and  Heterogeneous Investment Horizons</vt:lpstr>
      <vt:lpstr>Fundamentalists vs. Chartists</vt:lpstr>
      <vt:lpstr>Guessing game</vt:lpstr>
      <vt:lpstr>Guessing game in Financial Market</vt:lpstr>
      <vt:lpstr>Adaptive strategies by Chartists - adaptive markets hypothesis (Andrew Lo)???</vt:lpstr>
      <vt:lpstr>Same price signal, similar strategies, diverse implementations</vt:lpstr>
      <vt:lpstr>Empirical Evidence from daily number of trades N</vt:lpstr>
      <vt:lpstr>Behavioral Model</vt:lpstr>
      <vt:lpstr>Simulation Result v.s. S&amp;P500</vt:lpstr>
      <vt:lpstr>Heterogeneous Investment Horizons</vt:lpstr>
      <vt:lpstr>Stochastic Model with Additional Assumptions</vt:lpstr>
      <vt:lpstr>Stochastic Model</vt:lpstr>
      <vt:lpstr>Prediction of new scaling relation in long memory</vt:lpstr>
      <vt:lpstr>Origin of Scaling and Self-similarity physics and finance</vt:lpstr>
      <vt:lpstr>Summary</vt:lpstr>
      <vt:lpstr>PowerPoint Presentation</vt:lpstr>
    </vt:vector>
  </TitlesOfParts>
  <Manager>IRO</Manager>
  <Company>National University of Singapore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NUS Overview (as at 08 April 2005)</dc:title>
  <dc:subject>IRO</dc:subject>
  <dc:creator>KPS</dc:creator>
  <cp:lastModifiedBy>Feng Ling</cp:lastModifiedBy>
  <cp:revision>2379</cp:revision>
  <dcterms:created xsi:type="dcterms:W3CDTF">2010-11-14T01:52:45Z</dcterms:created>
  <dcterms:modified xsi:type="dcterms:W3CDTF">2013-02-05T07:33:23Z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ategory0">
    <vt:lpwstr>Admin</vt:lpwstr>
  </property>
  <property fmtid="{D5CDD505-2E9C-101B-9397-08002B2CF9AE}" pid="3" name="Originator">
    <vt:lpwstr>1520</vt:lpwstr>
  </property>
  <property fmtid="{D5CDD505-2E9C-101B-9397-08002B2CF9AE}" pid="4" name="Date">
    <vt:lpwstr>2005-07-14T00:00:00Z</vt:lpwstr>
  </property>
  <property fmtid="{D5CDD505-2E9C-101B-9397-08002B2CF9AE}" pid="5" name="Sub-Category">
    <vt:lpwstr>Presentations</vt:lpwstr>
  </property>
  <property fmtid="{D5CDD505-2E9C-101B-9397-08002B2CF9AE}" pid="6" name="Remarks">
    <vt:lpwstr/>
  </property>
  <property fmtid="{D5CDD505-2E9C-101B-9397-08002B2CF9AE}" pid="7" name="Originator1">
    <vt:lpwstr>Kwek Puay Swan</vt:lpwstr>
  </property>
</Properties>
</file>